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9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48"/>
      </p:cViewPr>
      <p:guideLst>
        <p:guide orient="horz" pos="27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1_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600671" y="5929932"/>
            <a:ext cx="10985503" cy="318491"/>
          </a:xfrm>
          <a:prstGeom prst="rect">
            <a:avLst/>
          </a:prstGeom>
        </p:spPr>
        <p:txBody>
          <a:bodyPr lIns="45718" tIns="45718" rIns="45718" bIns="45718"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375" indent="-228589" defTabSz="412731">
              <a:lnSpc>
                <a:spcPct val="100000"/>
              </a:lnSpc>
              <a:spcBef>
                <a:spcPts val="0"/>
              </a:spcBef>
              <a:defRPr sz="1800" b="1"/>
            </a:lvl2pPr>
            <a:lvl3pPr marL="838161" indent="-228589" defTabSz="412731">
              <a:lnSpc>
                <a:spcPct val="100000"/>
              </a:lnSpc>
              <a:spcBef>
                <a:spcPts val="0"/>
              </a:spcBef>
              <a:defRPr sz="1800" b="1"/>
            </a:lvl3pPr>
            <a:lvl4pPr marL="1142947" indent="-228589" defTabSz="412731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733" indent="-228589" defTabSz="412731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/>
          </p:nvPr>
        </p:nvSpPr>
        <p:spPr bwMode="auto">
          <a:xfrm>
            <a:off x="603249" y="1287496"/>
            <a:ext cx="10985503" cy="2324102"/>
          </a:xfrm>
          <a:prstGeom prst="rect">
            <a:avLst/>
          </a:prstGeom>
        </p:spPr>
        <p:txBody>
          <a:bodyPr anchor="b"/>
          <a:lstStyle>
            <a:lvl1pPr>
              <a:defRPr sz="5800" spc="-115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/>
          </p:nvPr>
        </p:nvSpPr>
        <p:spPr bwMode="auto">
          <a:xfrm>
            <a:off x="600672" y="3611595"/>
            <a:ext cx="10985501" cy="952501"/>
          </a:xfrm>
          <a:prstGeom prst="rect">
            <a:avLst/>
          </a:prstGeom>
        </p:spPr>
        <p:txBody>
          <a:bodyPr spcCol="38100"/>
          <a:lstStyle>
            <a:lvl1pPr marL="0" indent="0" defTabSz="412731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Номер слайда"/>
          <p:cNvSpPr txBox="1">
            <a:spLocks noGrp="1"/>
          </p:cNvSpPr>
          <p:nvPr>
            <p:ph type="sldNum" sz="quarter" idx="22"/>
          </p:nvPr>
        </p:nvSpPr>
        <p:spPr bwMode="auto"/>
        <p:txBody>
          <a:bodyPr/>
          <a:lstStyle>
            <a:lvl1pPr>
              <a:defRPr/>
            </a:lvl1pPr>
          </a:lstStyle>
          <a:p>
            <a:pPr defTabSz="554492">
              <a:buClrTx/>
              <a:defRPr/>
            </a:pPr>
            <a:fld id="{B0489526-BA99-4733-AEC4-101D6143F289}" type="slidenum">
              <a:rPr lang="ru-RU" sz="1100">
                <a:solidFill>
                  <a:prstClr val="black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100">
              <a:solidFill>
                <a:prstClr val="black"/>
              </a:solidFill>
              <a:latin typeface="Gilroy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2172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50" cap="all">
                <a:solidFill>
                  <a:schemeClr val="accent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 bwMode="auto"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50A8F-1235-47D6-BFB2-D6A52D589146}" type="datetimeFigureOut">
              <a:rPr lang="ru-RU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742F1E-8C5E-4125-B445-1A91C23B802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auto"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/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9" name="Прямоугольник"/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>
              <a:blip r:embed="rId11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0" name="Прямоугольник"/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1" name="Прямоугольник"/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2" name="Прямоугольник"/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>
              <a:blip r:embed="rId12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3" name="Прямоугольник"/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>
              <a:blip r:embed="rId14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4" name="Прямоугольник"/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5" name="Прямоугольник"/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>
              <a:blip r:embed="rId13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  <p:sp>
          <p:nvSpPr>
            <p:cNvPr id="16" name="Прямоугольник"/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>
              <a:blip r:embed="rId10"/>
              <a:stretch/>
            </a:blipFill>
            <a:ln>
              <a:noFill/>
            </a:ln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1217613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marL="0" marR="0" lvl="0" indent="0" algn="ctr" defTabSz="73836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200" b="0" i="0" u="none" strike="noStrike" cap="none" spc="0">
                <a:ln>
                  <a:noFill/>
                </a:ln>
                <a:solidFill>
                  <a:srgbClr val="5E5E5E"/>
                </a:solidFill>
                <a:latin typeface="Calibri"/>
                <a:ea typeface="Arial"/>
                <a:cs typeface="Arial"/>
              </a:endParaRPr>
            </a:p>
          </p:txBody>
        </p:sp>
      </p:grpSp>
      <p:sp>
        <p:nvSpPr>
          <p:cNvPr id="17" name="Прямоугольник"/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8" name="Прямоугольник"/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>
            <a:blip r:embed="rId10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9" name="Прямоугольник"/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>
            <a:blip r:embed="rId14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0" name="Прямоугольник"/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>
            <a:blip r:embed="rId12"/>
            <a:stretch/>
          </a:blipFill>
          <a:ln>
            <a:noFill/>
          </a:ln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121761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ctr" defTabSz="73836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5E5E5E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21" name="Номер слайда 135"/>
          <p:cNvSpPr txBox="1"/>
          <p:nvPr userDrawn="1"/>
        </p:nvSpPr>
        <p:spPr bwMode="auto"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89526-BA99-4733-AEC4-101D6143F289}" type="slidenum">
              <a:rPr lang="ru-RU" sz="1400" b="1" i="0" u="none" strike="noStrike" cap="none" spc="0">
                <a:ln>
                  <a:noFill/>
                </a:ln>
                <a:solidFill>
                  <a:prstClr val="white"/>
                </a:solidFill>
                <a:latin typeface="Gilroy"/>
                <a:ea typeface="Arial"/>
                <a:cs typeface="Arial"/>
              </a:rPr>
              <a:t>‹#›</a:t>
            </a:fld>
            <a:endParaRPr lang="ru-RU" sz="1400" b="1" i="0" u="none" strike="noStrike" cap="none" spc="0">
              <a:ln>
                <a:noFill/>
              </a:ln>
              <a:solidFill>
                <a:prstClr val="white"/>
              </a:solidFill>
              <a:latin typeface="Gilroy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358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019" indent="-228589" algn="l" defTabSz="914358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media12.svg"/><Relationship Id="rId21" Type="http://schemas.openxmlformats.org/officeDocument/2006/relationships/image" Target="../media/image23.png"/><Relationship Id="rId42" Type="http://schemas.openxmlformats.org/officeDocument/2006/relationships/image" Target="../media/media20.svg"/><Relationship Id="rId47" Type="http://schemas.openxmlformats.org/officeDocument/2006/relationships/image" Target="../media/image36.png"/><Relationship Id="rId63" Type="http://schemas.openxmlformats.org/officeDocument/2006/relationships/image" Target="../media/image44.png"/><Relationship Id="rId68" Type="http://schemas.openxmlformats.org/officeDocument/2006/relationships/image" Target="../media/media33.svg"/><Relationship Id="rId84" Type="http://schemas.openxmlformats.org/officeDocument/2006/relationships/image" Target="../media/media41.svg"/><Relationship Id="rId89" Type="http://schemas.openxmlformats.org/officeDocument/2006/relationships/image" Target="../media/image57.png"/><Relationship Id="rId16" Type="http://schemas.openxmlformats.org/officeDocument/2006/relationships/image" Target="../media/media7.svg"/><Relationship Id="rId11" Type="http://schemas.openxmlformats.org/officeDocument/2006/relationships/image" Target="../media/image18.png"/><Relationship Id="rId32" Type="http://schemas.openxmlformats.org/officeDocument/2006/relationships/image" Target="../media/media15.svg"/><Relationship Id="rId37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image" Target="../media/media28.svg"/><Relationship Id="rId74" Type="http://schemas.openxmlformats.org/officeDocument/2006/relationships/image" Target="../media/media36.svg"/><Relationship Id="rId79" Type="http://schemas.openxmlformats.org/officeDocument/2006/relationships/image" Target="../media/image52.png"/><Relationship Id="rId5" Type="http://schemas.openxmlformats.org/officeDocument/2006/relationships/image" Target="../media/image15.png"/><Relationship Id="rId90" Type="http://schemas.openxmlformats.org/officeDocument/2006/relationships/image" Target="../media/media44.svg"/><Relationship Id="rId14" Type="http://schemas.openxmlformats.org/officeDocument/2006/relationships/image" Target="../media/media6.svg"/><Relationship Id="rId22" Type="http://schemas.openxmlformats.org/officeDocument/2006/relationships/image" Target="../media/media10.svg"/><Relationship Id="rId27" Type="http://schemas.openxmlformats.org/officeDocument/2006/relationships/image" Target="../media/image26.png"/><Relationship Id="rId30" Type="http://schemas.openxmlformats.org/officeDocument/2006/relationships/image" Target="../media/media14.svg"/><Relationship Id="rId35" Type="http://schemas.openxmlformats.org/officeDocument/2006/relationships/image" Target="../media/image30.png"/><Relationship Id="rId43" Type="http://schemas.openxmlformats.org/officeDocument/2006/relationships/image" Target="../media/image34.png"/><Relationship Id="rId48" Type="http://schemas.openxmlformats.org/officeDocument/2006/relationships/image" Target="../media/media23.svg"/><Relationship Id="rId56" Type="http://schemas.openxmlformats.org/officeDocument/2006/relationships/image" Target="../media/media27.svg"/><Relationship Id="rId64" Type="http://schemas.openxmlformats.org/officeDocument/2006/relationships/image" Target="../media/media31.svg"/><Relationship Id="rId69" Type="http://schemas.openxmlformats.org/officeDocument/2006/relationships/image" Target="../media/image47.png"/><Relationship Id="rId77" Type="http://schemas.openxmlformats.org/officeDocument/2006/relationships/image" Target="../media/image51.png"/><Relationship Id="rId8" Type="http://schemas.openxmlformats.org/officeDocument/2006/relationships/image" Target="../media/media3.svg"/><Relationship Id="rId51" Type="http://schemas.openxmlformats.org/officeDocument/2006/relationships/image" Target="../media/image38.png"/><Relationship Id="rId72" Type="http://schemas.openxmlformats.org/officeDocument/2006/relationships/image" Target="../media/media35.svg"/><Relationship Id="rId80" Type="http://schemas.openxmlformats.org/officeDocument/2006/relationships/image" Target="../media/media39.svg"/><Relationship Id="rId85" Type="http://schemas.openxmlformats.org/officeDocument/2006/relationships/image" Target="../media/image55.png"/><Relationship Id="rId3" Type="http://schemas.openxmlformats.org/officeDocument/2006/relationships/image" Target="../media/image14.png"/><Relationship Id="rId12" Type="http://schemas.openxmlformats.org/officeDocument/2006/relationships/image" Target="../media/media5.sv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33" Type="http://schemas.openxmlformats.org/officeDocument/2006/relationships/image" Target="../media/image29.png"/><Relationship Id="rId38" Type="http://schemas.openxmlformats.org/officeDocument/2006/relationships/image" Target="../media/media18.svg"/><Relationship Id="rId46" Type="http://schemas.openxmlformats.org/officeDocument/2006/relationships/image" Target="../media/media22.svg"/><Relationship Id="rId59" Type="http://schemas.openxmlformats.org/officeDocument/2006/relationships/image" Target="../media/image42.png"/><Relationship Id="rId67" Type="http://schemas.openxmlformats.org/officeDocument/2006/relationships/image" Target="../media/image46.png"/><Relationship Id="rId20" Type="http://schemas.openxmlformats.org/officeDocument/2006/relationships/image" Target="../media/media9.svg"/><Relationship Id="rId41" Type="http://schemas.openxmlformats.org/officeDocument/2006/relationships/image" Target="../media/image33.png"/><Relationship Id="rId54" Type="http://schemas.openxmlformats.org/officeDocument/2006/relationships/image" Target="../media/media26.svg"/><Relationship Id="rId62" Type="http://schemas.openxmlformats.org/officeDocument/2006/relationships/image" Target="../media/media30.svg"/><Relationship Id="rId70" Type="http://schemas.openxmlformats.org/officeDocument/2006/relationships/image" Target="../media/media34.svg"/><Relationship Id="rId75" Type="http://schemas.openxmlformats.org/officeDocument/2006/relationships/image" Target="../media/image50.png"/><Relationship Id="rId83" Type="http://schemas.openxmlformats.org/officeDocument/2006/relationships/image" Target="../media/image54.png"/><Relationship Id="rId88" Type="http://schemas.openxmlformats.org/officeDocument/2006/relationships/image" Target="../media/media43.svg"/><Relationship Id="rId91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media2.sv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image" Target="../media/media13.svg"/><Relationship Id="rId36" Type="http://schemas.openxmlformats.org/officeDocument/2006/relationships/image" Target="../media/media17.svg"/><Relationship Id="rId49" Type="http://schemas.openxmlformats.org/officeDocument/2006/relationships/image" Target="../media/image37.png"/><Relationship Id="rId57" Type="http://schemas.openxmlformats.org/officeDocument/2006/relationships/image" Target="../media/image41.png"/><Relationship Id="rId10" Type="http://schemas.openxmlformats.org/officeDocument/2006/relationships/image" Target="../media/media4.svg"/><Relationship Id="rId31" Type="http://schemas.openxmlformats.org/officeDocument/2006/relationships/image" Target="../media/image28.png"/><Relationship Id="rId44" Type="http://schemas.openxmlformats.org/officeDocument/2006/relationships/image" Target="../media/media21.svg"/><Relationship Id="rId52" Type="http://schemas.openxmlformats.org/officeDocument/2006/relationships/image" Target="../media/media25.svg"/><Relationship Id="rId60" Type="http://schemas.openxmlformats.org/officeDocument/2006/relationships/image" Target="../media/media29.svg"/><Relationship Id="rId65" Type="http://schemas.openxmlformats.org/officeDocument/2006/relationships/image" Target="../media/image45.png"/><Relationship Id="rId73" Type="http://schemas.openxmlformats.org/officeDocument/2006/relationships/image" Target="../media/image49.png"/><Relationship Id="rId78" Type="http://schemas.openxmlformats.org/officeDocument/2006/relationships/image" Target="../media/media38.svg"/><Relationship Id="rId81" Type="http://schemas.openxmlformats.org/officeDocument/2006/relationships/image" Target="../media/image53.png"/><Relationship Id="rId86" Type="http://schemas.openxmlformats.org/officeDocument/2006/relationships/image" Target="../media/media42.svg"/><Relationship Id="rId4" Type="http://schemas.openxmlformats.org/officeDocument/2006/relationships/image" Target="../media/media1.svg"/><Relationship Id="rId9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openxmlformats.org/officeDocument/2006/relationships/image" Target="../media/media8.svg"/><Relationship Id="rId39" Type="http://schemas.openxmlformats.org/officeDocument/2006/relationships/image" Target="../media/image32.png"/><Relationship Id="rId34" Type="http://schemas.openxmlformats.org/officeDocument/2006/relationships/image" Target="../media/media16.svg"/><Relationship Id="rId50" Type="http://schemas.openxmlformats.org/officeDocument/2006/relationships/image" Target="../media/media24.svg"/><Relationship Id="rId55" Type="http://schemas.openxmlformats.org/officeDocument/2006/relationships/image" Target="../media/image40.png"/><Relationship Id="rId76" Type="http://schemas.openxmlformats.org/officeDocument/2006/relationships/image" Target="../media/media37.svg"/><Relationship Id="rId7" Type="http://schemas.openxmlformats.org/officeDocument/2006/relationships/image" Target="../media/image16.png"/><Relationship Id="rId71" Type="http://schemas.openxmlformats.org/officeDocument/2006/relationships/image" Target="../media/image48.png"/><Relationship Id="rId2" Type="http://schemas.openxmlformats.org/officeDocument/2006/relationships/image" Target="../media/image13.png"/><Relationship Id="rId29" Type="http://schemas.openxmlformats.org/officeDocument/2006/relationships/image" Target="../media/image27.png"/><Relationship Id="rId24" Type="http://schemas.openxmlformats.org/officeDocument/2006/relationships/image" Target="../media/media11.svg"/><Relationship Id="rId40" Type="http://schemas.openxmlformats.org/officeDocument/2006/relationships/image" Target="../media/media19.svg"/><Relationship Id="rId45" Type="http://schemas.openxmlformats.org/officeDocument/2006/relationships/image" Target="../media/image35.png"/><Relationship Id="rId66" Type="http://schemas.openxmlformats.org/officeDocument/2006/relationships/image" Target="../media/media32.svg"/><Relationship Id="rId87" Type="http://schemas.openxmlformats.org/officeDocument/2006/relationships/image" Target="../media/image56.png"/><Relationship Id="rId61" Type="http://schemas.openxmlformats.org/officeDocument/2006/relationships/image" Target="../media/image43.png"/><Relationship Id="rId82" Type="http://schemas.openxmlformats.org/officeDocument/2006/relationships/image" Target="../media/media40.svg"/><Relationship Id="rId1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IMG_6814.png" descr="IMG_6814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59893" y="-7956"/>
            <a:ext cx="12251465" cy="689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2359672" y="3455485"/>
            <a:ext cx="243780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9380" y="387244"/>
            <a:ext cx="2104735" cy="1658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-59892" y="2888661"/>
            <a:ext cx="12254344" cy="56271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7701" algn="ctr" defTabSz="554492">
              <a:lnSpc>
                <a:spcPts val="3708"/>
              </a:lnSpc>
              <a:spcBef>
                <a:spcPts val="55"/>
              </a:spcBef>
              <a:buClrTx/>
              <a:defRPr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352966" y="788999"/>
            <a:ext cx="2232248" cy="854996"/>
          </a:xfrm>
          <a:prstGeom prst="rect">
            <a:avLst/>
          </a:prstGeom>
        </p:spPr>
      </p:pic>
      <p:pic>
        <p:nvPicPr>
          <p:cNvPr id="1288799944" name="Рисунок 128879994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111504" y="-7956"/>
            <a:ext cx="2895008" cy="2792227"/>
          </a:xfrm>
          <a:prstGeom prst="rect">
            <a:avLst/>
          </a:prstGeom>
        </p:spPr>
      </p:pic>
      <p:sp>
        <p:nvSpPr>
          <p:cNvPr id="770217707" name="Текст 2"/>
          <p:cNvSpPr txBox="1"/>
          <p:nvPr/>
        </p:nvSpPr>
        <p:spPr bwMode="auto">
          <a:xfrm>
            <a:off x="516543" y="2849801"/>
            <a:ext cx="11098591" cy="640435"/>
          </a:xfrm>
          <a:prstGeom prst="rect">
            <a:avLst/>
          </a:prstGeom>
          <a:ln w="12700">
            <a:miter lim="400000"/>
          </a:ln>
        </p:spPr>
        <p:txBody>
          <a:bodyPr wrap="square" lIns="45717" tIns="45717" rIns="45717" bIns="45717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/>
                <a:cs typeface="Arial"/>
              </a:rPr>
              <a:t>Поделись-ка</a:t>
            </a:r>
            <a:endParaRPr sz="3600" b="1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Цель и краткая суть проекта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1867279561" name="Рисунок 186727956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87018" y="332655"/>
            <a:ext cx="3164243" cy="6335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347" y="1556792"/>
            <a:ext cx="10729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Цель проекта: Платформа «Поделись-ка» аренды инструментов, техники, спортивного инвентаря и товаров для праздников внутри одного района или жилого комплекса.</a:t>
            </a:r>
          </a:p>
          <a:p>
            <a:endParaRPr lang="ru-RU" sz="2400" dirty="0"/>
          </a:p>
          <a:p>
            <a:r>
              <a:rPr lang="ru-RU" sz="2400" dirty="0"/>
              <a:t>Суть: Вместо того чтобы покупать дрель, которую будешь использовать раз в год, или детский велосипед на один сезон, пользователь берет это в аренду у соседа. Платформа обеспечивает безопасную сделку, страховку залога и систему рейтингов. Доставку можно осуществлять через </a:t>
            </a:r>
            <a:r>
              <a:rPr lang="ru-RU" sz="2400" dirty="0" err="1"/>
              <a:t>дрон</a:t>
            </a:r>
            <a:r>
              <a:rPr lang="ru-RU" sz="2400" dirty="0"/>
              <a:t>-порты (</a:t>
            </a:r>
            <a:r>
              <a:rPr lang="ru-RU" sz="2400" dirty="0" err="1"/>
              <a:t>постаматы</a:t>
            </a:r>
            <a:r>
              <a:rPr lang="ru-RU" sz="2400" dirty="0"/>
              <a:t>) во дворе дома или бесконтактно.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2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Целевые потребительские сегменты</a:t>
            </a:r>
            <a:br>
              <a:rPr lang="ru-RU" sz="3600" b="1">
                <a:latin typeface="Arial"/>
                <a:cs typeface="Arial"/>
              </a:rPr>
            </a:br>
            <a:r>
              <a:rPr lang="ru-RU" sz="3600" b="1">
                <a:latin typeface="Arial"/>
                <a:cs typeface="Arial"/>
              </a:rPr>
              <a:t>Проблемы, которые решает проект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383646609" name="Рисунок 38364660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8"/>
            <a:ext cx="1148450" cy="7512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70" y="1772816"/>
            <a:ext cx="101421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Целевая аудитория:</a:t>
            </a:r>
          </a:p>
          <a:p>
            <a:endParaRPr lang="ru-RU" sz="1600" dirty="0"/>
          </a:p>
          <a:p>
            <a:r>
              <a:rPr lang="ru-RU" sz="1600" dirty="0"/>
              <a:t>Жители крупных городов в новостройках (</a:t>
            </a:r>
            <a:r>
              <a:rPr lang="ru-RU" sz="1600" dirty="0" err="1"/>
              <a:t>микрорйоны</a:t>
            </a:r>
            <a:r>
              <a:rPr lang="ru-RU" sz="1600" dirty="0"/>
              <a:t>-«</a:t>
            </a:r>
            <a:r>
              <a:rPr lang="ru-RU" sz="1600" dirty="0" err="1"/>
              <a:t>человейники</a:t>
            </a:r>
            <a:r>
              <a:rPr lang="ru-RU" sz="1600" dirty="0"/>
              <a:t>»).</a:t>
            </a:r>
          </a:p>
          <a:p>
            <a:endParaRPr lang="ru-RU" sz="1600" dirty="0"/>
          </a:p>
          <a:p>
            <a:r>
              <a:rPr lang="ru-RU" sz="1600" dirty="0"/>
              <a:t>Семьи с детьми (быстрорастущие дети требуют постоянной смены одежды спортинвентаря).</a:t>
            </a:r>
          </a:p>
          <a:p>
            <a:endParaRPr lang="ru-RU" sz="1600" dirty="0"/>
          </a:p>
          <a:p>
            <a:r>
              <a:rPr lang="ru-RU" sz="1600" dirty="0"/>
              <a:t>Люди, которые ценят минимализм и не хотят захламлять квартиру.</a:t>
            </a:r>
          </a:p>
          <a:p>
            <a:endParaRPr lang="ru-RU" sz="1600" dirty="0"/>
          </a:p>
          <a:p>
            <a:r>
              <a:rPr lang="ru-RU" sz="1600" dirty="0"/>
              <a:t>Проблемы, которые решает проект:</a:t>
            </a:r>
          </a:p>
          <a:p>
            <a:endParaRPr lang="ru-RU" sz="1600" dirty="0"/>
          </a:p>
          <a:p>
            <a:r>
              <a:rPr lang="ru-RU" sz="1600" dirty="0"/>
              <a:t>1. Захламленность квартир: Огромное количество вещей, которые используются 1-2 </a:t>
            </a:r>
            <a:r>
              <a:rPr lang="ru-RU" sz="1600" dirty="0" err="1"/>
              <a:t>paзa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r>
              <a:rPr lang="ru-RU" sz="1600" dirty="0"/>
              <a:t>2. Нерациональные траты: Покупка дорогостоящего инструмента или чемодана ради одной поездки.</a:t>
            </a:r>
          </a:p>
          <a:p>
            <a:endParaRPr lang="ru-RU" sz="1600" dirty="0"/>
          </a:p>
          <a:p>
            <a:r>
              <a:rPr lang="ru-RU" sz="1600" dirty="0"/>
              <a:t>3. Экологическая нагрузка:</a:t>
            </a:r>
          </a:p>
          <a:p>
            <a:endParaRPr lang="ru-RU" sz="1600" dirty="0"/>
          </a:p>
          <a:p>
            <a:r>
              <a:rPr lang="ru-RU" sz="1600" dirty="0"/>
              <a:t>Перепроизводство и избыточное потребление пластика и металла.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335360" y="332656"/>
            <a:ext cx="11089232" cy="120032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Финансовая модель</a:t>
            </a:r>
            <a:br>
              <a:rPr lang="ru-RU" sz="3600" b="1">
                <a:latin typeface="Arial"/>
                <a:cs typeface="Arial"/>
              </a:rPr>
            </a:br>
            <a:endParaRPr sz="3600" b="1">
              <a:latin typeface="Arial"/>
              <a:cs typeface="Arial"/>
            </a:endParaRPr>
          </a:p>
        </p:txBody>
      </p:sp>
      <p:pic>
        <p:nvPicPr>
          <p:cNvPr id="1976920646" name="Рисунок 19769206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201" y="932818"/>
            <a:ext cx="109543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Затраты на запуск </a:t>
            </a:r>
          </a:p>
          <a:p>
            <a:endParaRPr lang="ru-RU" dirty="0"/>
          </a:p>
          <a:p>
            <a:r>
              <a:rPr lang="ru-RU" dirty="0"/>
              <a:t>Итого: ~ 2 - 2.5 млн ₽</a:t>
            </a:r>
          </a:p>
          <a:p>
            <a:r>
              <a:rPr lang="ru-RU" dirty="0"/>
              <a:t>· Разработка (</a:t>
            </a:r>
            <a:r>
              <a:rPr lang="ru-RU" dirty="0" err="1"/>
              <a:t>сайт+приложение</a:t>
            </a:r>
            <a:r>
              <a:rPr lang="ru-RU" dirty="0"/>
              <a:t>): ~1 млн ₽</a:t>
            </a:r>
          </a:p>
          <a:p>
            <a:r>
              <a:rPr lang="ru-RU" dirty="0"/>
              <a:t>· Закупка инструментов (100 </a:t>
            </a:r>
            <a:r>
              <a:rPr lang="ru-RU" dirty="0" err="1"/>
              <a:t>шт</a:t>
            </a:r>
            <a:r>
              <a:rPr lang="ru-RU" dirty="0"/>
              <a:t>): ~500 </a:t>
            </a:r>
            <a:r>
              <a:rPr lang="ru-RU" dirty="0" err="1"/>
              <a:t>тыс</a:t>
            </a:r>
            <a:r>
              <a:rPr lang="ru-RU" dirty="0"/>
              <a:t> ₽</a:t>
            </a:r>
          </a:p>
          <a:p>
            <a:r>
              <a:rPr lang="ru-RU" dirty="0"/>
              <a:t>· Интеграция с </a:t>
            </a:r>
            <a:r>
              <a:rPr lang="ru-RU" dirty="0" err="1"/>
              <a:t>постаматами</a:t>
            </a:r>
            <a:r>
              <a:rPr lang="ru-RU" dirty="0"/>
              <a:t> + </a:t>
            </a:r>
            <a:r>
              <a:rPr lang="ru-RU" dirty="0" err="1"/>
              <a:t>юр.оформление</a:t>
            </a:r>
            <a:r>
              <a:rPr lang="ru-RU" dirty="0"/>
              <a:t>: ~300 </a:t>
            </a:r>
            <a:r>
              <a:rPr lang="ru-RU" dirty="0" err="1"/>
              <a:t>тыс</a:t>
            </a:r>
            <a:r>
              <a:rPr lang="ru-RU" dirty="0"/>
              <a:t> ₽</a:t>
            </a:r>
          </a:p>
          <a:p>
            <a:r>
              <a:rPr lang="ru-RU" dirty="0"/>
              <a:t>· Маркетинг на старте: ~200 </a:t>
            </a:r>
            <a:r>
              <a:rPr lang="ru-RU" dirty="0" err="1"/>
              <a:t>тыс</a:t>
            </a:r>
            <a:r>
              <a:rPr lang="ru-RU" dirty="0"/>
              <a:t> ₽</a:t>
            </a:r>
          </a:p>
          <a:p>
            <a:endParaRPr lang="ru-RU" dirty="0"/>
          </a:p>
          <a:p>
            <a:r>
              <a:rPr lang="ru-RU" dirty="0"/>
              <a:t>2. Прогноз выручки (1-й год)</a:t>
            </a:r>
          </a:p>
          <a:p>
            <a:endParaRPr lang="ru-RU" dirty="0"/>
          </a:p>
          <a:p>
            <a:r>
              <a:rPr lang="ru-RU" dirty="0"/>
              <a:t>Итого: ~ 1.8 - 2.5 млн ₽</a:t>
            </a:r>
          </a:p>
          <a:p>
            <a:r>
              <a:rPr lang="ru-RU" dirty="0"/>
              <a:t>· Низкий сезон: 50–100 </a:t>
            </a:r>
            <a:r>
              <a:rPr lang="ru-RU" dirty="0" err="1"/>
              <a:t>тыс</a:t>
            </a:r>
            <a:r>
              <a:rPr lang="ru-RU" dirty="0"/>
              <a:t> ₽/</a:t>
            </a:r>
            <a:r>
              <a:rPr lang="ru-RU" dirty="0" err="1"/>
              <a:t>мес</a:t>
            </a:r>
            <a:endParaRPr lang="ru-RU" dirty="0"/>
          </a:p>
          <a:p>
            <a:r>
              <a:rPr lang="ru-RU" dirty="0"/>
              <a:t>· Высокий сезон (май-сентябрь): 250–400 </a:t>
            </a:r>
            <a:r>
              <a:rPr lang="ru-RU" dirty="0" err="1"/>
              <a:t>тыс</a:t>
            </a:r>
            <a:r>
              <a:rPr lang="ru-RU" dirty="0"/>
              <a:t> ₽/</a:t>
            </a:r>
            <a:r>
              <a:rPr lang="ru-RU" dirty="0" err="1"/>
              <a:t>мес</a:t>
            </a:r>
            <a:endParaRPr lang="ru-RU" dirty="0"/>
          </a:p>
          <a:p>
            <a:endParaRPr lang="ru-RU" dirty="0"/>
          </a:p>
          <a:p>
            <a:r>
              <a:rPr lang="ru-RU" dirty="0"/>
              <a:t>3. Ключевые расходы (ежемесячно)</a:t>
            </a:r>
          </a:p>
          <a:p>
            <a:endParaRPr lang="ru-RU" dirty="0"/>
          </a:p>
          <a:p>
            <a:r>
              <a:rPr lang="ru-RU" dirty="0"/>
              <a:t>· Переменные: Логистика (доставка до </a:t>
            </a:r>
            <a:r>
              <a:rPr lang="ru-RU" dirty="0" err="1"/>
              <a:t>постамата</a:t>
            </a:r>
            <a:r>
              <a:rPr lang="ru-RU" dirty="0"/>
              <a:t> и обратно), </a:t>
            </a:r>
            <a:r>
              <a:rPr lang="ru-RU" dirty="0" err="1"/>
              <a:t>эквайринг</a:t>
            </a:r>
            <a:r>
              <a:rPr lang="ru-RU" dirty="0"/>
              <a:t> (2-3%), амортизация инструмента (10-15%)</a:t>
            </a:r>
          </a:p>
          <a:p>
            <a:r>
              <a:rPr lang="ru-RU" dirty="0"/>
              <a:t>· Постоянные: ФОТ (65 </a:t>
            </a:r>
            <a:r>
              <a:rPr lang="ru-RU" dirty="0" err="1"/>
              <a:t>тыс</a:t>
            </a:r>
            <a:r>
              <a:rPr lang="ru-RU" dirty="0"/>
              <a:t> ₽), аренда склада (30 </a:t>
            </a:r>
            <a:r>
              <a:rPr lang="ru-RU" dirty="0" err="1"/>
              <a:t>тыс</a:t>
            </a:r>
            <a:r>
              <a:rPr lang="ru-RU" dirty="0"/>
              <a:t> ₽), маркетинг (40 </a:t>
            </a:r>
            <a:r>
              <a:rPr lang="ru-RU" dirty="0" err="1"/>
              <a:t>тыс</a:t>
            </a:r>
            <a:r>
              <a:rPr lang="ru-RU" dirty="0"/>
              <a:t> ₽), хостинг/бухгалтерия (15 </a:t>
            </a:r>
            <a:r>
              <a:rPr lang="ru-RU" dirty="0" err="1"/>
              <a:t>тыс</a:t>
            </a:r>
            <a:r>
              <a:rPr lang="ru-RU" dirty="0"/>
              <a:t> ₽)</a:t>
            </a:r>
          </a:p>
          <a:p>
            <a:endParaRPr lang="ru-RU" dirty="0"/>
          </a:p>
          <a:p>
            <a:r>
              <a:rPr lang="ru-RU" dirty="0"/>
              <a:t>4. Прибыль за первый год</a:t>
            </a:r>
          </a:p>
          <a:p>
            <a:endParaRPr lang="ru-RU" dirty="0"/>
          </a:p>
          <a:p>
            <a:r>
              <a:rPr lang="ru-RU" dirty="0"/>
              <a:t>~ 0 - 100 </a:t>
            </a:r>
            <a:r>
              <a:rPr lang="ru-RU" dirty="0" err="1"/>
              <a:t>тыс</a:t>
            </a:r>
            <a:r>
              <a:rPr lang="ru-RU" dirty="0"/>
              <a:t> ₽ (работа в ноль или небольшой плюс, основные деньги реинвестируются в инструменты)</a:t>
            </a:r>
          </a:p>
          <a:p>
            <a:endParaRPr lang="ru-RU" dirty="0"/>
          </a:p>
          <a:p>
            <a:r>
              <a:rPr lang="ru-RU" dirty="0"/>
              <a:t>5. Срок окупаемости</a:t>
            </a:r>
          </a:p>
          <a:p>
            <a:endParaRPr lang="ru-RU" dirty="0"/>
          </a:p>
          <a:p>
            <a:r>
              <a:rPr lang="ru-RU" dirty="0"/>
              <a:t>3 - 4 года (при выходе на стабильную прибыль 50-80 </a:t>
            </a:r>
            <a:r>
              <a:rPr lang="ru-RU" dirty="0" err="1"/>
              <a:t>тыс</a:t>
            </a:r>
            <a:r>
              <a:rPr lang="ru-RU" dirty="0"/>
              <a:t> ₽/</a:t>
            </a:r>
            <a:r>
              <a:rPr lang="ru-RU" dirty="0" err="1"/>
              <a:t>мес</a:t>
            </a:r>
            <a:r>
              <a:rPr lang="ru-RU" dirty="0"/>
              <a:t> на 2-й год)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/>
          <p:nvPr/>
        </p:nvSpPr>
        <p:spPr bwMode="auto">
          <a:xfrm>
            <a:off x="263351" y="336681"/>
            <a:ext cx="11091391" cy="64043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Команда проекта</a:t>
            </a:r>
            <a:endParaRPr sz="3600" b="1">
              <a:latin typeface="Arial"/>
              <a:cs typeface="Arial"/>
            </a:endParaRPr>
          </a:p>
        </p:txBody>
      </p:sp>
      <p:pic>
        <p:nvPicPr>
          <p:cNvPr id="1535434176" name="Рисунок 15354341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3350" y="1160354"/>
            <a:ext cx="3888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Микова</a:t>
            </a:r>
            <a:r>
              <a:rPr lang="ru-RU" sz="2000" dirty="0" smtClean="0"/>
              <a:t> Елизавета </a:t>
            </a:r>
          </a:p>
          <a:p>
            <a:r>
              <a:rPr lang="ru-RU" sz="2000" dirty="0" smtClean="0"/>
              <a:t>Векшина Алена </a:t>
            </a:r>
          </a:p>
          <a:p>
            <a:r>
              <a:rPr lang="ru-RU" sz="2000" dirty="0" err="1" smtClean="0"/>
              <a:t>Кадильникова</a:t>
            </a:r>
            <a:r>
              <a:rPr lang="ru-RU" sz="2000" dirty="0" smtClean="0"/>
              <a:t> Диана</a:t>
            </a:r>
          </a:p>
          <a:p>
            <a:r>
              <a:rPr lang="ru-RU" sz="2000" dirty="0" smtClean="0"/>
              <a:t>Лосева Дарья</a:t>
            </a:r>
          </a:p>
          <a:p>
            <a:r>
              <a:rPr lang="ru-RU" sz="2000" dirty="0" err="1" smtClean="0"/>
              <a:t>Чибискова</a:t>
            </a:r>
            <a:r>
              <a:rPr lang="ru-RU" sz="2000" dirty="0" smtClean="0"/>
              <a:t> Вера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10" name="Рисунок 3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 bwMode="auto">
          <a:xfrm>
            <a:off x="360040" y="223086"/>
            <a:ext cx="9205343" cy="64632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algn="l">
              <a:defRPr/>
            </a:pPr>
            <a:r>
              <a:rPr lang="ru-RU" sz="3600" b="1">
                <a:latin typeface="Arial"/>
                <a:cs typeface="Arial"/>
              </a:rPr>
              <a:t>Контакты для связи</a:t>
            </a:r>
            <a:endParaRPr sz="3600" b="1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"/>
              </a:ext>
            </a:extLst>
          </a:blip>
          <a:stretch/>
        </p:blipFill>
        <p:spPr bwMode="auto"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"/>
              </a:ext>
            </a:extLst>
          </a:blip>
          <a:stretch/>
        </p:blipFill>
        <p:spPr bwMode="auto"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0"/>
              </a:ext>
            </a:extLst>
          </a:blip>
          <a:stretch/>
        </p:blipFill>
        <p:spPr bwMode="auto"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2"/>
              </a:ext>
            </a:extLst>
          </a:blip>
          <a:stretch/>
        </p:blipFill>
        <p:spPr bwMode="auto"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4"/>
              </a:ext>
            </a:extLst>
          </a:blip>
          <a:stretch/>
        </p:blipFill>
        <p:spPr bwMode="auto"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6"/>
              </a:ext>
            </a:extLst>
          </a:blip>
          <a:stretch/>
        </p:blipFill>
        <p:spPr bwMode="auto"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18"/>
              </a:ext>
            </a:extLst>
          </a:blip>
          <a:stretch/>
        </p:blipFill>
        <p:spPr bwMode="auto"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20"/>
              </a:ext>
            </a:extLst>
          </a:blip>
          <a:stretch/>
        </p:blipFill>
        <p:spPr bwMode="auto"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22"/>
              </a:ext>
            </a:extLst>
          </a:blip>
          <a:stretch/>
        </p:blipFill>
        <p:spPr bwMode="auto"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24"/>
              </a:ext>
            </a:extLst>
          </a:blip>
          <a:stretch/>
        </p:blipFill>
        <p:spPr bwMode="auto"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26"/>
              </a:ext>
            </a:extLst>
          </a:blip>
          <a:stretch/>
        </p:blipFill>
        <p:spPr bwMode="auto">
          <a:xfrm>
            <a:off x="1280546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28"/>
              </a:ext>
            </a:extLst>
          </a:blip>
          <a:stretch/>
        </p:blipFill>
        <p:spPr bwMode="auto"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0"/>
              </a:ext>
            </a:extLst>
          </a:blip>
          <a:stretch/>
        </p:blipFill>
        <p:spPr bwMode="auto"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2"/>
              </a:ext>
            </a:extLst>
          </a:blip>
          <a:stretch/>
        </p:blipFill>
        <p:spPr bwMode="auto"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4"/>
              </a:ext>
            </a:extLst>
          </a:blip>
          <a:stretch/>
        </p:blipFill>
        <p:spPr bwMode="auto"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6"/>
              </a:ext>
            </a:extLst>
          </a:blip>
          <a:stretch/>
        </p:blipFill>
        <p:spPr bwMode="auto"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8"/>
              </a:ext>
            </a:extLst>
          </a:blip>
          <a:stretch/>
        </p:blipFill>
        <p:spPr bwMode="auto"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0"/>
              </a:ext>
            </a:extLst>
          </a:blip>
          <a:stretch/>
        </p:blipFill>
        <p:spPr bwMode="auto"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2"/>
              </a:ext>
            </a:extLst>
          </a:blip>
          <a:stretch/>
        </p:blipFill>
        <p:spPr bwMode="auto"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4"/>
              </a:ext>
            </a:extLst>
          </a:blip>
          <a:stretch/>
        </p:blipFill>
        <p:spPr bwMode="auto"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6"/>
              </a:ext>
            </a:extLst>
          </a:blip>
          <a:stretch/>
        </p:blipFill>
        <p:spPr bwMode="auto"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8"/>
              </a:ext>
            </a:extLst>
          </a:blip>
          <a:stretch/>
        </p:blipFill>
        <p:spPr bwMode="auto"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0"/>
              </a:ext>
            </a:extLst>
          </a:blip>
          <a:stretch/>
        </p:blipFill>
        <p:spPr bwMode="auto"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2"/>
              </a:ext>
            </a:extLst>
          </a:blip>
          <a:stretch/>
        </p:blipFill>
        <p:spPr bwMode="auto"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/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4"/>
              </a:ext>
            </a:extLst>
          </a:blip>
          <a:stretch/>
        </p:blipFill>
        <p:spPr bwMode="auto"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/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6"/>
              </a:ext>
            </a:extLst>
          </a:blip>
          <a:stretch/>
        </p:blipFill>
        <p:spPr bwMode="auto"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/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8"/>
              </a:ext>
            </a:extLst>
          </a:blip>
          <a:stretch/>
        </p:blipFill>
        <p:spPr bwMode="auto"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/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0"/>
              </a:ext>
            </a:extLst>
          </a:blip>
          <a:stretch/>
        </p:blipFill>
        <p:spPr bwMode="auto"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/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2"/>
              </a:ext>
            </a:extLst>
          </a:blip>
          <a:stretch/>
        </p:blipFill>
        <p:spPr bwMode="auto"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4"/>
              </a:ext>
            </a:extLst>
          </a:blip>
          <a:stretch/>
        </p:blipFill>
        <p:spPr bwMode="auto">
          <a:xfrm>
            <a:off x="3490053" y="2286561"/>
            <a:ext cx="720000" cy="720000"/>
          </a:xfrm>
          <a:prstGeom prst="rect">
            <a:avLst/>
          </a:prstGeom>
        </p:spPr>
      </p:pic>
      <p:pic>
        <p:nvPicPr>
          <p:cNvPr id="281" name="Рисунок 280"/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6"/>
              </a:ext>
            </a:extLst>
          </a:blip>
          <a:stretch/>
        </p:blipFill>
        <p:spPr bwMode="auto"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/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68"/>
              </a:ext>
            </a:extLst>
          </a:blip>
          <a:stretch/>
        </p:blipFill>
        <p:spPr bwMode="auto"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/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0"/>
              </a:ext>
            </a:extLst>
          </a:blip>
          <a:stretch/>
        </p:blipFill>
        <p:spPr bwMode="auto"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/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2"/>
              </a:ext>
            </a:extLst>
          </a:blip>
          <a:stretch/>
        </p:blipFill>
        <p:spPr bwMode="auto"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/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4"/>
              </a:ext>
            </a:extLst>
          </a:blip>
          <a:stretch/>
        </p:blipFill>
        <p:spPr bwMode="auto"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/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6"/>
              </a:ext>
            </a:extLst>
          </a:blip>
          <a:stretch/>
        </p:blipFill>
        <p:spPr bwMode="auto"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78"/>
              </a:ext>
            </a:extLst>
          </a:blip>
          <a:stretch/>
        </p:blipFill>
        <p:spPr bwMode="auto"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0"/>
              </a:ext>
            </a:extLst>
          </a:blip>
          <a:stretch/>
        </p:blipFill>
        <p:spPr bwMode="auto"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2"/>
              </a:ext>
            </a:extLst>
          </a:blip>
          <a:stretch/>
        </p:blipFill>
        <p:spPr bwMode="auto"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/>
          <p:cNvPicPr>
            <a:picLocks noChangeAspect="1"/>
          </p:cNvPicPr>
          <p:nvPr/>
        </p:nvPicPr>
        <p:blipFill>
          <a:blip r:embed="rId8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4"/>
              </a:ext>
            </a:extLst>
          </a:blip>
          <a:stretch/>
        </p:blipFill>
        <p:spPr bwMode="auto">
          <a:xfrm>
            <a:off x="2380690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/>
          <p:cNvPicPr>
            <a:picLocks noChangeAspect="1"/>
          </p:cNvPicPr>
          <p:nvPr/>
        </p:nvPicPr>
        <p:blipFill>
          <a:blip r:embed="rId85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6"/>
              </a:ext>
            </a:extLst>
          </a:blip>
          <a:stretch/>
        </p:blipFill>
        <p:spPr bwMode="auto"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/>
          <p:cNvPicPr>
            <a:picLocks noChangeAspect="1"/>
          </p:cNvPicPr>
          <p:nvPr/>
        </p:nvPicPr>
        <p:blipFill>
          <a:blip r:embed="rId87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8"/>
              </a:ext>
            </a:extLst>
          </a:blip>
          <a:stretch/>
        </p:blipFill>
        <p:spPr bwMode="auto">
          <a:xfrm>
            <a:off x="4599416" y="2286561"/>
            <a:ext cx="720000" cy="720000"/>
          </a:xfrm>
          <a:prstGeom prst="rect">
            <a:avLst/>
          </a:prstGeom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89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90"/>
              </a:ext>
            </a:extLst>
          </a:blip>
          <a:stretch/>
        </p:blipFill>
        <p:spPr bwMode="auto">
          <a:xfrm>
            <a:off x="5711017" y="3468663"/>
            <a:ext cx="720000" cy="720000"/>
          </a:xfrm>
          <a:prstGeom prst="rect">
            <a:avLst/>
          </a:prstGeom>
        </p:spPr>
      </p:pic>
      <p:pic>
        <p:nvPicPr>
          <p:cNvPr id="64737798" name="Рисунок 64737797"/>
          <p:cNvPicPr>
            <a:picLocks noChangeAspect="1"/>
          </p:cNvPicPr>
          <p:nvPr/>
        </p:nvPicPr>
        <p:blipFill>
          <a:blip r:embed="rId91"/>
          <a:stretch/>
        </p:blipFill>
        <p:spPr bwMode="auto">
          <a:xfrm>
            <a:off x="10029026" y="437517"/>
            <a:ext cx="1148449" cy="75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Arial"/>
        <a:cs typeface="Arial"/>
      </a:majorFont>
      <a:minorFont>
        <a:latin typeface="Gilroy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2 этап</Template>
  <TotalTime>3</TotalTime>
  <Words>382</Words>
  <Application>Microsoft Office PowerPoint</Application>
  <DocSecurity>0</DocSecurity>
  <PresentationFormat>Широкоэкранный</PresentationFormat>
  <Paragraphs>57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Gilroy-ExtraBold</vt:lpstr>
      <vt:lpstr>Gilroy</vt:lpstr>
      <vt:lpstr>Calibri Light</vt:lpstr>
      <vt:lpstr>Calibri</vt:lpstr>
      <vt:lpstr>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Мария Дрепа</dc:creator>
  <cp:keywords/>
  <dc:description/>
  <cp:lastModifiedBy>VarVera</cp:lastModifiedBy>
  <cp:revision>25</cp:revision>
  <dcterms:created xsi:type="dcterms:W3CDTF">2024-09-05T17:14:08Z</dcterms:created>
  <dcterms:modified xsi:type="dcterms:W3CDTF">2026-03-06T19:11:59Z</dcterms:modified>
  <cp:category/>
  <dc:identifier/>
  <cp:contentStatus/>
  <dc:language/>
  <cp:version/>
</cp:coreProperties>
</file>