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5" r:id="rId4"/>
    <p:sldId id="258" r:id="rId5"/>
    <p:sldId id="259" r:id="rId6"/>
    <p:sldId id="260" r:id="rId7"/>
    <p:sldId id="266" r:id="rId8"/>
    <p:sldId id="261" r:id="rId9"/>
    <p:sldId id="264" r:id="rId10"/>
    <p:sldId id="263" r:id="rId11"/>
    <p:sldId id="267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3F1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1948" autoAdjust="0"/>
  </p:normalViewPr>
  <p:slideViewPr>
    <p:cSldViewPr>
      <p:cViewPr>
        <p:scale>
          <a:sx n="75" d="100"/>
          <a:sy n="75" d="100"/>
        </p:scale>
        <p:origin x="-1236" y="-2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877745-B139-4A51-9DDD-7335247C531B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7BF09-37B6-44AD-B7AE-9EEBCF2019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547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7BF09-37B6-44AD-B7AE-9EEBCF20195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187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307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40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643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828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291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729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691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978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777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832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888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6C985-927C-40DD-A3DB-7DD6CB1AB60A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15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931790"/>
            <a:ext cx="6400800" cy="131445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Тверской государственный университет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481457" y="4587974"/>
            <a:ext cx="6400800" cy="1314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tx1"/>
                </a:solidFill>
              </a:rPr>
              <a:t>Инициативная разработка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59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3168" y="176322"/>
            <a:ext cx="4850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Пользователь и его проблема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F180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5255" y="771550"/>
            <a:ext cx="77980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3F1800"/>
              </a:buClr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0066"/>
                </a:solidFill>
              </a:rPr>
              <a:t>Проблема</a:t>
            </a:r>
            <a:r>
              <a:rPr lang="ru-RU" sz="2000" b="1" dirty="0">
                <a:solidFill>
                  <a:srgbClr val="000066"/>
                </a:solidFill>
              </a:rPr>
              <a:t>: </a:t>
            </a:r>
            <a:r>
              <a:rPr lang="ru-RU" sz="2000" dirty="0">
                <a:solidFill>
                  <a:srgbClr val="000066"/>
                </a:solidFill>
              </a:rPr>
              <a:t>Ограниченное </a:t>
            </a:r>
            <a:r>
              <a:rPr lang="ru-RU" sz="2000" dirty="0">
                <a:solidFill>
                  <a:srgbClr val="000066"/>
                </a:solidFill>
              </a:rPr>
              <a:t>использование </a:t>
            </a:r>
            <a:r>
              <a:rPr lang="ru-RU" sz="2000" dirty="0">
                <a:solidFill>
                  <a:srgbClr val="000066"/>
                </a:solidFill>
              </a:rPr>
              <a:t>открытых общественных </a:t>
            </a:r>
            <a:r>
              <a:rPr lang="ru-RU" sz="2000" dirty="0">
                <a:solidFill>
                  <a:srgbClr val="000066"/>
                </a:solidFill>
              </a:rPr>
              <a:t>пространств в холодное время года. </a:t>
            </a:r>
            <a:endParaRPr lang="ru-RU" sz="2000" dirty="0">
              <a:solidFill>
                <a:srgbClr val="000066"/>
              </a:solidFill>
            </a:endParaRPr>
          </a:p>
          <a:p>
            <a:pPr marL="342900" indent="-342900" algn="just">
              <a:buClr>
                <a:srgbClr val="3F1800"/>
              </a:buClr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0066"/>
                </a:solidFill>
              </a:rPr>
              <a:t>Причины</a:t>
            </a:r>
            <a:r>
              <a:rPr lang="ru-RU" sz="2000" b="1" dirty="0">
                <a:solidFill>
                  <a:srgbClr val="000066"/>
                </a:solidFill>
              </a:rPr>
              <a:t>: </a:t>
            </a:r>
            <a:r>
              <a:rPr lang="ru-RU" sz="2000" dirty="0" smtClean="0">
                <a:solidFill>
                  <a:srgbClr val="000066"/>
                </a:solidFill>
              </a:rPr>
              <a:t>Климатические </a:t>
            </a:r>
            <a:r>
              <a:rPr lang="ru-RU" sz="2000" dirty="0">
                <a:solidFill>
                  <a:srgbClr val="000066"/>
                </a:solidFill>
              </a:rPr>
              <a:t>условия во многих регионах России.</a:t>
            </a:r>
          </a:p>
          <a:p>
            <a:pPr marL="342900" indent="-342900" algn="just">
              <a:buClr>
                <a:srgbClr val="3F1800"/>
              </a:buClr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0066"/>
                </a:solidFill>
              </a:rPr>
              <a:t>Последствия</a:t>
            </a:r>
            <a:r>
              <a:rPr lang="ru-RU" sz="2000" b="1" dirty="0">
                <a:solidFill>
                  <a:srgbClr val="000066"/>
                </a:solidFill>
              </a:rPr>
              <a:t>: </a:t>
            </a:r>
            <a:r>
              <a:rPr lang="ru-RU" sz="2000" dirty="0" smtClean="0">
                <a:solidFill>
                  <a:srgbClr val="000066"/>
                </a:solidFill>
              </a:rPr>
              <a:t>Недостаток мест для комфортного отдыха в общественных местах в холодное время года, </a:t>
            </a:r>
            <a:r>
              <a:rPr lang="ru-RU" sz="2000" dirty="0" smtClean="0">
                <a:solidFill>
                  <a:srgbClr val="000066"/>
                </a:solidFill>
              </a:rPr>
              <a:t>сокращение</a:t>
            </a:r>
            <a:endParaRPr lang="ru-RU" sz="2000" dirty="0">
              <a:solidFill>
                <a:srgbClr val="00006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7677" y="2283718"/>
            <a:ext cx="444837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3F1800"/>
              </a:buClr>
            </a:pPr>
            <a:r>
              <a:rPr lang="ru-RU" sz="2000" dirty="0">
                <a:solidFill>
                  <a:srgbClr val="000066"/>
                </a:solidFill>
              </a:rPr>
              <a:t>времени пребывания на свежем воздухе, </a:t>
            </a:r>
            <a:r>
              <a:rPr lang="ru-RU" sz="2000" dirty="0" smtClean="0">
                <a:solidFill>
                  <a:srgbClr val="000066"/>
                </a:solidFill>
              </a:rPr>
              <a:t> ограничение </a:t>
            </a:r>
            <a:r>
              <a:rPr lang="ru-RU" sz="2000" dirty="0">
                <a:solidFill>
                  <a:srgbClr val="000066"/>
                </a:solidFill>
              </a:rPr>
              <a:t>жителей и гостей </a:t>
            </a:r>
            <a:r>
              <a:rPr lang="ru-RU" sz="2000" dirty="0" smtClean="0">
                <a:solidFill>
                  <a:srgbClr val="000066"/>
                </a:solidFill>
              </a:rPr>
              <a:t> города </a:t>
            </a:r>
            <a:r>
              <a:rPr lang="ru-RU" sz="2000" dirty="0">
                <a:solidFill>
                  <a:srgbClr val="000066"/>
                </a:solidFill>
              </a:rPr>
              <a:t>в выборе </a:t>
            </a:r>
            <a:r>
              <a:rPr lang="ru-RU" sz="2000" dirty="0" smtClean="0">
                <a:solidFill>
                  <a:srgbClr val="000066"/>
                </a:solidFill>
              </a:rPr>
              <a:t>варианта проведения </a:t>
            </a:r>
            <a:r>
              <a:rPr lang="ru-RU" sz="2000" dirty="0">
                <a:solidFill>
                  <a:srgbClr val="000066"/>
                </a:solidFill>
              </a:rPr>
              <a:t>свободного времени. </a:t>
            </a:r>
          </a:p>
          <a:p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9" name="Picture 5" descr="C:\Users\Соня\Desktop\инновтика проект\лавочка для слайд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11710"/>
            <a:ext cx="4133126" cy="267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84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3168" y="176322"/>
            <a:ext cx="4850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3F1800"/>
                </a:solidFill>
              </a:rPr>
              <a:t>Пользователь и его проблема</a:t>
            </a:r>
            <a:endParaRPr lang="ru-RU" sz="2800" b="1" dirty="0">
              <a:solidFill>
                <a:srgbClr val="3F18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F1800"/>
                </a:solidFill>
              </a:rPr>
              <a:t>3</a:t>
            </a:r>
            <a:endParaRPr lang="ru-RU" dirty="0">
              <a:solidFill>
                <a:srgbClr val="3F18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627064"/>
            <a:ext cx="424847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3F1800"/>
              </a:buClr>
            </a:pPr>
            <a:r>
              <a:rPr lang="ru-RU" sz="2000" b="1" dirty="0" smtClean="0"/>
              <a:t>Целевая </a:t>
            </a:r>
            <a:r>
              <a:rPr lang="ru-RU" sz="2000" b="1" dirty="0"/>
              <a:t>аудитория: </a:t>
            </a:r>
            <a:endParaRPr lang="ru-RU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/>
              <a:t>Прямая: </a:t>
            </a:r>
            <a:r>
              <a:rPr lang="ru-RU" dirty="0"/>
              <a:t> </a:t>
            </a:r>
            <a:r>
              <a:rPr lang="ru-RU" dirty="0" smtClean="0"/>
              <a:t>Органы местного самоуправления, застройщики, владельцы торговых центров, руководители культурных и образовательный учреждений;</a:t>
            </a:r>
            <a:endParaRPr lang="ru-R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/>
              <a:t>Косвенная:</a:t>
            </a:r>
            <a:r>
              <a:rPr lang="ru-RU" dirty="0"/>
              <a:t> </a:t>
            </a:r>
            <a:r>
              <a:rPr lang="ru-RU" dirty="0" smtClean="0"/>
              <a:t>Все </a:t>
            </a:r>
            <a:r>
              <a:rPr lang="ru-RU" dirty="0" smtClean="0"/>
              <a:t>жители </a:t>
            </a:r>
            <a:r>
              <a:rPr lang="ru-RU" dirty="0" smtClean="0"/>
              <a:t>населенного </a:t>
            </a:r>
            <a:r>
              <a:rPr lang="ru-RU" dirty="0" smtClean="0"/>
              <a:t>пункта, в том числе, пожилые </a:t>
            </a:r>
            <a:r>
              <a:rPr lang="ru-RU" dirty="0"/>
              <a:t>люди, родители с детьми, люди с </a:t>
            </a:r>
            <a:r>
              <a:rPr lang="ru-RU" dirty="0"/>
              <a:t>ограниченными </a:t>
            </a:r>
            <a:r>
              <a:rPr lang="ru-RU" dirty="0"/>
              <a:t>возможностями, туристы, экскурсионные группы. Особенно актуально для регионов </a:t>
            </a:r>
            <a:r>
              <a:rPr lang="ru-RU" dirty="0" smtClean="0"/>
              <a:t>с умеренным и холодным климатом. </a:t>
            </a:r>
          </a:p>
          <a:p>
            <a:pPr marL="342900" indent="-342900" algn="just">
              <a:buClr>
                <a:srgbClr val="3F1800"/>
              </a:buClr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 algn="just">
              <a:buClr>
                <a:srgbClr val="3F1800"/>
              </a:buClr>
              <a:buFont typeface="Arial" panose="020B0604020202020204" pitchFamily="34" charset="0"/>
              <a:buChar char="•"/>
            </a:pPr>
            <a:endParaRPr lang="ru-RU" sz="2000" dirty="0"/>
          </a:p>
        </p:txBody>
      </p:sp>
      <p:pic>
        <p:nvPicPr>
          <p:cNvPr id="2051" name="Picture 3" descr="C:\Users\Соня\Desktop\инновтика проект\семья для слайд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67494"/>
            <a:ext cx="5020611" cy="475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8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859" y="176322"/>
            <a:ext cx="5059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Как проблема решается сейчас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F1800"/>
                </a:solidFill>
              </a:rPr>
              <a:t>4</a:t>
            </a:r>
            <a:endParaRPr lang="ru-RU" dirty="0">
              <a:solidFill>
                <a:srgbClr val="3F18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89487" y="3336620"/>
            <a:ext cx="33029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0066"/>
                </a:solidFill>
              </a:rPr>
              <a:t>Лишают </a:t>
            </a:r>
            <a:r>
              <a:rPr lang="ru-RU" dirty="0" smtClean="0">
                <a:solidFill>
                  <a:srgbClr val="000066"/>
                </a:solidFill>
              </a:rPr>
              <a:t>возможности</a:t>
            </a:r>
          </a:p>
          <a:p>
            <a:pPr algn="ctr"/>
            <a:r>
              <a:rPr lang="ru-RU" dirty="0" smtClean="0">
                <a:solidFill>
                  <a:srgbClr val="000066"/>
                </a:solidFill>
              </a:rPr>
              <a:t> </a:t>
            </a:r>
            <a:r>
              <a:rPr lang="ru-RU" dirty="0">
                <a:solidFill>
                  <a:srgbClr val="000066"/>
                </a:solidFill>
              </a:rPr>
              <a:t>наслаждаться природой, </a:t>
            </a:r>
            <a:endParaRPr lang="ru-RU" dirty="0" smtClean="0">
              <a:solidFill>
                <a:srgbClr val="000066"/>
              </a:solidFill>
            </a:endParaRPr>
          </a:p>
          <a:p>
            <a:pPr algn="ctr"/>
            <a:r>
              <a:rPr lang="ru-RU" dirty="0" smtClean="0">
                <a:solidFill>
                  <a:srgbClr val="000066"/>
                </a:solidFill>
              </a:rPr>
              <a:t>необходимость </a:t>
            </a:r>
            <a:r>
              <a:rPr lang="ru-RU" dirty="0">
                <a:solidFill>
                  <a:srgbClr val="000066"/>
                </a:solidFill>
              </a:rPr>
              <a:t>дополнительных </a:t>
            </a:r>
            <a:endParaRPr lang="ru-RU" dirty="0" smtClean="0">
              <a:solidFill>
                <a:srgbClr val="000066"/>
              </a:solidFill>
            </a:endParaRPr>
          </a:p>
          <a:p>
            <a:pPr algn="ctr"/>
            <a:r>
              <a:rPr lang="ru-RU" dirty="0" smtClean="0">
                <a:solidFill>
                  <a:srgbClr val="000066"/>
                </a:solidFill>
              </a:rPr>
              <a:t>затрат </a:t>
            </a:r>
            <a:r>
              <a:rPr lang="ru-RU" dirty="0">
                <a:solidFill>
                  <a:srgbClr val="000066"/>
                </a:solidFill>
              </a:rPr>
              <a:t>на обслуживание </a:t>
            </a:r>
            <a:endParaRPr lang="ru-RU" dirty="0" smtClean="0">
              <a:solidFill>
                <a:srgbClr val="000066"/>
              </a:solidFill>
            </a:endParaRPr>
          </a:p>
          <a:p>
            <a:pPr algn="ctr"/>
            <a:r>
              <a:rPr lang="ru-RU" dirty="0" smtClean="0">
                <a:solidFill>
                  <a:srgbClr val="000066"/>
                </a:solidFill>
              </a:rPr>
              <a:t>и </a:t>
            </a:r>
            <a:r>
              <a:rPr lang="ru-RU" dirty="0">
                <a:solidFill>
                  <a:srgbClr val="000066"/>
                </a:solidFill>
              </a:rPr>
              <a:t>уборку.</a:t>
            </a:r>
          </a:p>
        </p:txBody>
      </p:sp>
      <p:pic>
        <p:nvPicPr>
          <p:cNvPr id="3074" name="Picture 2" descr="C:\Users\Соня\Desktop\инновтика проект\слайд 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4554"/>
            <a:ext cx="9000000" cy="506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15110" y="1050290"/>
            <a:ext cx="170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0066"/>
                </a:solidFill>
              </a:rPr>
              <a:t>Тёплая одежда</a:t>
            </a:r>
            <a:endParaRPr lang="ru-RU" dirty="0">
              <a:solidFill>
                <a:srgbClr val="00006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59258" y="987574"/>
            <a:ext cx="1552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000066"/>
                </a:solidFill>
              </a:rPr>
              <a:t>Временные </a:t>
            </a:r>
            <a:endParaRPr lang="ru-RU" b="1" dirty="0" smtClean="0">
              <a:solidFill>
                <a:srgbClr val="000066"/>
              </a:solidFill>
            </a:endParaRPr>
          </a:p>
          <a:p>
            <a:pPr algn="ctr"/>
            <a:r>
              <a:rPr lang="ru-RU" b="1" dirty="0" smtClean="0">
                <a:solidFill>
                  <a:srgbClr val="000066"/>
                </a:solidFill>
              </a:rPr>
              <a:t>обогреватели</a:t>
            </a:r>
            <a:endParaRPr lang="ru-RU" dirty="0">
              <a:solidFill>
                <a:srgbClr val="0000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16216" y="915566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66"/>
                </a:solidFill>
              </a:rPr>
              <a:t>Крытые</a:t>
            </a:r>
          </a:p>
          <a:p>
            <a:pPr algn="ctr"/>
            <a:r>
              <a:rPr lang="ru-RU" b="1" dirty="0" smtClean="0">
                <a:solidFill>
                  <a:srgbClr val="000066"/>
                </a:solidFill>
              </a:rPr>
              <a:t>пространства</a:t>
            </a:r>
            <a:endParaRPr lang="ru-RU" dirty="0">
              <a:solidFill>
                <a:srgbClr val="00006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7191" y="3567452"/>
            <a:ext cx="24191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000066"/>
                </a:solidFill>
              </a:rPr>
              <a:t>Не всегда </a:t>
            </a:r>
            <a:r>
              <a:rPr lang="ru-RU" dirty="0">
                <a:solidFill>
                  <a:srgbClr val="000066"/>
                </a:solidFill>
              </a:rPr>
              <a:t>эффективно</a:t>
            </a:r>
          </a:p>
          <a:p>
            <a:pPr algn="ctr"/>
            <a:r>
              <a:rPr lang="ru-RU" dirty="0">
                <a:solidFill>
                  <a:srgbClr val="000066"/>
                </a:solidFill>
              </a:rPr>
              <a:t> </a:t>
            </a:r>
            <a:r>
              <a:rPr lang="ru-RU" dirty="0">
                <a:solidFill>
                  <a:srgbClr val="000066"/>
                </a:solidFill>
              </a:rPr>
              <a:t>и удобно</a:t>
            </a:r>
            <a:r>
              <a:rPr lang="ru-RU" dirty="0">
                <a:solidFill>
                  <a:srgbClr val="000066"/>
                </a:solidFill>
              </a:rPr>
              <a:t>.</a:t>
            </a:r>
            <a:endParaRPr lang="ru-RU" dirty="0">
              <a:solidFill>
                <a:srgbClr val="00006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90598" y="3463397"/>
            <a:ext cx="24188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000066"/>
                </a:solidFill>
              </a:rPr>
              <a:t>Неэкономичны, </a:t>
            </a:r>
            <a:endParaRPr lang="ru-RU" dirty="0" smtClean="0">
              <a:solidFill>
                <a:srgbClr val="000066"/>
              </a:solidFill>
            </a:endParaRPr>
          </a:p>
          <a:p>
            <a:pPr algn="ctr"/>
            <a:r>
              <a:rPr lang="ru-RU" dirty="0" err="1" smtClean="0">
                <a:solidFill>
                  <a:srgbClr val="000066"/>
                </a:solidFill>
              </a:rPr>
              <a:t>неэкологичны</a:t>
            </a:r>
            <a:r>
              <a:rPr lang="ru-RU" dirty="0">
                <a:solidFill>
                  <a:srgbClr val="000066"/>
                </a:solidFill>
              </a:rPr>
              <a:t>, </a:t>
            </a:r>
            <a:endParaRPr lang="ru-RU" dirty="0" smtClean="0">
              <a:solidFill>
                <a:srgbClr val="000066"/>
              </a:solidFill>
            </a:endParaRPr>
          </a:p>
          <a:p>
            <a:pPr algn="ctr"/>
            <a:r>
              <a:rPr lang="ru-RU" dirty="0" smtClean="0">
                <a:solidFill>
                  <a:srgbClr val="000066"/>
                </a:solidFill>
              </a:rPr>
              <a:t>не </a:t>
            </a:r>
            <a:r>
              <a:rPr lang="ru-RU" dirty="0">
                <a:solidFill>
                  <a:srgbClr val="000066"/>
                </a:solidFill>
              </a:rPr>
              <a:t>создают комфорта. </a:t>
            </a:r>
          </a:p>
        </p:txBody>
      </p:sp>
    </p:spTree>
    <p:extLst>
      <p:ext uri="{BB962C8B-B14F-4D97-AF65-F5344CB8AC3E}">
        <p14:creationId xmlns:p14="http://schemas.microsoft.com/office/powerpoint/2010/main" val="419884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"/>
          <p:cNvSpPr txBox="1"/>
          <p:nvPr/>
        </p:nvSpPr>
        <p:spPr>
          <a:xfrm>
            <a:off x="107504" y="51470"/>
            <a:ext cx="2531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rgbClr val="3F1800"/>
                </a:solidFill>
              </a:rPr>
              <a:t>Наше решение</a:t>
            </a:r>
            <a:endParaRPr lang="ru-RU" sz="2800" b="1" dirty="0">
              <a:solidFill>
                <a:srgbClr val="3F1800"/>
              </a:solidFill>
            </a:endParaRPr>
          </a:p>
        </p:txBody>
      </p:sp>
      <p:sp>
        <p:nvSpPr>
          <p:cNvPr id="21" name="TextBox 2"/>
          <p:cNvSpPr txBox="1"/>
          <p:nvPr/>
        </p:nvSpPr>
        <p:spPr>
          <a:xfrm>
            <a:off x="8853496" y="47947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3F1800"/>
                </a:solidFill>
              </a:rPr>
              <a:t>5</a:t>
            </a:r>
            <a:endParaRPr lang="ru-RU" dirty="0">
              <a:solidFill>
                <a:srgbClr val="3F1800"/>
              </a:solidFill>
            </a:endParaRPr>
          </a:p>
        </p:txBody>
      </p:sp>
      <p:sp>
        <p:nvSpPr>
          <p:cNvPr id="22" name="TextBox 3"/>
          <p:cNvSpPr txBox="1"/>
          <p:nvPr/>
        </p:nvSpPr>
        <p:spPr>
          <a:xfrm>
            <a:off x="455095" y="483518"/>
            <a:ext cx="816452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rgbClr val="642F04"/>
                </a:solidFill>
              </a:rPr>
              <a:t>уличные лавочки с подогревом</a:t>
            </a:r>
          </a:p>
          <a:p>
            <a:pPr algn="ctr"/>
            <a:r>
              <a:rPr lang="ru-RU" sz="4000" b="1" dirty="0" smtClean="0">
                <a:solidFill>
                  <a:srgbClr val="642F04"/>
                </a:solidFill>
              </a:rPr>
              <a:t>“Тёплое место” </a:t>
            </a:r>
          </a:p>
          <a:p>
            <a:endParaRPr lang="ru-RU" sz="2000" b="1" dirty="0" smtClean="0"/>
          </a:p>
          <a:p>
            <a:r>
              <a:rPr lang="ru-RU" b="1" dirty="0" smtClean="0"/>
              <a:t>        </a:t>
            </a:r>
            <a:endParaRPr lang="ru-RU" dirty="0" smtClean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290899" y="1562139"/>
            <a:ext cx="2232248" cy="1486408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91353" y="1571219"/>
            <a:ext cx="1974779" cy="1477328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19550" y="3173998"/>
            <a:ext cx="1974779" cy="10545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294806" y="3173998"/>
            <a:ext cx="2269369" cy="1059286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6434915" y="1709718"/>
            <a:ext cx="1944216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Повышение социальной активности </a:t>
            </a:r>
            <a:r>
              <a:rPr lang="ru-RU" b="1" dirty="0" smtClean="0"/>
              <a:t>населения</a:t>
            </a:r>
            <a:endParaRPr lang="ru-RU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808218" y="3432415"/>
            <a:ext cx="174311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Универсальная доступность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6396076" y="3239605"/>
            <a:ext cx="2092219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Улучшение качества жизни горожан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719550" y="1579602"/>
            <a:ext cx="1918386" cy="14773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Круглогодичное </a:t>
            </a:r>
            <a:r>
              <a:rPr lang="ru-RU" b="1" dirty="0"/>
              <a:t>использование открытых общественных </a:t>
            </a:r>
            <a:r>
              <a:rPr lang="ru-RU" b="1" dirty="0"/>
              <a:t>пространств</a:t>
            </a:r>
            <a:endParaRPr lang="ru-RU" dirty="0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029" y="1746302"/>
            <a:ext cx="2536508" cy="1476191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Скругленный прямоугольник 31"/>
          <p:cNvSpPr/>
          <p:nvPr/>
        </p:nvSpPr>
        <p:spPr>
          <a:xfrm>
            <a:off x="3215030" y="1746302"/>
            <a:ext cx="2536508" cy="1476191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039066" y="3442116"/>
            <a:ext cx="2888435" cy="10545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4" name="TextBox 15"/>
          <p:cNvSpPr txBox="1"/>
          <p:nvPr/>
        </p:nvSpPr>
        <p:spPr>
          <a:xfrm>
            <a:off x="3039066" y="3508288"/>
            <a:ext cx="28884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Рост комфортабельности городской инфраструктуры</a:t>
            </a:r>
          </a:p>
        </p:txBody>
      </p:sp>
    </p:spTree>
    <p:extLst>
      <p:ext uri="{BB962C8B-B14F-4D97-AF65-F5344CB8AC3E}">
        <p14:creationId xmlns:p14="http://schemas.microsoft.com/office/powerpoint/2010/main" val="234598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76798"/>
            <a:ext cx="2778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3F1800"/>
                </a:solidFill>
              </a:rPr>
              <a:t>Как это работает</a:t>
            </a:r>
            <a:endParaRPr lang="ru-RU" sz="2800" b="1" dirty="0">
              <a:solidFill>
                <a:srgbClr val="3F18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F1800"/>
                </a:solidFill>
              </a:rPr>
              <a:t>6</a:t>
            </a:r>
            <a:endParaRPr lang="ru-RU" dirty="0">
              <a:solidFill>
                <a:srgbClr val="3F18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1" y="699542"/>
            <a:ext cx="36724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2000" b="1" dirty="0"/>
              <a:t>Основные компоненты: </a:t>
            </a:r>
            <a:endParaRPr lang="ru-RU" sz="2000" b="1" dirty="0" smtClean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ru-RU" sz="2000" dirty="0" smtClean="0"/>
              <a:t>Углеводородный </a:t>
            </a:r>
            <a:r>
              <a:rPr lang="ru-RU" sz="2000" dirty="0"/>
              <a:t>кабель (нагрев). </a:t>
            </a:r>
            <a:endParaRPr lang="ru-RU" sz="2000" dirty="0" smtClean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ru-RU" sz="2000" dirty="0" smtClean="0"/>
              <a:t>Подземная </a:t>
            </a:r>
            <a:r>
              <a:rPr lang="ru-RU" sz="2000" dirty="0"/>
              <a:t>проводка (безопасность, эстетика). </a:t>
            </a:r>
            <a:endParaRPr lang="ru-RU" sz="2000" dirty="0" smtClean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ru-RU" sz="2000" dirty="0" smtClean="0"/>
              <a:t>Терморегулятор </a:t>
            </a:r>
            <a:r>
              <a:rPr lang="ru-RU" sz="2000" dirty="0"/>
              <a:t>(поддержание комфортной температуры). </a:t>
            </a:r>
            <a:endParaRPr lang="ru-RU" sz="2000" dirty="0" smtClean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ru-RU" sz="2000" dirty="0" smtClean="0"/>
              <a:t>Кнопка </a:t>
            </a:r>
            <a:r>
              <a:rPr lang="ru-RU" sz="2000" dirty="0"/>
              <a:t>активации (простое управление). </a:t>
            </a:r>
            <a:endParaRPr lang="ru-RU" sz="2000" dirty="0" smtClean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ru-RU" sz="2000" dirty="0" smtClean="0"/>
              <a:t>Таймер </a:t>
            </a:r>
            <a:r>
              <a:rPr lang="ru-RU" sz="2000" dirty="0"/>
              <a:t>(экономия энергии, безопасность</a:t>
            </a:r>
            <a:r>
              <a:rPr lang="ru-RU" sz="2000" dirty="0" smtClean="0"/>
              <a:t>).</a:t>
            </a:r>
            <a:endParaRPr lang="ru-RU" sz="2000" dirty="0" smtClean="0"/>
          </a:p>
        </p:txBody>
      </p:sp>
      <p:pic>
        <p:nvPicPr>
          <p:cNvPr id="4098" name="Picture 2" descr="C:\Users\Соня\Desktop\инновтика проект\как это работает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989" y="1043944"/>
            <a:ext cx="4819090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4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3F1800"/>
                </a:solidFill>
              </a:rPr>
              <a:t>7</a:t>
            </a:r>
            <a:endParaRPr lang="ru-RU" dirty="0">
              <a:solidFill>
                <a:srgbClr val="3F18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003" y="80794"/>
            <a:ext cx="792095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ru-RU" sz="2800" b="1" dirty="0" smtClean="0">
                <a:solidFill>
                  <a:srgbClr val="3F1800"/>
                </a:solidFill>
              </a:rPr>
              <a:t>Принцип работы</a:t>
            </a:r>
            <a:endParaRPr lang="ru-RU" sz="2800" b="1" dirty="0">
              <a:solidFill>
                <a:srgbClr val="3F1800"/>
              </a:solidFill>
            </a:endParaRPr>
          </a:p>
          <a:p>
            <a:pPr fontAlgn="ctr"/>
            <a:r>
              <a:rPr lang="ru-RU" sz="2000" dirty="0"/>
              <a:t>Нажатие кнопки - активация системы </a:t>
            </a:r>
            <a:r>
              <a:rPr lang="ru-RU" sz="2000" dirty="0" smtClean="0"/>
              <a:t>подогрева</a:t>
            </a:r>
          </a:p>
          <a:p>
            <a:pPr fontAlgn="ctr"/>
            <a:endParaRPr lang="ru-RU" sz="2000" dirty="0" smtClean="0"/>
          </a:p>
          <a:p>
            <a:pPr fontAlgn="ctr"/>
            <a:r>
              <a:rPr lang="ru-RU" sz="2000" dirty="0" smtClean="0"/>
              <a:t>Нагрев </a:t>
            </a:r>
            <a:r>
              <a:rPr lang="ru-RU" sz="2000" dirty="0"/>
              <a:t>до заданной температуры (контролируется терморегулятором</a:t>
            </a:r>
            <a:r>
              <a:rPr lang="ru-RU" sz="2000" dirty="0" smtClean="0"/>
              <a:t>)</a:t>
            </a:r>
          </a:p>
          <a:p>
            <a:pPr fontAlgn="ctr"/>
            <a:r>
              <a:rPr lang="ru-RU" sz="2000" dirty="0" smtClean="0"/>
              <a:t> </a:t>
            </a:r>
            <a:endParaRPr lang="ru-RU" sz="2000" dirty="0"/>
          </a:p>
          <a:p>
            <a:pPr fontAlgn="ctr"/>
            <a:r>
              <a:rPr lang="ru-RU" sz="2000" dirty="0"/>
              <a:t>Поддержание температуры в течение 20 минут</a:t>
            </a:r>
            <a:r>
              <a:rPr lang="ru-RU" sz="2000" dirty="0" smtClean="0"/>
              <a:t>.</a:t>
            </a:r>
          </a:p>
          <a:p>
            <a:pPr fontAlgn="ctr"/>
            <a:endParaRPr lang="ru-RU" sz="2000" dirty="0"/>
          </a:p>
          <a:p>
            <a:pPr fontAlgn="ctr"/>
            <a:r>
              <a:rPr lang="ru-RU" sz="2000" dirty="0"/>
              <a:t>Автоматическое </a:t>
            </a:r>
            <a:r>
              <a:rPr lang="ru-RU" sz="2000" dirty="0" smtClean="0"/>
              <a:t>отключение</a:t>
            </a:r>
            <a:endParaRPr lang="ru-RU" sz="2000" dirty="0"/>
          </a:p>
        </p:txBody>
      </p:sp>
      <p:sp>
        <p:nvSpPr>
          <p:cNvPr id="6" name="Стрелка вниз 5"/>
          <p:cNvSpPr/>
          <p:nvPr/>
        </p:nvSpPr>
        <p:spPr>
          <a:xfrm>
            <a:off x="755576" y="879712"/>
            <a:ext cx="216024" cy="288032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755576" y="1491630"/>
            <a:ext cx="216024" cy="288032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755576" y="2139702"/>
            <a:ext cx="216024" cy="288032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3" name="Picture 3" descr="C:\Users\Соня\Desktop\инновтика проект\лавочка теплая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023728"/>
            <a:ext cx="6192488" cy="464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69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249" y="51758"/>
            <a:ext cx="45459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3F1800"/>
                </a:solidFill>
              </a:rPr>
              <a:t>Заинтересованные стороны</a:t>
            </a:r>
            <a:endParaRPr lang="ru-RU" sz="2800" b="1" dirty="0">
              <a:solidFill>
                <a:srgbClr val="3F18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3F1800"/>
                </a:solidFill>
              </a:rPr>
              <a:t>8</a:t>
            </a:r>
            <a:endParaRPr lang="ru-RU" dirty="0">
              <a:solidFill>
                <a:srgbClr val="3F1800"/>
              </a:solidFill>
            </a:endParaRPr>
          </a:p>
        </p:txBody>
      </p:sp>
      <p:pic>
        <p:nvPicPr>
          <p:cNvPr id="6146" name="Picture 2" descr="C:\Users\Соня\Desktop\инновтика проект\заинтересованные стороны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" t="13109" r="1278" b="24489"/>
          <a:stretch/>
        </p:blipFill>
        <p:spPr bwMode="auto">
          <a:xfrm>
            <a:off x="455643" y="531949"/>
            <a:ext cx="8652861" cy="318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29106" y="1074098"/>
            <a:ext cx="1642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3F1800"/>
                </a:solidFill>
              </a:rPr>
              <a:t>Жители городов</a:t>
            </a:r>
            <a:endParaRPr lang="ru-RU" sz="1600" b="1" dirty="0">
              <a:solidFill>
                <a:srgbClr val="3F18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1920" y="1043901"/>
            <a:ext cx="18172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3F1800"/>
                </a:solidFill>
              </a:rPr>
              <a:t>Органы местного </a:t>
            </a:r>
          </a:p>
          <a:p>
            <a:pPr algn="ctr"/>
            <a:r>
              <a:rPr lang="ru-RU" sz="1600" b="1" dirty="0" smtClean="0">
                <a:solidFill>
                  <a:srgbClr val="3F1800"/>
                </a:solidFill>
              </a:rPr>
              <a:t>самоуправления</a:t>
            </a:r>
            <a:endParaRPr lang="ru-RU" sz="1600" b="1" dirty="0">
              <a:solidFill>
                <a:srgbClr val="3F18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8224" y="1074098"/>
            <a:ext cx="18499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3F1800"/>
                </a:solidFill>
              </a:rPr>
              <a:t>Предприниматели</a:t>
            </a:r>
            <a:endParaRPr lang="ru-RU" sz="1600" b="1" dirty="0">
              <a:solidFill>
                <a:srgbClr val="3F18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018" y="3428876"/>
            <a:ext cx="282584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Комфортный отдых на свежем </a:t>
            </a:r>
            <a:r>
              <a:rPr lang="ru-RU" sz="1400" dirty="0" smtClean="0"/>
              <a:t>воздухе </a:t>
            </a:r>
            <a:r>
              <a:rPr lang="ru-RU" sz="1400" dirty="0"/>
              <a:t>круглый год. </a:t>
            </a:r>
          </a:p>
          <a:p>
            <a:pPr algn="ctr"/>
            <a:r>
              <a:rPr lang="ru-RU" sz="1400" dirty="0"/>
              <a:t>Улучшение качества жизни. </a:t>
            </a:r>
          </a:p>
          <a:p>
            <a:pPr algn="ctr"/>
            <a:r>
              <a:rPr lang="ru-RU" sz="1400" dirty="0"/>
              <a:t>Развитие социальной активности. 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401507" y="3429456"/>
            <a:ext cx="28258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Улучшение городской среды. </a:t>
            </a:r>
          </a:p>
          <a:p>
            <a:pPr algn="ctr"/>
            <a:r>
              <a:rPr lang="ru-RU" sz="1400" dirty="0" smtClean="0"/>
              <a:t>Повышение </a:t>
            </a:r>
            <a:r>
              <a:rPr lang="ru-RU" sz="1400" dirty="0"/>
              <a:t>уровня удовлетворенности граждан. </a:t>
            </a:r>
          </a:p>
          <a:p>
            <a:pPr algn="ctr"/>
            <a:r>
              <a:rPr lang="ru-RU" sz="1400" dirty="0"/>
              <a:t>Повышение туристической привлекательности. 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100298" y="3428876"/>
            <a:ext cx="282584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Привлечение клиентов. </a:t>
            </a:r>
          </a:p>
          <a:p>
            <a:pPr algn="ctr"/>
            <a:r>
              <a:rPr lang="ru-RU" sz="1400" dirty="0"/>
              <a:t>Создание </a:t>
            </a:r>
            <a:r>
              <a:rPr lang="ru-RU" sz="1400" dirty="0" smtClean="0"/>
              <a:t>привлекательных общественных </a:t>
            </a:r>
            <a:r>
              <a:rPr lang="ru-RU" sz="1400" dirty="0"/>
              <a:t>пространств. </a:t>
            </a:r>
          </a:p>
          <a:p>
            <a:pPr algn="ctr"/>
            <a:r>
              <a:rPr lang="ru-RU" sz="1400" dirty="0"/>
              <a:t>Повышение имиджа компании.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54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881191"/>
              </p:ext>
            </p:extLst>
          </p:nvPr>
        </p:nvGraphicFramePr>
        <p:xfrm>
          <a:off x="323528" y="771550"/>
          <a:ext cx="8280921" cy="41490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672"/>
                <a:gridCol w="1283924"/>
                <a:gridCol w="1283924"/>
                <a:gridCol w="1283924"/>
                <a:gridCol w="1283924"/>
                <a:gridCol w="1283924"/>
                <a:gridCol w="1284629"/>
              </a:tblGrid>
              <a:tr h="4746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94" marR="57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Парки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94" marR="57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Бюджетные и муниципальные заведения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94" marR="57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ВУЗы и  колледжи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94" marR="57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ЖК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94" marR="57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Торговые центры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94" marR="57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Больницы, клиники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94" marR="57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18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Места в Твери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94" marR="57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Оранжерея тверского императорского путевого дворца;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Ботанический сад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ТвГУ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Городской сад;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Парк Победы;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Парк Текстильщиков;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Ландшафтный парк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Тьмака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Исторический парк «Россия – Моя история»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94" marR="57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-Дворец культуры «Синтетик» 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-Дворец культуры «Пролетарка»;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-Досуговый центр «Истоки» 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Досуговый центр «Мир» 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-Дворец культуры «Химволокно» 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-Дворец культуры «Металлист»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94" marR="57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Тверской государственный университет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Тверской промышленно-экономический колледж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Тверской государственный технический университет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Тверской государственный медицинский университет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94" marR="57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ЖК «Новый город»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ЖК «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Volga Life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94" marR="57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 Торговый центр «Рубин»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Торговый центр «Олимп»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Торговый центр «Есенин»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Центральный рынок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Торговый парк №1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94" marR="57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Областная клиническая больница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Городская клиническая больница №6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Городская клиническая больница №1 им. В.В. Успенского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- Клиническая больница скорой медицинской помощи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94" marR="57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4772" y="123478"/>
            <a:ext cx="3520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3F1800"/>
                </a:solidFill>
              </a:rPr>
              <a:t>Теплое место в Твери</a:t>
            </a:r>
            <a:endParaRPr lang="ru-RU" sz="2800" b="1" dirty="0">
              <a:solidFill>
                <a:srgbClr val="3F1800"/>
              </a:solidFill>
            </a:endParaRPr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546"/>
            <a:ext cx="461244" cy="559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F180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08232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6" y="-20538"/>
            <a:ext cx="2238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3F1800"/>
                </a:solidFill>
              </a:rPr>
              <a:t>Команда</a:t>
            </a:r>
            <a:endParaRPr lang="ru-RU" sz="2800" b="1" dirty="0">
              <a:solidFill>
                <a:srgbClr val="3F18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504039" y="827622"/>
            <a:ext cx="1701027" cy="36157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endParaRPr lang="en-US" sz="1200" dirty="0">
              <a:solidFill>
                <a:srgbClr val="3F18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36096" y="924272"/>
            <a:ext cx="18722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>
                <a:solidFill>
                  <a:srgbClr val="3F1800"/>
                </a:solidFill>
              </a:rPr>
              <a:t>Григорьева </a:t>
            </a:r>
            <a:r>
              <a:rPr lang="ru-RU" sz="1200" b="1" dirty="0" smtClean="0">
                <a:solidFill>
                  <a:srgbClr val="3F1800"/>
                </a:solidFill>
              </a:rPr>
              <a:t>Алена 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 smtClean="0">
                <a:solidFill>
                  <a:srgbClr val="3F1800"/>
                </a:solidFill>
              </a:rPr>
              <a:t>– </a:t>
            </a:r>
            <a:r>
              <a:rPr lang="ru-RU" sz="1200" dirty="0" smtClean="0">
                <a:solidFill>
                  <a:srgbClr val="3F1800"/>
                </a:solidFill>
              </a:rPr>
              <a:t>студентка </a:t>
            </a:r>
            <a:r>
              <a:rPr lang="ru-RU" sz="1200" dirty="0">
                <a:solidFill>
                  <a:srgbClr val="3F1800"/>
                </a:solidFill>
              </a:rPr>
              <a:t>1 курса магистратуры </a:t>
            </a:r>
            <a:endParaRPr lang="ru-RU" sz="1200" dirty="0" smtClean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 smtClean="0">
                <a:solidFill>
                  <a:srgbClr val="3F1800"/>
                </a:solidFill>
              </a:rPr>
              <a:t>физико-технического </a:t>
            </a:r>
            <a:r>
              <a:rPr lang="ru-RU" sz="1200" dirty="0">
                <a:solidFill>
                  <a:srgbClr val="3F1800"/>
                </a:solidFill>
              </a:rPr>
              <a:t>факультета, </a:t>
            </a:r>
            <a:endParaRPr lang="ru-RU" sz="1200" dirty="0" smtClean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 smtClean="0">
                <a:solidFill>
                  <a:srgbClr val="3F1800"/>
                </a:solidFill>
              </a:rPr>
              <a:t>направление</a:t>
            </a:r>
            <a:endParaRPr lang="ru-RU" sz="12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en-US" sz="1200" dirty="0">
                <a:solidFill>
                  <a:srgbClr val="3F1800"/>
                </a:solidFill>
              </a:rPr>
              <a:t>“</a:t>
            </a:r>
            <a:r>
              <a:rPr lang="ru-RU" sz="1200" dirty="0">
                <a:solidFill>
                  <a:srgbClr val="3F1800"/>
                </a:solidFill>
              </a:rPr>
              <a:t>Радиофизика</a:t>
            </a:r>
            <a:r>
              <a:rPr lang="en-US" sz="1200" dirty="0">
                <a:solidFill>
                  <a:srgbClr val="3F1800"/>
                </a:solidFill>
              </a:rPr>
              <a:t>”</a:t>
            </a:r>
            <a:endParaRPr lang="ru-RU" sz="12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Аттестация по курсам: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Физическая электроника </a:t>
            </a:r>
            <a:endParaRPr lang="ru-RU" sz="1200" dirty="0" smtClean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Программирование </a:t>
            </a:r>
            <a:r>
              <a:rPr lang="ru-RU" sz="1200" dirty="0">
                <a:solidFill>
                  <a:srgbClr val="3F1800"/>
                </a:solidFill>
              </a:rPr>
              <a:t>микроконтроллеров </a:t>
            </a:r>
            <a:endParaRPr lang="ru-RU" sz="1200" dirty="0" smtClean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Основы </a:t>
            </a:r>
            <a:r>
              <a:rPr lang="ru-RU" sz="1200" dirty="0">
                <a:solidFill>
                  <a:srgbClr val="3F1800"/>
                </a:solidFill>
              </a:rPr>
              <a:t>цифровой электроники </a:t>
            </a:r>
            <a:endParaRPr lang="ru-RU" sz="1200" dirty="0" smtClean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Основы аналоговой электроники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Преобразователи </a:t>
            </a:r>
            <a:r>
              <a:rPr lang="ru-RU" sz="1200" dirty="0">
                <a:solidFill>
                  <a:srgbClr val="3F1800"/>
                </a:solidFill>
              </a:rPr>
              <a:t>физических величин </a:t>
            </a:r>
            <a:endParaRPr lang="ru-RU" sz="1200" dirty="0" smtClean="0">
              <a:solidFill>
                <a:srgbClr val="3F180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06677" y="786386"/>
            <a:ext cx="1701027" cy="364669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endParaRPr lang="en-US" sz="1200" dirty="0">
              <a:solidFill>
                <a:srgbClr val="3F18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7504" y="996280"/>
            <a:ext cx="187220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 err="1">
                <a:solidFill>
                  <a:srgbClr val="3F1800"/>
                </a:solidFill>
              </a:rPr>
              <a:t>Сметанникова</a:t>
            </a:r>
            <a:r>
              <a:rPr lang="ru-RU" sz="1200" b="1" dirty="0">
                <a:solidFill>
                  <a:srgbClr val="3F1800"/>
                </a:solidFill>
              </a:rPr>
              <a:t> Софья 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– лидер команды, 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студентка 2 курса 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физико-технического факультета, </a:t>
            </a:r>
            <a:endParaRPr lang="ru-RU" sz="1200" dirty="0" smtClean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 smtClean="0">
                <a:solidFill>
                  <a:srgbClr val="3F1800"/>
                </a:solidFill>
              </a:rPr>
              <a:t>направление</a:t>
            </a:r>
            <a:r>
              <a:rPr lang="en-US" sz="1200" dirty="0" smtClean="0">
                <a:solidFill>
                  <a:srgbClr val="3F1800"/>
                </a:solidFill>
              </a:rPr>
              <a:t> </a:t>
            </a:r>
            <a:r>
              <a:rPr lang="en-US" sz="1200" dirty="0">
                <a:solidFill>
                  <a:srgbClr val="3F1800"/>
                </a:solidFill>
              </a:rPr>
              <a:t>“</a:t>
            </a:r>
            <a:r>
              <a:rPr lang="ru-RU" sz="1200" dirty="0" err="1">
                <a:solidFill>
                  <a:srgbClr val="3F1800"/>
                </a:solidFill>
              </a:rPr>
              <a:t>Инноватика</a:t>
            </a:r>
            <a:r>
              <a:rPr lang="en-US" sz="1200" dirty="0">
                <a:solidFill>
                  <a:srgbClr val="3F1800"/>
                </a:solidFill>
              </a:rPr>
              <a:t>”</a:t>
            </a:r>
            <a:endParaRPr lang="ru-RU" sz="12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Аттестация по курсам: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Введение в </a:t>
            </a:r>
            <a:r>
              <a:rPr lang="ru-RU" sz="1200" dirty="0" err="1">
                <a:solidFill>
                  <a:srgbClr val="3F1800"/>
                </a:solidFill>
              </a:rPr>
              <a:t>инноватику</a:t>
            </a:r>
            <a:r>
              <a:rPr lang="ru-RU" sz="1200" dirty="0">
                <a:solidFill>
                  <a:srgbClr val="3F1800"/>
                </a:solidFill>
              </a:rPr>
              <a:t>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Объекты интеллектуальной собственности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Экономическая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100000"/>
            </a:pPr>
            <a:r>
              <a:rPr lang="ru-RU" sz="1200" dirty="0" smtClean="0">
                <a:solidFill>
                  <a:srgbClr val="3F1800"/>
                </a:solidFill>
              </a:rPr>
              <a:t>теория </a:t>
            </a:r>
            <a:endParaRPr lang="ru-RU" sz="1200" dirty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Технологии защиты окружающей среды</a:t>
            </a:r>
            <a:endParaRPr lang="en-US" sz="1200" dirty="0">
              <a:solidFill>
                <a:srgbClr val="3F180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962034" y="771550"/>
            <a:ext cx="1701027" cy="364669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endParaRPr lang="en-US" sz="1200" dirty="0">
              <a:solidFill>
                <a:srgbClr val="3F18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62861" y="987574"/>
            <a:ext cx="18722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>
                <a:solidFill>
                  <a:srgbClr val="3F1800"/>
                </a:solidFill>
              </a:rPr>
              <a:t>Худенко Полина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>
                <a:solidFill>
                  <a:srgbClr val="3F1800"/>
                </a:solidFill>
              </a:rPr>
              <a:t>– </a:t>
            </a:r>
            <a:r>
              <a:rPr lang="ru-RU" sz="1200" dirty="0">
                <a:solidFill>
                  <a:srgbClr val="3F1800"/>
                </a:solidFill>
              </a:rPr>
              <a:t>студентка 2 курса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физико-технического факультета,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направление</a:t>
            </a:r>
            <a:r>
              <a:rPr lang="en-US" sz="1200" dirty="0">
                <a:solidFill>
                  <a:srgbClr val="3F1800"/>
                </a:solidFill>
              </a:rPr>
              <a:t> “</a:t>
            </a:r>
            <a:r>
              <a:rPr lang="ru-RU" sz="1200" dirty="0" err="1">
                <a:solidFill>
                  <a:srgbClr val="3F1800"/>
                </a:solidFill>
              </a:rPr>
              <a:t>Инноватика</a:t>
            </a:r>
            <a:r>
              <a:rPr lang="en-US" sz="1200" dirty="0">
                <a:solidFill>
                  <a:srgbClr val="3F1800"/>
                </a:solidFill>
              </a:rPr>
              <a:t>”</a:t>
            </a:r>
            <a:endParaRPr lang="ru-RU" sz="12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Аттестация по курсам: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Введение в </a:t>
            </a:r>
            <a:r>
              <a:rPr lang="ru-RU" sz="1200" dirty="0" err="1">
                <a:solidFill>
                  <a:srgbClr val="3F1800"/>
                </a:solidFill>
              </a:rPr>
              <a:t>инноватику</a:t>
            </a:r>
            <a:r>
              <a:rPr lang="ru-RU" sz="1200" dirty="0">
                <a:solidFill>
                  <a:srgbClr val="3F1800"/>
                </a:solidFill>
              </a:rPr>
              <a:t>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Объекты интеллектуальной собственности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Экономическая </a:t>
            </a:r>
            <a:endParaRPr lang="ru-RU" sz="1200" dirty="0" smtClean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100000"/>
            </a:pPr>
            <a:r>
              <a:rPr lang="ru-RU" sz="1200" dirty="0" smtClean="0">
                <a:solidFill>
                  <a:srgbClr val="3F1800"/>
                </a:solidFill>
              </a:rPr>
              <a:t>теория </a:t>
            </a:r>
            <a:endParaRPr lang="ru-RU" sz="1200" dirty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Технологии защиты окружающей среды</a:t>
            </a:r>
            <a:endParaRPr lang="en-US" sz="1200" dirty="0">
              <a:solidFill>
                <a:srgbClr val="3F180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735069" y="786386"/>
            <a:ext cx="1701027" cy="364669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endParaRPr lang="en-US" sz="1200" dirty="0">
              <a:solidFill>
                <a:srgbClr val="3F18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35896" y="987574"/>
            <a:ext cx="18722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>
                <a:solidFill>
                  <a:srgbClr val="3F1800"/>
                </a:solidFill>
              </a:rPr>
              <a:t>Архипова Дарья</a:t>
            </a:r>
            <a:endParaRPr lang="ru-RU" sz="12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>
                <a:solidFill>
                  <a:srgbClr val="3F1800"/>
                </a:solidFill>
              </a:rPr>
              <a:t>–</a:t>
            </a:r>
            <a:r>
              <a:rPr lang="ru-RU" sz="1200" dirty="0">
                <a:solidFill>
                  <a:srgbClr val="3F1800"/>
                </a:solidFill>
              </a:rPr>
              <a:t> студентка 2 курса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физико-технического факультета,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направление</a:t>
            </a:r>
            <a:r>
              <a:rPr lang="en-US" sz="1200" dirty="0">
                <a:solidFill>
                  <a:srgbClr val="3F1800"/>
                </a:solidFill>
              </a:rPr>
              <a:t> “</a:t>
            </a:r>
            <a:r>
              <a:rPr lang="ru-RU" sz="1200" dirty="0" err="1">
                <a:solidFill>
                  <a:srgbClr val="3F1800"/>
                </a:solidFill>
              </a:rPr>
              <a:t>Инноватика</a:t>
            </a:r>
            <a:r>
              <a:rPr lang="en-US" sz="1200" dirty="0">
                <a:solidFill>
                  <a:srgbClr val="3F1800"/>
                </a:solidFill>
              </a:rPr>
              <a:t>”</a:t>
            </a:r>
            <a:endParaRPr lang="ru-RU" sz="12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Аттестация по курсам: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Введение в </a:t>
            </a:r>
            <a:r>
              <a:rPr lang="ru-RU" sz="1200" dirty="0" err="1">
                <a:solidFill>
                  <a:srgbClr val="3F1800"/>
                </a:solidFill>
              </a:rPr>
              <a:t>инноватику</a:t>
            </a:r>
            <a:r>
              <a:rPr lang="ru-RU" sz="1200" dirty="0">
                <a:solidFill>
                  <a:srgbClr val="3F1800"/>
                </a:solidFill>
              </a:rPr>
              <a:t>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Объекты интеллектуальной собственности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Экономическая </a:t>
            </a:r>
            <a:endParaRPr lang="ru-RU" sz="1200" dirty="0" smtClean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100000"/>
            </a:pPr>
            <a:r>
              <a:rPr lang="ru-RU" sz="1200" dirty="0" smtClean="0">
                <a:solidFill>
                  <a:srgbClr val="3F1800"/>
                </a:solidFill>
              </a:rPr>
              <a:t>теория </a:t>
            </a:r>
            <a:endParaRPr lang="ru-RU" sz="1200" dirty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Технологии защиты окружающей среды</a:t>
            </a:r>
            <a:endParaRPr lang="en-US" sz="1200" dirty="0">
              <a:solidFill>
                <a:srgbClr val="3F1800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246336" y="786386"/>
            <a:ext cx="1701027" cy="364669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endParaRPr lang="en-US" sz="1200" dirty="0">
              <a:solidFill>
                <a:srgbClr val="3F18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164288" y="915566"/>
            <a:ext cx="187220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>
                <a:solidFill>
                  <a:srgbClr val="3F1800"/>
                </a:solidFill>
              </a:rPr>
              <a:t>Савельев Ярослав 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>
                <a:solidFill>
                  <a:srgbClr val="3F1800"/>
                </a:solidFill>
              </a:rPr>
              <a:t>–  </a:t>
            </a:r>
            <a:r>
              <a:rPr lang="ru-RU" sz="1200" dirty="0">
                <a:solidFill>
                  <a:srgbClr val="3F1800"/>
                </a:solidFill>
              </a:rPr>
              <a:t>студент 4 курса физико-технического факультета, </a:t>
            </a:r>
            <a:endParaRPr lang="ru-RU" sz="1200" dirty="0" smtClean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 smtClean="0">
                <a:solidFill>
                  <a:srgbClr val="3F1800"/>
                </a:solidFill>
              </a:rPr>
              <a:t>направление</a:t>
            </a:r>
            <a:r>
              <a:rPr lang="en-US" sz="1200" dirty="0" smtClean="0">
                <a:solidFill>
                  <a:srgbClr val="3F1800"/>
                </a:solidFill>
              </a:rPr>
              <a:t> </a:t>
            </a:r>
            <a:r>
              <a:rPr lang="en-US" sz="1200" dirty="0">
                <a:solidFill>
                  <a:srgbClr val="3F1800"/>
                </a:solidFill>
              </a:rPr>
              <a:t>“</a:t>
            </a:r>
            <a:r>
              <a:rPr lang="ru-RU" sz="1200" dirty="0">
                <a:solidFill>
                  <a:srgbClr val="3F1800"/>
                </a:solidFill>
              </a:rPr>
              <a:t>Радиофизика</a:t>
            </a:r>
            <a:r>
              <a:rPr lang="en-US" sz="1200" dirty="0">
                <a:solidFill>
                  <a:srgbClr val="3F1800"/>
                </a:solidFill>
              </a:rPr>
              <a:t>”</a:t>
            </a:r>
            <a:endParaRPr lang="ru-RU" sz="12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Аттестация по курсам: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Физическая электроника </a:t>
            </a:r>
            <a:endParaRPr lang="ru-RU" sz="1200" dirty="0" smtClean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Программирование </a:t>
            </a:r>
            <a:r>
              <a:rPr lang="ru-RU" sz="1200" dirty="0">
                <a:solidFill>
                  <a:srgbClr val="3F1800"/>
                </a:solidFill>
              </a:rPr>
              <a:t>микроконтроллеров </a:t>
            </a:r>
            <a:endParaRPr lang="ru-RU" sz="1200" dirty="0" smtClean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Основы </a:t>
            </a:r>
            <a:r>
              <a:rPr lang="ru-RU" sz="1200" dirty="0">
                <a:solidFill>
                  <a:srgbClr val="3F1800"/>
                </a:solidFill>
              </a:rPr>
              <a:t>цифровой электроники </a:t>
            </a:r>
            <a:endParaRPr lang="ru-RU" sz="1200" dirty="0" smtClean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Основы </a:t>
            </a:r>
            <a:r>
              <a:rPr lang="ru-RU" sz="1200" dirty="0">
                <a:solidFill>
                  <a:srgbClr val="3F1800"/>
                </a:solidFill>
              </a:rPr>
              <a:t>аналоговой электроники </a:t>
            </a:r>
            <a:endParaRPr lang="ru-RU" sz="1200" dirty="0" smtClean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Преобразователи </a:t>
            </a:r>
            <a:r>
              <a:rPr lang="ru-RU" sz="1200" dirty="0">
                <a:solidFill>
                  <a:srgbClr val="3F1800"/>
                </a:solidFill>
              </a:rPr>
              <a:t>физических </a:t>
            </a:r>
            <a:r>
              <a:rPr lang="ru-RU" sz="1200" dirty="0" smtClean="0">
                <a:solidFill>
                  <a:srgbClr val="3F1800"/>
                </a:solidFill>
              </a:rPr>
              <a:t>величин</a:t>
            </a:r>
            <a:endParaRPr lang="en-US" sz="1200" dirty="0">
              <a:solidFill>
                <a:srgbClr val="3F18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20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378" y="123478"/>
            <a:ext cx="3523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Вопросы к экспертам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97565" y="852844"/>
            <a:ext cx="763284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sz="2000" dirty="0" smtClean="0"/>
              <a:t>В каких </a:t>
            </a:r>
            <a:r>
              <a:rPr lang="ru-RU" sz="2000" dirty="0"/>
              <a:t>еще </a:t>
            </a:r>
            <a:r>
              <a:rPr lang="ru-RU" sz="2000" dirty="0" smtClean="0"/>
              <a:t>типах </a:t>
            </a:r>
            <a:r>
              <a:rPr lang="ru-RU" sz="2000" dirty="0"/>
              <a:t>общественных пространств, помимо парков, ЖК и ТЦ, могут </a:t>
            </a:r>
            <a:r>
              <a:rPr lang="ru-RU" sz="2000" dirty="0" smtClean="0"/>
              <a:t>быть установлены наши лавочки </a:t>
            </a:r>
            <a:r>
              <a:rPr lang="ru-RU" sz="2000" dirty="0"/>
              <a:t>с подогревом</a:t>
            </a:r>
            <a:r>
              <a:rPr lang="ru-RU" sz="2000" dirty="0" smtClean="0"/>
              <a:t>?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/>
              <a:t>К</a:t>
            </a:r>
            <a:r>
              <a:rPr lang="ru-RU" sz="2000" dirty="0" smtClean="0"/>
              <a:t>акая </a:t>
            </a:r>
            <a:r>
              <a:rPr lang="ru-RU" sz="2000" dirty="0"/>
              <a:t>целевая </a:t>
            </a:r>
            <a:r>
              <a:rPr lang="ru-RU" sz="2000" dirty="0" smtClean="0"/>
              <a:t>аудитория </a:t>
            </a:r>
            <a:r>
              <a:rPr lang="ru-RU" sz="2000" dirty="0"/>
              <a:t>наиболее заинтересована в нашем </a:t>
            </a:r>
            <a:r>
              <a:rPr lang="ru-RU" sz="2000" dirty="0" smtClean="0"/>
              <a:t>продукте?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smtClean="0"/>
              <a:t>Какие </a:t>
            </a:r>
            <a:r>
              <a:rPr lang="ru-RU" sz="2000" dirty="0"/>
              <a:t>специфические требования по безопасности и </a:t>
            </a:r>
            <a:r>
              <a:rPr lang="ru-RU" sz="2000" dirty="0" err="1"/>
              <a:t>вандалоустойчивости</a:t>
            </a:r>
            <a:r>
              <a:rPr lang="ru-RU" sz="2000" dirty="0"/>
              <a:t> нам следует учитывать при проектировании лавочек для разных локаций</a:t>
            </a:r>
            <a:r>
              <a:rPr lang="ru-RU" sz="2000" dirty="0" smtClean="0"/>
              <a:t>?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 smtClean="0"/>
              <a:t>Какие </a:t>
            </a:r>
            <a:r>
              <a:rPr lang="ru-RU" sz="2000" dirty="0"/>
              <a:t>особенности использования уличных лавочек важны для людей с ограниченными возможностями, чтобы сделать “Теплое место” максимально доступным</a:t>
            </a:r>
            <a:r>
              <a:rPr lang="ru-RU" sz="2000" dirty="0" smtClean="0"/>
              <a:t>?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/>
              <a:t>Как сделать наш </a:t>
            </a:r>
            <a:r>
              <a:rPr lang="ru-RU" sz="2000" dirty="0" smtClean="0"/>
              <a:t>продукт </a:t>
            </a:r>
            <a:r>
              <a:rPr lang="ru-RU" sz="2000" dirty="0"/>
              <a:t>более безопасным и </a:t>
            </a:r>
            <a:r>
              <a:rPr lang="ru-RU" sz="2000" dirty="0" err="1"/>
              <a:t>экологичным</a:t>
            </a:r>
            <a:r>
              <a:rPr lang="ru-RU" sz="2000" dirty="0"/>
              <a:t>?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0438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14130</TotalTime>
  <Words>678</Words>
  <Application>Microsoft Office PowerPoint</Application>
  <PresentationFormat>Экран (16:9)</PresentationFormat>
  <Paragraphs>176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Теплое место</dc:title>
  <dc:creator>Соня</dc:creator>
  <cp:lastModifiedBy>Соня</cp:lastModifiedBy>
  <cp:revision>41</cp:revision>
  <dcterms:created xsi:type="dcterms:W3CDTF">2025-04-05T14:55:35Z</dcterms:created>
  <dcterms:modified xsi:type="dcterms:W3CDTF">2025-04-17T05:34:18Z</dcterms:modified>
</cp:coreProperties>
</file>