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66" r:id="rId7"/>
    <p:sldId id="268" r:id="rId8"/>
    <p:sldId id="271" r:id="rId9"/>
    <p:sldId id="331" r:id="rId10"/>
    <p:sldId id="308" r:id="rId11"/>
    <p:sldId id="281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D822A-F286-E487-DC8E-154706A23DFC}" v="80" dt="2025-12-15T20:48:03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84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imes New Roman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lang="ru-RU" sz="8000" b="0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«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lang="ru-RU" sz="8000" b="0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»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с именем">
  <p:cSld name="Карточка с именем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столбца">
  <p:cSld name="3 столбца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3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4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6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5" name="Google Shape;125;p16"/>
          <p:cNvSpPr txBox="1">
            <a:spLocks noGrp="1"/>
          </p:cNvSpPr>
          <p:nvPr>
            <p:ph type="body" idx="6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6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8" name="Google Shape;128;p16"/>
          <p:cNvSpPr txBox="1">
            <a:spLocks noGrp="1"/>
          </p:cNvSpPr>
          <p:nvPr>
            <p:ph type="body" idx="9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4233302" y="-1243057"/>
            <a:ext cx="3714749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8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9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7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26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80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52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1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6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77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46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DC4E5A84-E6FE-476C-A3B2-413DBE13B5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058A4410-8078-4FDB-A73D-760A8DC7C3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3/22/2026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DE5F1C4-D342-45F6-BCBB-62D1CAC1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5C05DC-1134-4A8A-AFC6-E3F571C04F3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747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6B8E96D8-A59E-4398-85D9-7FF50AE8B1F9}"/>
              </a:ext>
            </a:extLst>
          </p:cNvPr>
          <p:cNvSpPr/>
          <p:nvPr/>
        </p:nvSpPr>
        <p:spPr>
          <a:xfrm>
            <a:off x="60981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6" name="bg object 17">
            <a:extLst>
              <a:ext uri="{FF2B5EF4-FFF2-40B4-BE49-F238E27FC236}">
                <a16:creationId xmlns:a16="http://schemas.microsoft.com/office/drawing/2014/main" id="{7BDD4043-9211-4441-B2E4-97563ADA25DE}"/>
              </a:ext>
            </a:extLst>
          </p:cNvPr>
          <p:cNvSpPr/>
          <p:nvPr/>
        </p:nvSpPr>
        <p:spPr>
          <a:xfrm>
            <a:off x="73173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7" name="bg object 18">
            <a:extLst>
              <a:ext uri="{FF2B5EF4-FFF2-40B4-BE49-F238E27FC236}">
                <a16:creationId xmlns:a16="http://schemas.microsoft.com/office/drawing/2014/main" id="{DBE3E034-9CFF-4C0B-B3C3-AD27E26DE31C}"/>
              </a:ext>
            </a:extLst>
          </p:cNvPr>
          <p:cNvSpPr/>
          <p:nvPr/>
        </p:nvSpPr>
        <p:spPr>
          <a:xfrm>
            <a:off x="97557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8" name="bg object 19">
            <a:extLst>
              <a:ext uri="{FF2B5EF4-FFF2-40B4-BE49-F238E27FC236}">
                <a16:creationId xmlns:a16="http://schemas.microsoft.com/office/drawing/2014/main" id="{DC70D0BB-316D-4521-93AB-461D6146415D}"/>
              </a:ext>
            </a:extLst>
          </p:cNvPr>
          <p:cNvSpPr/>
          <p:nvPr/>
        </p:nvSpPr>
        <p:spPr>
          <a:xfrm>
            <a:off x="10974917" y="6568440"/>
            <a:ext cx="1217083" cy="289560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9" name="bg object 20">
            <a:extLst>
              <a:ext uri="{FF2B5EF4-FFF2-40B4-BE49-F238E27FC236}">
                <a16:creationId xmlns:a16="http://schemas.microsoft.com/office/drawing/2014/main" id="{6AE94E90-388F-42F5-80F5-77FFC1C83CDF}"/>
              </a:ext>
            </a:extLst>
          </p:cNvPr>
          <p:cNvSpPr/>
          <p:nvPr/>
        </p:nvSpPr>
        <p:spPr>
          <a:xfrm>
            <a:off x="3661833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0" name="bg object 21">
            <a:extLst>
              <a:ext uri="{FF2B5EF4-FFF2-40B4-BE49-F238E27FC236}">
                <a16:creationId xmlns:a16="http://schemas.microsoft.com/office/drawing/2014/main" id="{03BB16EE-FD03-4DE0-B03C-80B7FB826853}"/>
              </a:ext>
            </a:extLst>
          </p:cNvPr>
          <p:cNvSpPr/>
          <p:nvPr/>
        </p:nvSpPr>
        <p:spPr>
          <a:xfrm>
            <a:off x="2440518" y="6568440"/>
            <a:ext cx="1221316" cy="289560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1" name="bg object 22">
            <a:extLst>
              <a:ext uri="{FF2B5EF4-FFF2-40B4-BE49-F238E27FC236}">
                <a16:creationId xmlns:a16="http://schemas.microsoft.com/office/drawing/2014/main" id="{32CC934D-A1DC-4440-9C81-2794B7E885C2}"/>
              </a:ext>
            </a:extLst>
          </p:cNvPr>
          <p:cNvSpPr/>
          <p:nvPr/>
        </p:nvSpPr>
        <p:spPr>
          <a:xfrm>
            <a:off x="12213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2" name="bg object 23">
            <a:extLst>
              <a:ext uri="{FF2B5EF4-FFF2-40B4-BE49-F238E27FC236}">
                <a16:creationId xmlns:a16="http://schemas.microsoft.com/office/drawing/2014/main" id="{73203D04-1D7D-498A-8E76-1C934A83D341}"/>
              </a:ext>
            </a:extLst>
          </p:cNvPr>
          <p:cNvSpPr/>
          <p:nvPr/>
        </p:nvSpPr>
        <p:spPr>
          <a:xfrm>
            <a:off x="2117" y="6568440"/>
            <a:ext cx="6096000" cy="289560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3" name="bg object 24">
            <a:extLst>
              <a:ext uri="{FF2B5EF4-FFF2-40B4-BE49-F238E27FC236}">
                <a16:creationId xmlns:a16="http://schemas.microsoft.com/office/drawing/2014/main" id="{930EE3F3-8F1C-4C0D-B22E-F251C87B644C}"/>
              </a:ext>
            </a:extLst>
          </p:cNvPr>
          <p:cNvSpPr/>
          <p:nvPr/>
        </p:nvSpPr>
        <p:spPr>
          <a:xfrm>
            <a:off x="8536517" y="6568440"/>
            <a:ext cx="1219200" cy="289560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4" name="bg object 25">
            <a:extLst>
              <a:ext uri="{FF2B5EF4-FFF2-40B4-BE49-F238E27FC236}">
                <a16:creationId xmlns:a16="http://schemas.microsoft.com/office/drawing/2014/main" id="{7C95E538-A3AD-4EB3-821A-EAD1C26478ED}"/>
              </a:ext>
            </a:extLst>
          </p:cNvPr>
          <p:cNvSpPr/>
          <p:nvPr/>
        </p:nvSpPr>
        <p:spPr>
          <a:xfrm>
            <a:off x="0" y="582931"/>
            <a:ext cx="355600" cy="10287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5" name="bg object 26">
            <a:extLst>
              <a:ext uri="{FF2B5EF4-FFF2-40B4-BE49-F238E27FC236}">
                <a16:creationId xmlns:a16="http://schemas.microsoft.com/office/drawing/2014/main" id="{F095AB2B-D1EF-44F7-AF00-8988C4482911}"/>
              </a:ext>
            </a:extLst>
          </p:cNvPr>
          <p:cNvSpPr/>
          <p:nvPr/>
        </p:nvSpPr>
        <p:spPr>
          <a:xfrm>
            <a:off x="353485" y="582931"/>
            <a:ext cx="357716" cy="10287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6" name="bg object 27">
            <a:extLst>
              <a:ext uri="{FF2B5EF4-FFF2-40B4-BE49-F238E27FC236}">
                <a16:creationId xmlns:a16="http://schemas.microsoft.com/office/drawing/2014/main" id="{2970E72C-EB1D-48B5-A9EB-0F27A05549CF}"/>
              </a:ext>
            </a:extLst>
          </p:cNvPr>
          <p:cNvSpPr/>
          <p:nvPr/>
        </p:nvSpPr>
        <p:spPr>
          <a:xfrm>
            <a:off x="711200" y="582931"/>
            <a:ext cx="338667" cy="10287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7" name="bg object 28">
            <a:extLst>
              <a:ext uri="{FF2B5EF4-FFF2-40B4-BE49-F238E27FC236}">
                <a16:creationId xmlns:a16="http://schemas.microsoft.com/office/drawing/2014/main" id="{1C6221E9-CF95-4246-9A7D-8C9AD5B56060}"/>
              </a:ext>
            </a:extLst>
          </p:cNvPr>
          <p:cNvSpPr/>
          <p:nvPr/>
        </p:nvSpPr>
        <p:spPr>
          <a:xfrm>
            <a:off x="1049867" y="582931"/>
            <a:ext cx="353484" cy="10287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18" name="bg object 29">
            <a:extLst>
              <a:ext uri="{FF2B5EF4-FFF2-40B4-BE49-F238E27FC236}">
                <a16:creationId xmlns:a16="http://schemas.microsoft.com/office/drawing/2014/main" id="{271A38A5-9B11-44AF-8D55-180C7F07BCB9}"/>
              </a:ext>
            </a:extLst>
          </p:cNvPr>
          <p:cNvSpPr/>
          <p:nvPr/>
        </p:nvSpPr>
        <p:spPr>
          <a:xfrm>
            <a:off x="1403351" y="582931"/>
            <a:ext cx="353483" cy="10287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lIns="0" tIns="0" rIns="0" bIns="0"/>
          <a:lstStyle/>
          <a:p>
            <a:pPr>
              <a:defRPr/>
            </a:pPr>
            <a:endParaRPr sz="76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1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9" name="Holder 5">
            <a:extLst>
              <a:ext uri="{FF2B5EF4-FFF2-40B4-BE49-F238E27FC236}">
                <a16:creationId xmlns:a16="http://schemas.microsoft.com/office/drawing/2014/main" id="{716ADE14-38FF-4E0F-8182-720FFBCA6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904D65CD-FA9A-4D3B-9BFB-D68BED9AF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3/22/2026</a:t>
            </a:fld>
            <a:endParaRPr lang="en-US"/>
          </a:p>
        </p:txBody>
      </p:sp>
      <p:sp>
        <p:nvSpPr>
          <p:cNvPr id="21" name="Holder 7">
            <a:extLst>
              <a:ext uri="{FF2B5EF4-FFF2-40B4-BE49-F238E27FC236}">
                <a16:creationId xmlns:a16="http://schemas.microsoft.com/office/drawing/2014/main" id="{46F2513C-96C6-4E0A-9E0D-761E6B51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E000DA-44B4-4E7D-9302-D4FD9D5FD50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3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5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357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1046013" y="2702103"/>
            <a:ext cx="4764764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6363166" y="1855152"/>
            <a:ext cx="4779582" cy="6924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6363167" y="2702103"/>
            <a:ext cx="4779581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0800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913795" y="2673351"/>
            <a:ext cx="3706889" cy="30162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ый рисунок с подписью">
  <p:cSld name="Панорамный рисунок с подписью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835" algn="l" rtl="0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610"/>
              <a:buFont typeface="Noto Sans Symbols"/>
              <a:buChar char="◈"/>
              <a:defRPr sz="23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2194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70"/>
              <a:buFont typeface="Noto Sans Symbols"/>
              <a:buChar char="🞚"/>
              <a:defRPr sz="21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🞚"/>
              <a:defRPr sz="1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6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object 2">
            <a:extLst>
              <a:ext uri="{FF2B5EF4-FFF2-40B4-BE49-F238E27FC236}">
                <a16:creationId xmlns:a16="http://schemas.microsoft.com/office/drawing/2014/main" id="{83C4EDFC-E4A7-41E1-8A71-5B1F36215D10}"/>
              </a:ext>
            </a:extLst>
          </p:cNvPr>
          <p:cNvGrpSpPr>
            <a:grpSpLocks/>
          </p:cNvGrpSpPr>
          <p:nvPr/>
        </p:nvGrpSpPr>
        <p:grpSpPr bwMode="auto">
          <a:xfrm>
            <a:off x="7221856" y="342900"/>
            <a:ext cx="4360544" cy="6172200"/>
            <a:chOff x="12114814" y="963"/>
            <a:chExt cx="7989570" cy="113068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F04FF56-2DA7-42D6-9187-4B4F9A910F62}"/>
                </a:ext>
              </a:extLst>
            </p:cNvPr>
            <p:cNvSpPr/>
            <p:nvPr/>
          </p:nvSpPr>
          <p:spPr>
            <a:xfrm>
              <a:off x="12114814" y="963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4F71226-5446-4227-90F2-61AF6BDC04B8}"/>
                </a:ext>
              </a:extLst>
            </p:cNvPr>
            <p:cNvSpPr/>
            <p:nvPr/>
          </p:nvSpPr>
          <p:spPr>
            <a:xfrm>
              <a:off x="12114814" y="2827666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F94FABB-0A2F-473C-99FC-5D105D721398}"/>
                </a:ext>
              </a:extLst>
            </p:cNvPr>
            <p:cNvSpPr/>
            <p:nvPr/>
          </p:nvSpPr>
          <p:spPr>
            <a:xfrm>
              <a:off x="12114814" y="5654368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7FAD277-8385-4A01-944F-7802F03DBA25}"/>
                </a:ext>
              </a:extLst>
            </p:cNvPr>
            <p:cNvSpPr/>
            <p:nvPr/>
          </p:nvSpPr>
          <p:spPr>
            <a:xfrm>
              <a:off x="12114814" y="8481070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1183089-19D5-4B0C-B515-ED45589A585A}"/>
                </a:ext>
              </a:extLst>
            </p:cNvPr>
            <p:cNvSpPr/>
            <p:nvPr/>
          </p:nvSpPr>
          <p:spPr>
            <a:xfrm>
              <a:off x="14111334" y="963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883B958-C793-46ED-AC5F-118E2DEE60C8}"/>
                </a:ext>
              </a:extLst>
            </p:cNvPr>
            <p:cNvSpPr/>
            <p:nvPr/>
          </p:nvSpPr>
          <p:spPr>
            <a:xfrm>
              <a:off x="14111334" y="2827666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FC83AD6-BDAD-4AB7-97FC-45D1FD407FB6}"/>
                </a:ext>
              </a:extLst>
            </p:cNvPr>
            <p:cNvSpPr/>
            <p:nvPr/>
          </p:nvSpPr>
          <p:spPr>
            <a:xfrm>
              <a:off x="14111334" y="5654368"/>
              <a:ext cx="3996530" cy="565340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57D8EAA-2509-4367-B6B7-082AAC856C12}"/>
                </a:ext>
              </a:extLst>
            </p:cNvPr>
            <p:cNvSpPr/>
            <p:nvPr/>
          </p:nvSpPr>
          <p:spPr>
            <a:xfrm>
              <a:off x="14111334" y="8481070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72828CD-C31D-4B08-A94B-7E2F1FC3F85E}"/>
                </a:ext>
              </a:extLst>
            </p:cNvPr>
            <p:cNvSpPr/>
            <p:nvPr/>
          </p:nvSpPr>
          <p:spPr>
            <a:xfrm>
              <a:off x="16107854" y="963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8F199C85-7463-4D9D-8871-C7B046F2840A}"/>
                </a:ext>
              </a:extLst>
            </p:cNvPr>
            <p:cNvSpPr/>
            <p:nvPr/>
          </p:nvSpPr>
          <p:spPr>
            <a:xfrm>
              <a:off x="16107854" y="2827666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4E3CB49-5383-47B7-9DA2-E793F7723D8E}"/>
                </a:ext>
              </a:extLst>
            </p:cNvPr>
            <p:cNvSpPr/>
            <p:nvPr/>
          </p:nvSpPr>
          <p:spPr>
            <a:xfrm>
              <a:off x="16107854" y="5654368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3E2495B-0C32-48F8-B340-A10CD27265E4}"/>
                </a:ext>
              </a:extLst>
            </p:cNvPr>
            <p:cNvSpPr/>
            <p:nvPr/>
          </p:nvSpPr>
          <p:spPr>
            <a:xfrm>
              <a:off x="18107864" y="963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636E938-67E5-493F-BF76-386BF0FB74F8}"/>
                </a:ext>
              </a:extLst>
            </p:cNvPr>
            <p:cNvSpPr/>
            <p:nvPr/>
          </p:nvSpPr>
          <p:spPr>
            <a:xfrm>
              <a:off x="18107864" y="2827666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DABF979-2DB6-4458-993F-7D93CCD920E4}"/>
                </a:ext>
              </a:extLst>
            </p:cNvPr>
            <p:cNvSpPr/>
            <p:nvPr/>
          </p:nvSpPr>
          <p:spPr>
            <a:xfrm>
              <a:off x="18107864" y="5654368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1436337D-422A-44C0-98D2-4D56FA20E0DF}"/>
                </a:ext>
              </a:extLst>
            </p:cNvPr>
            <p:cNvSpPr/>
            <p:nvPr/>
          </p:nvSpPr>
          <p:spPr>
            <a:xfrm>
              <a:off x="18107864" y="8481070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958C82A1-4658-43B6-A8CA-DF5301CA9080}"/>
              </a:ext>
            </a:extLst>
          </p:cNvPr>
          <p:cNvSpPr txBox="1"/>
          <p:nvPr/>
        </p:nvSpPr>
        <p:spPr>
          <a:xfrm>
            <a:off x="0" y="3187949"/>
            <a:ext cx="7416538" cy="978725"/>
          </a:xfrm>
          <a:prstGeom prst="rect">
            <a:avLst/>
          </a:prstGeom>
        </p:spPr>
        <p:txBody>
          <a:bodyPr wrap="square" lIns="0" tIns="29460" rIns="0" bIns="0">
            <a:spAutoFit/>
          </a:bodyPr>
          <a:lstStyle>
            <a:lvl1pPr marL="4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556"/>
              </a:lnSpc>
              <a:spcBef>
                <a:spcPts val="226"/>
              </a:spcBef>
            </a:pPr>
            <a:r>
              <a:rPr lang="ru-RU" altLang="ru-RU" sz="2800" b="1" dirty="0">
                <a:solidFill>
                  <a:srgbClr val="8F00FF"/>
                </a:solidFill>
                <a:latin typeface="Trebuchet MS" panose="020B0603020202020204" pitchFamily="34" charset="0"/>
              </a:rPr>
              <a:t>ТЕХНОЛОГИЧЕСКАЯ ПОДГОТОВКА </a:t>
            </a:r>
          </a:p>
          <a:p>
            <a:pPr algn="ctr">
              <a:lnSpc>
                <a:spcPts val="3556"/>
              </a:lnSpc>
              <a:spcBef>
                <a:spcPts val="226"/>
              </a:spcBef>
            </a:pPr>
            <a:r>
              <a:rPr lang="ru-RU" altLang="ru-RU" sz="2800" b="1" dirty="0">
                <a:solidFill>
                  <a:srgbClr val="8F00FF"/>
                </a:solidFill>
                <a:latin typeface="Trebuchet MS" panose="020B0603020202020204" pitchFamily="34" charset="0"/>
              </a:rPr>
              <a:t>ПРОИЗВОДСТВА  КОРПУСА КЛАПАНА </a:t>
            </a:r>
            <a:endParaRPr lang="ru-RU" altLang="ru-RU" sz="3000" b="1" dirty="0">
              <a:solidFill>
                <a:srgbClr val="8F00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D941613-9354-45E6-90AF-F0C2D458596C}"/>
              </a:ext>
            </a:extLst>
          </p:cNvPr>
          <p:cNvSpPr txBox="1"/>
          <p:nvPr/>
        </p:nvSpPr>
        <p:spPr>
          <a:xfrm>
            <a:off x="899160" y="5509261"/>
            <a:ext cx="6322696" cy="919394"/>
          </a:xfrm>
          <a:prstGeom prst="rect">
            <a:avLst/>
          </a:prstGeom>
        </p:spPr>
        <p:txBody>
          <a:bodyPr lIns="0" tIns="7278" rIns="0" bIns="0">
            <a:spAutoFit/>
          </a:bodyPr>
          <a:lstStyle>
            <a:lvl1pPr marL="4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"/>
              </a:spcBef>
            </a:pP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Берёзкин Иван Михайлович,</a:t>
            </a:r>
          </a:p>
          <a:p>
            <a:pPr>
              <a:spcBef>
                <a:spcPts val="60"/>
              </a:spcBef>
            </a:pPr>
            <a:r>
              <a:rPr lang="en-US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s255</a:t>
            </a: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889</a:t>
            </a:r>
            <a:r>
              <a:rPr lang="en-US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@std.novsu.ru</a:t>
            </a: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60"/>
              </a:spcBef>
            </a:pPr>
            <a:r>
              <a:rPr lang="ru-RU" altLang="ru-RU" sz="19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Новгородский государственный университет</a:t>
            </a:r>
          </a:p>
        </p:txBody>
      </p:sp>
      <p:pic>
        <p:nvPicPr>
          <p:cNvPr id="5125" name="object 20">
            <a:extLst>
              <a:ext uri="{FF2B5EF4-FFF2-40B4-BE49-F238E27FC236}">
                <a16:creationId xmlns:a16="http://schemas.microsoft.com/office/drawing/2014/main" id="{A5CE984B-1658-44A7-B37B-49BDE4E2F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40" y="552450"/>
            <a:ext cx="114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object 21">
            <a:extLst>
              <a:ext uri="{FF2B5EF4-FFF2-40B4-BE49-F238E27FC236}">
                <a16:creationId xmlns:a16="http://schemas.microsoft.com/office/drawing/2014/main" id="{B4998C45-CB97-4617-B498-3F95137D6717}"/>
              </a:ext>
            </a:extLst>
          </p:cNvPr>
          <p:cNvGrpSpPr>
            <a:grpSpLocks/>
          </p:cNvGrpSpPr>
          <p:nvPr/>
        </p:nvGrpSpPr>
        <p:grpSpPr bwMode="auto">
          <a:xfrm>
            <a:off x="1697356" y="931546"/>
            <a:ext cx="920114" cy="80010"/>
            <a:chOff x="1993961" y="1077625"/>
            <a:chExt cx="1685925" cy="146685"/>
          </a:xfrm>
        </p:grpSpPr>
        <p:pic>
          <p:nvPicPr>
            <p:cNvPr id="5137" name="object 22">
              <a:extLst>
                <a:ext uri="{FF2B5EF4-FFF2-40B4-BE49-F238E27FC236}">
                  <a16:creationId xmlns:a16="http://schemas.microsoft.com/office/drawing/2014/main" id="{035044CB-A655-47CC-9A3A-5BEAB99EE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object 23">
              <a:extLst>
                <a:ext uri="{FF2B5EF4-FFF2-40B4-BE49-F238E27FC236}">
                  <a16:creationId xmlns:a16="http://schemas.microsoft.com/office/drawing/2014/main" id="{7C3091DD-2480-45E0-AF35-D96435ADB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913CC8BB-48D1-4A75-AE59-DF003AC49F30}"/>
                </a:ext>
              </a:extLst>
            </p:cNvPr>
            <p:cNvSpPr/>
            <p:nvPr/>
          </p:nvSpPr>
          <p:spPr>
            <a:xfrm>
              <a:off x="2332541" y="1081116"/>
              <a:ext cx="122170" cy="13970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5140" name="object 25">
              <a:extLst>
                <a:ext uri="{FF2B5EF4-FFF2-40B4-BE49-F238E27FC236}">
                  <a16:creationId xmlns:a16="http://schemas.microsoft.com/office/drawing/2014/main" id="{C17AD145-98E4-4F66-BA3D-2D4ECEB3D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object 26">
              <a:extLst>
                <a:ext uri="{FF2B5EF4-FFF2-40B4-BE49-F238E27FC236}">
                  <a16:creationId xmlns:a16="http://schemas.microsoft.com/office/drawing/2014/main" id="{50F661D6-DE39-48CF-B525-3FFACBDD6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object 27">
              <a:extLst>
                <a:ext uri="{FF2B5EF4-FFF2-40B4-BE49-F238E27FC236}">
                  <a16:creationId xmlns:a16="http://schemas.microsoft.com/office/drawing/2014/main" id="{A6C9217D-5318-4FD3-9309-6F81CA3A6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265F946-03F5-4391-8935-AA063E1DE5E2}"/>
                </a:ext>
              </a:extLst>
            </p:cNvPr>
            <p:cNvSpPr/>
            <p:nvPr/>
          </p:nvSpPr>
          <p:spPr>
            <a:xfrm>
              <a:off x="2946875" y="1081116"/>
              <a:ext cx="122170" cy="13970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5144" name="object 29">
              <a:extLst>
                <a:ext uri="{FF2B5EF4-FFF2-40B4-BE49-F238E27FC236}">
                  <a16:creationId xmlns:a16="http://schemas.microsoft.com/office/drawing/2014/main" id="{241B475C-9734-44B0-AC73-8F88BE70F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object 30">
              <a:extLst>
                <a:ext uri="{FF2B5EF4-FFF2-40B4-BE49-F238E27FC236}">
                  <a16:creationId xmlns:a16="http://schemas.microsoft.com/office/drawing/2014/main" id="{3BE0D98F-0767-4E29-93C8-E1FFBEEC9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55" y="1080241"/>
              <a:ext cx="123556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object 31">
              <a:extLst>
                <a:ext uri="{FF2B5EF4-FFF2-40B4-BE49-F238E27FC236}">
                  <a16:creationId xmlns:a16="http://schemas.microsoft.com/office/drawing/2014/main" id="{D3257DB4-05FF-4A34-9328-E381580DB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" name="object 32">
            <a:extLst>
              <a:ext uri="{FF2B5EF4-FFF2-40B4-BE49-F238E27FC236}">
                <a16:creationId xmlns:a16="http://schemas.microsoft.com/office/drawing/2014/main" id="{A693B512-0C6E-471F-B478-9A19CBDA967A}"/>
              </a:ext>
            </a:extLst>
          </p:cNvPr>
          <p:cNvGrpSpPr>
            <a:grpSpLocks/>
          </p:cNvGrpSpPr>
          <p:nvPr/>
        </p:nvGrpSpPr>
        <p:grpSpPr bwMode="auto">
          <a:xfrm>
            <a:off x="1697356" y="1062991"/>
            <a:ext cx="483870" cy="80010"/>
            <a:chOff x="1993961" y="1321274"/>
            <a:chExt cx="883919" cy="146685"/>
          </a:xfrm>
        </p:grpSpPr>
        <p:pic>
          <p:nvPicPr>
            <p:cNvPr id="5131" name="object 33">
              <a:extLst>
                <a:ext uri="{FF2B5EF4-FFF2-40B4-BE49-F238E27FC236}">
                  <a16:creationId xmlns:a16="http://schemas.microsoft.com/office/drawing/2014/main" id="{DC43F684-F89D-422C-8717-C1BA404A7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object 34">
              <a:extLst>
                <a:ext uri="{FF2B5EF4-FFF2-40B4-BE49-F238E27FC236}">
                  <a16:creationId xmlns:a16="http://schemas.microsoft.com/office/drawing/2014/main" id="{5B116146-0BB9-4838-BA0B-E5041FFDE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object 35">
              <a:extLst>
                <a:ext uri="{FF2B5EF4-FFF2-40B4-BE49-F238E27FC236}">
                  <a16:creationId xmlns:a16="http://schemas.microsoft.com/office/drawing/2014/main" id="{A2834BB3-52BF-47AA-AC81-887C90AA8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object 36">
              <a:extLst>
                <a:ext uri="{FF2B5EF4-FFF2-40B4-BE49-F238E27FC236}">
                  <a16:creationId xmlns:a16="http://schemas.microsoft.com/office/drawing/2014/main" id="{989BE7BF-8051-424D-A702-14865E7FC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object 37">
              <a:extLst>
                <a:ext uri="{FF2B5EF4-FFF2-40B4-BE49-F238E27FC236}">
                  <a16:creationId xmlns:a16="http://schemas.microsoft.com/office/drawing/2014/main" id="{DB5EDF57-8626-4A32-9A2D-61D6A89FD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object 38">
              <a:extLst>
                <a:ext uri="{FF2B5EF4-FFF2-40B4-BE49-F238E27FC236}">
                  <a16:creationId xmlns:a16="http://schemas.microsoft.com/office/drawing/2014/main" id="{0EF04AD7-090E-48F8-B3AC-D55F4CB9C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121" y="1323900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object 39">
            <a:extLst>
              <a:ext uri="{FF2B5EF4-FFF2-40B4-BE49-F238E27FC236}">
                <a16:creationId xmlns:a16="http://schemas.microsoft.com/office/drawing/2014/main" id="{CF32EC1C-6AA1-48F6-A1B1-844DC0E6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6" y="720090"/>
            <a:ext cx="569594" cy="63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40">
            <a:extLst>
              <a:ext uri="{FF2B5EF4-FFF2-40B4-BE49-F238E27FC236}">
                <a16:creationId xmlns:a16="http://schemas.microsoft.com/office/drawing/2014/main" id="{FB4BE745-D02E-4869-A66C-407F066DA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6" y="590550"/>
            <a:ext cx="2284094" cy="87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>
            <a:extLst>
              <a:ext uri="{FF2B5EF4-FFF2-40B4-BE49-F238E27FC236}">
                <a16:creationId xmlns:a16="http://schemas.microsoft.com/office/drawing/2014/main" id="{D1CFB79C-9075-41F0-BC5F-942EB4AD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90" y="1756410"/>
            <a:ext cx="147066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object 2">
            <a:extLst>
              <a:ext uri="{FF2B5EF4-FFF2-40B4-BE49-F238E27FC236}">
                <a16:creationId xmlns:a16="http://schemas.microsoft.com/office/drawing/2014/main" id="{EF69C40E-CCE8-4B67-9595-4731C7DA9BC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866776"/>
            <a:ext cx="3175636" cy="93344"/>
            <a:chOff x="0" y="961426"/>
            <a:chExt cx="5819775" cy="1701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31D7150-BA18-4567-BACC-3D9C2C35A5D9}"/>
                </a:ext>
              </a:extLst>
            </p:cNvPr>
            <p:cNvSpPr/>
            <p:nvPr/>
          </p:nvSpPr>
          <p:spPr>
            <a:xfrm>
              <a:off x="0" y="961426"/>
              <a:ext cx="586516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70611D3-8AC1-498C-9DCE-962D68F3BE01}"/>
                </a:ext>
              </a:extLst>
            </p:cNvPr>
            <p:cNvSpPr/>
            <p:nvPr/>
          </p:nvSpPr>
          <p:spPr>
            <a:xfrm>
              <a:off x="586516" y="961426"/>
              <a:ext cx="590008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EA31007-CC0C-49C9-8085-C213D8BC9385}"/>
                </a:ext>
              </a:extLst>
            </p:cNvPr>
            <p:cNvSpPr/>
            <p:nvPr/>
          </p:nvSpPr>
          <p:spPr>
            <a:xfrm>
              <a:off x="1176524" y="961426"/>
              <a:ext cx="558587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517C6AA-E939-4D3C-B6CC-B46148855466}"/>
                </a:ext>
              </a:extLst>
            </p:cNvPr>
            <p:cNvSpPr/>
            <p:nvPr/>
          </p:nvSpPr>
          <p:spPr>
            <a:xfrm>
              <a:off x="1731618" y="961426"/>
              <a:ext cx="586516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B837CCE-FBF7-4764-9D62-EF2C21738F3F}"/>
                </a:ext>
              </a:extLst>
            </p:cNvPr>
            <p:cNvSpPr/>
            <p:nvPr/>
          </p:nvSpPr>
          <p:spPr>
            <a:xfrm>
              <a:off x="2314644" y="961426"/>
              <a:ext cx="3505131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507BE63F-E511-4BF0-842A-CA0A6271C98F}"/>
              </a:ext>
            </a:extLst>
          </p:cNvPr>
          <p:cNvSpPr txBox="1"/>
          <p:nvPr/>
        </p:nvSpPr>
        <p:spPr>
          <a:xfrm>
            <a:off x="1083946" y="1160146"/>
            <a:ext cx="10252710" cy="489581"/>
          </a:xfrm>
          <a:prstGeom prst="rect">
            <a:avLst/>
          </a:prstGeom>
        </p:spPr>
        <p:txBody>
          <a:bodyPr lIns="0" tIns="9358" rIns="0" bIns="0">
            <a:spAutoFit/>
          </a:bodyPr>
          <a:lstStyle>
            <a:lvl1pPr marL="4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6"/>
              </a:spcBef>
            </a:pPr>
            <a:r>
              <a:rPr lang="ru-RU" altLang="ru-RU" sz="3120" b="1">
                <a:solidFill>
                  <a:srgbClr val="8F00FF"/>
                </a:solidFill>
                <a:latin typeface="Trebuchet MS" panose="020B0603020202020204" pitchFamily="34" charset="0"/>
              </a:rPr>
              <a:t>ЭКСПЕРТНОЕ ЗАКЛЮЧЕНИЕ</a:t>
            </a:r>
          </a:p>
        </p:txBody>
      </p:sp>
      <p:grpSp>
        <p:nvGrpSpPr>
          <p:cNvPr id="14340" name="object 11">
            <a:extLst>
              <a:ext uri="{FF2B5EF4-FFF2-40B4-BE49-F238E27FC236}">
                <a16:creationId xmlns:a16="http://schemas.microsoft.com/office/drawing/2014/main" id="{A225F7F3-9C37-430E-8EF4-EFBC73C3A77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44806"/>
            <a:ext cx="10972800" cy="6170294"/>
            <a:chOff x="0" y="1602"/>
            <a:chExt cx="20104427" cy="11305874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DF85DF31-2BD6-43DA-A441-9A4884E5BB50}"/>
                </a:ext>
              </a:extLst>
            </p:cNvPr>
            <p:cNvSpPr/>
            <p:nvPr/>
          </p:nvSpPr>
          <p:spPr>
            <a:xfrm>
              <a:off x="12118502" y="1602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236A5F5C-F181-4F66-950F-201DA28630E1}"/>
                </a:ext>
              </a:extLst>
            </p:cNvPr>
            <p:cNvSpPr/>
            <p:nvPr/>
          </p:nvSpPr>
          <p:spPr>
            <a:xfrm>
              <a:off x="12118502" y="2828943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60507463-8B48-4893-96E2-C4E970850A5E}"/>
                </a:ext>
              </a:extLst>
            </p:cNvPr>
            <p:cNvSpPr/>
            <p:nvPr/>
          </p:nvSpPr>
          <p:spPr>
            <a:xfrm>
              <a:off x="12118502" y="5652793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0B98C487-CC4C-403F-971A-7B247DD0162D}"/>
                </a:ext>
              </a:extLst>
            </p:cNvPr>
            <p:cNvSpPr/>
            <p:nvPr/>
          </p:nvSpPr>
          <p:spPr>
            <a:xfrm>
              <a:off x="12118502" y="8480135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3EB8B609-114B-4673-9808-631D6E879D66}"/>
                </a:ext>
              </a:extLst>
            </p:cNvPr>
            <p:cNvSpPr/>
            <p:nvPr/>
          </p:nvSpPr>
          <p:spPr>
            <a:xfrm>
              <a:off x="14114983" y="1602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0A80EC93-BD0E-454F-9FF4-05FE9ECD0358}"/>
                </a:ext>
              </a:extLst>
            </p:cNvPr>
            <p:cNvSpPr/>
            <p:nvPr/>
          </p:nvSpPr>
          <p:spPr>
            <a:xfrm>
              <a:off x="14114983" y="2828943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6" name="object 18">
              <a:extLst>
                <a:ext uri="{FF2B5EF4-FFF2-40B4-BE49-F238E27FC236}">
                  <a16:creationId xmlns:a16="http://schemas.microsoft.com/office/drawing/2014/main" id="{03A081A4-4268-4EB8-A330-F1E500460562}"/>
                </a:ext>
              </a:extLst>
            </p:cNvPr>
            <p:cNvSpPr/>
            <p:nvPr/>
          </p:nvSpPr>
          <p:spPr>
            <a:xfrm>
              <a:off x="14114983" y="5652793"/>
              <a:ext cx="3996454" cy="5654683"/>
            </a:xfrm>
            <a:custGeom>
              <a:avLst/>
              <a:gdLst/>
              <a:ahLst/>
              <a:cxnLst/>
              <a:rect l="l" t="t" r="r" b="b"/>
              <a:pathLst>
                <a:path w="3994784" h="565404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789F5F52-59D5-46D2-85CB-D5F63BCE077F}"/>
                </a:ext>
              </a:extLst>
            </p:cNvPr>
            <p:cNvSpPr/>
            <p:nvPr/>
          </p:nvSpPr>
          <p:spPr>
            <a:xfrm>
              <a:off x="14114983" y="8480135"/>
              <a:ext cx="1999973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BC69B7CA-EADF-4762-A200-F4060AB3B23B}"/>
                </a:ext>
              </a:extLst>
            </p:cNvPr>
            <p:cNvSpPr/>
            <p:nvPr/>
          </p:nvSpPr>
          <p:spPr>
            <a:xfrm>
              <a:off x="16114956" y="1602"/>
              <a:ext cx="1996481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94E1D857-678E-49D9-9AE8-7F90F09BFCFC}"/>
                </a:ext>
              </a:extLst>
            </p:cNvPr>
            <p:cNvSpPr/>
            <p:nvPr/>
          </p:nvSpPr>
          <p:spPr>
            <a:xfrm>
              <a:off x="16114956" y="2828943"/>
              <a:ext cx="1996481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315F52A6-FAA6-4DA1-9615-D9B32C97BD67}"/>
                </a:ext>
              </a:extLst>
            </p:cNvPr>
            <p:cNvSpPr/>
            <p:nvPr/>
          </p:nvSpPr>
          <p:spPr>
            <a:xfrm>
              <a:off x="16114956" y="5652793"/>
              <a:ext cx="1996481" cy="2827341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1" name="object 23">
              <a:extLst>
                <a:ext uri="{FF2B5EF4-FFF2-40B4-BE49-F238E27FC236}">
                  <a16:creationId xmlns:a16="http://schemas.microsoft.com/office/drawing/2014/main" id="{69FBCFD1-2F8E-4D0C-9782-0A37CF506E33}"/>
                </a:ext>
              </a:extLst>
            </p:cNvPr>
            <p:cNvSpPr/>
            <p:nvPr/>
          </p:nvSpPr>
          <p:spPr>
            <a:xfrm>
              <a:off x="18111437" y="1602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2" name="object 24">
              <a:extLst>
                <a:ext uri="{FF2B5EF4-FFF2-40B4-BE49-F238E27FC236}">
                  <a16:creationId xmlns:a16="http://schemas.microsoft.com/office/drawing/2014/main" id="{52F97B92-AF1A-49C3-A158-C4D10289C193}"/>
                </a:ext>
              </a:extLst>
            </p:cNvPr>
            <p:cNvSpPr/>
            <p:nvPr/>
          </p:nvSpPr>
          <p:spPr>
            <a:xfrm>
              <a:off x="18111437" y="2828943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6385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3" name="object 25">
              <a:extLst>
                <a:ext uri="{FF2B5EF4-FFF2-40B4-BE49-F238E27FC236}">
                  <a16:creationId xmlns:a16="http://schemas.microsoft.com/office/drawing/2014/main" id="{D201AE55-C26A-46B8-86A9-CD3916BB22E7}"/>
                </a:ext>
              </a:extLst>
            </p:cNvPr>
            <p:cNvSpPr/>
            <p:nvPr/>
          </p:nvSpPr>
          <p:spPr>
            <a:xfrm>
              <a:off x="18111437" y="5652793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44" name="object 26">
              <a:extLst>
                <a:ext uri="{FF2B5EF4-FFF2-40B4-BE49-F238E27FC236}">
                  <a16:creationId xmlns:a16="http://schemas.microsoft.com/office/drawing/2014/main" id="{3F1C7F94-91F6-4782-88C1-FA7687DB639A}"/>
                </a:ext>
              </a:extLst>
            </p:cNvPr>
            <p:cNvSpPr/>
            <p:nvPr/>
          </p:nvSpPr>
          <p:spPr>
            <a:xfrm>
              <a:off x="18111437" y="8480135"/>
              <a:ext cx="1992990" cy="2827341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56" name="object 27">
              <a:extLst>
                <a:ext uri="{FF2B5EF4-FFF2-40B4-BE49-F238E27FC236}">
                  <a16:creationId xmlns:a16="http://schemas.microsoft.com/office/drawing/2014/main" id="{064F993C-A1CE-40F7-9067-7C1603FFA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object 28">
              <a:extLst>
                <a:ext uri="{FF2B5EF4-FFF2-40B4-BE49-F238E27FC236}">
                  <a16:creationId xmlns:a16="http://schemas.microsoft.com/office/drawing/2014/main" id="{3172DA24-4F3D-4A9D-B57C-5EA55F49E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object 29">
              <a:extLst>
                <a:ext uri="{FF2B5EF4-FFF2-40B4-BE49-F238E27FC236}">
                  <a16:creationId xmlns:a16="http://schemas.microsoft.com/office/drawing/2014/main" id="{211FC5EA-2182-46FB-9AB8-68CFAA1E7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object 30">
              <a:extLst>
                <a:ext uri="{FF2B5EF4-FFF2-40B4-BE49-F238E27FC236}">
                  <a16:creationId xmlns:a16="http://schemas.microsoft.com/office/drawing/2014/main" id="{9CB59F0B-2B00-46F8-9AFC-2723DCEBC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08F97342-E425-405F-9D8E-86DFFA06BCFD}"/>
                </a:ext>
              </a:extLst>
            </p:cNvPr>
            <p:cNvSpPr/>
            <p:nvPr/>
          </p:nvSpPr>
          <p:spPr>
            <a:xfrm>
              <a:off x="12666488" y="3827239"/>
              <a:ext cx="6931839" cy="6450527"/>
            </a:xfrm>
            <a:custGeom>
              <a:avLst/>
              <a:gdLst/>
              <a:ahLst/>
              <a:cxnLst/>
              <a:rect l="l" t="t" r="r" b="b"/>
              <a:pathLst>
                <a:path w="6932930" h="6449695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61" name="object 32">
              <a:extLst>
                <a:ext uri="{FF2B5EF4-FFF2-40B4-BE49-F238E27FC236}">
                  <a16:creationId xmlns:a16="http://schemas.microsoft.com/office/drawing/2014/main" id="{389BE569-DCC4-4086-80E3-87ADA88CF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object 33">
              <a:extLst>
                <a:ext uri="{FF2B5EF4-FFF2-40B4-BE49-F238E27FC236}">
                  <a16:creationId xmlns:a16="http://schemas.microsoft.com/office/drawing/2014/main" id="{EC9C3A9C-1F4A-4184-8E55-C1B9F0CA3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object 34">
              <a:extLst>
                <a:ext uri="{FF2B5EF4-FFF2-40B4-BE49-F238E27FC236}">
                  <a16:creationId xmlns:a16="http://schemas.microsoft.com/office/drawing/2014/main" id="{B571D8AD-B902-4BD2-A53D-809F7962B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object 35">
              <a:extLst>
                <a:ext uri="{FF2B5EF4-FFF2-40B4-BE49-F238E27FC236}">
                  <a16:creationId xmlns:a16="http://schemas.microsoft.com/office/drawing/2014/main" id="{F26D6FA5-D2D3-4554-90CE-9E46F09BC7DC}"/>
                </a:ext>
              </a:extLst>
            </p:cNvPr>
            <p:cNvSpPr/>
            <p:nvPr/>
          </p:nvSpPr>
          <p:spPr>
            <a:xfrm>
              <a:off x="12708372" y="3911012"/>
              <a:ext cx="6848070" cy="3497526"/>
            </a:xfrm>
            <a:custGeom>
              <a:avLst/>
              <a:gdLst/>
              <a:ahLst/>
              <a:cxnLst/>
              <a:rect l="l" t="t" r="r" b="b"/>
              <a:pathLst>
                <a:path w="6850380" h="3497579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65" name="object 36">
              <a:extLst>
                <a:ext uri="{FF2B5EF4-FFF2-40B4-BE49-F238E27FC236}">
                  <a16:creationId xmlns:a16="http://schemas.microsoft.com/office/drawing/2014/main" id="{6B52A612-1DEC-4DC9-B688-9279D5FB3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object 37">
              <a:extLst>
                <a:ext uri="{FF2B5EF4-FFF2-40B4-BE49-F238E27FC236}">
                  <a16:creationId xmlns:a16="http://schemas.microsoft.com/office/drawing/2014/main" id="{3286FF8C-EBB2-47F4-8250-C2006CF5C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object 38">
              <a:extLst>
                <a:ext uri="{FF2B5EF4-FFF2-40B4-BE49-F238E27FC236}">
                  <a16:creationId xmlns:a16="http://schemas.microsoft.com/office/drawing/2014/main" id="{5B722226-77F0-4E77-A108-F7FA9732C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object 39">
              <a:extLst>
                <a:ext uri="{FF2B5EF4-FFF2-40B4-BE49-F238E27FC236}">
                  <a16:creationId xmlns:a16="http://schemas.microsoft.com/office/drawing/2014/main" id="{FA189E25-8EC3-423D-AB03-84778BF2E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object 40">
              <a:extLst>
                <a:ext uri="{FF2B5EF4-FFF2-40B4-BE49-F238E27FC236}">
                  <a16:creationId xmlns:a16="http://schemas.microsoft.com/office/drawing/2014/main" id="{0064F7BD-C8D9-4350-9BB1-371A42EB2FC3}"/>
                </a:ext>
              </a:extLst>
            </p:cNvPr>
            <p:cNvSpPr/>
            <p:nvPr/>
          </p:nvSpPr>
          <p:spPr>
            <a:xfrm>
              <a:off x="12666488" y="4116953"/>
              <a:ext cx="907491" cy="575941"/>
            </a:xfrm>
            <a:custGeom>
              <a:avLst/>
              <a:gdLst/>
              <a:ahLst/>
              <a:cxnLst/>
              <a:rect l="l" t="t" r="r" b="b"/>
              <a:pathLst>
                <a:path w="908050" h="57785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70" name="object 41">
              <a:extLst>
                <a:ext uri="{FF2B5EF4-FFF2-40B4-BE49-F238E27FC236}">
                  <a16:creationId xmlns:a16="http://schemas.microsoft.com/office/drawing/2014/main" id="{DA8296A1-C658-4F85-95F2-04F62A397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bject 42">
              <a:extLst>
                <a:ext uri="{FF2B5EF4-FFF2-40B4-BE49-F238E27FC236}">
                  <a16:creationId xmlns:a16="http://schemas.microsoft.com/office/drawing/2014/main" id="{94BC5885-49C6-4347-BE00-653902B33080}"/>
                </a:ext>
              </a:extLst>
            </p:cNvPr>
            <p:cNvSpPr/>
            <p:nvPr/>
          </p:nvSpPr>
          <p:spPr>
            <a:xfrm>
              <a:off x="14659478" y="1073198"/>
              <a:ext cx="2903973" cy="6457508"/>
            </a:xfrm>
            <a:custGeom>
              <a:avLst/>
              <a:gdLst/>
              <a:ahLst/>
              <a:cxnLst/>
              <a:rect l="l" t="t" r="r" b="b"/>
              <a:pathLst>
                <a:path w="2902584" h="645668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72" name="object 43">
              <a:extLst>
                <a:ext uri="{FF2B5EF4-FFF2-40B4-BE49-F238E27FC236}">
                  <a16:creationId xmlns:a16="http://schemas.microsoft.com/office/drawing/2014/main" id="{9CE145AC-0ACA-4D85-9378-110DA825E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object 44">
              <a:extLst>
                <a:ext uri="{FF2B5EF4-FFF2-40B4-BE49-F238E27FC236}">
                  <a16:creationId xmlns:a16="http://schemas.microsoft.com/office/drawing/2014/main" id="{D376CA9D-19FA-4F97-BC7C-B4019DBB4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object 45">
              <a:extLst>
                <a:ext uri="{FF2B5EF4-FFF2-40B4-BE49-F238E27FC236}">
                  <a16:creationId xmlns:a16="http://schemas.microsoft.com/office/drawing/2014/main" id="{4FD0323B-99B3-4AC3-8682-F60EB613A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object 46">
              <a:extLst>
                <a:ext uri="{FF2B5EF4-FFF2-40B4-BE49-F238E27FC236}">
                  <a16:creationId xmlns:a16="http://schemas.microsoft.com/office/drawing/2014/main" id="{3AD38117-40F8-4026-A194-1C1D887F4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object 47">
              <a:extLst>
                <a:ext uri="{FF2B5EF4-FFF2-40B4-BE49-F238E27FC236}">
                  <a16:creationId xmlns:a16="http://schemas.microsoft.com/office/drawing/2014/main" id="{313DC96B-CF81-49DB-991A-37D29107B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object 48">
              <a:extLst>
                <a:ext uri="{FF2B5EF4-FFF2-40B4-BE49-F238E27FC236}">
                  <a16:creationId xmlns:a16="http://schemas.microsoft.com/office/drawing/2014/main" id="{75251D62-8030-4E7A-AF89-CD8B5C141DE2}"/>
                </a:ext>
              </a:extLst>
            </p:cNvPr>
            <p:cNvSpPr/>
            <p:nvPr/>
          </p:nvSpPr>
          <p:spPr>
            <a:xfrm>
              <a:off x="14659478" y="6623165"/>
              <a:ext cx="4896965" cy="3696488"/>
            </a:xfrm>
            <a:custGeom>
              <a:avLst/>
              <a:gdLst/>
              <a:ahLst/>
              <a:cxnLst/>
              <a:rect l="l" t="t" r="r" b="b"/>
              <a:pathLst>
                <a:path w="4897119" h="369570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7" name="object 49">
              <a:extLst>
                <a:ext uri="{FF2B5EF4-FFF2-40B4-BE49-F238E27FC236}">
                  <a16:creationId xmlns:a16="http://schemas.microsoft.com/office/drawing/2014/main" id="{8607C08E-6E7A-49FE-BC7C-0CFF8378CE38}"/>
                </a:ext>
              </a:extLst>
            </p:cNvPr>
            <p:cNvSpPr/>
            <p:nvPr/>
          </p:nvSpPr>
          <p:spPr>
            <a:xfrm>
              <a:off x="6059251" y="8480135"/>
              <a:ext cx="4544438" cy="2827341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8" name="object 50">
              <a:extLst>
                <a:ext uri="{FF2B5EF4-FFF2-40B4-BE49-F238E27FC236}">
                  <a16:creationId xmlns:a16="http://schemas.microsoft.com/office/drawing/2014/main" id="{374024EA-1DF7-49A0-8D61-07C79F621F8B}"/>
                </a:ext>
              </a:extLst>
            </p:cNvPr>
            <p:cNvSpPr/>
            <p:nvPr/>
          </p:nvSpPr>
          <p:spPr>
            <a:xfrm>
              <a:off x="7574064" y="8480135"/>
              <a:ext cx="4544438" cy="2827341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69" name="object 51">
              <a:extLst>
                <a:ext uri="{FF2B5EF4-FFF2-40B4-BE49-F238E27FC236}">
                  <a16:creationId xmlns:a16="http://schemas.microsoft.com/office/drawing/2014/main" id="{FCDC32E2-3ED0-470B-B36A-B225B5ACAFAA}"/>
                </a:ext>
              </a:extLst>
            </p:cNvPr>
            <p:cNvSpPr/>
            <p:nvPr/>
          </p:nvSpPr>
          <p:spPr>
            <a:xfrm>
              <a:off x="0" y="8480135"/>
              <a:ext cx="4544438" cy="2827341"/>
            </a:xfrm>
            <a:custGeom>
              <a:avLst/>
              <a:gdLst/>
              <a:ahLst/>
              <a:cxnLst/>
              <a:rect l="l" t="t" r="r" b="b"/>
              <a:pathLst>
                <a:path w="4542790" h="282829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0" name="object 52">
              <a:extLst>
                <a:ext uri="{FF2B5EF4-FFF2-40B4-BE49-F238E27FC236}">
                  <a16:creationId xmlns:a16="http://schemas.microsoft.com/office/drawing/2014/main" id="{6D67E654-8D02-4B41-954C-ACDF21D5B1E2}"/>
                </a:ext>
              </a:extLst>
            </p:cNvPr>
            <p:cNvSpPr/>
            <p:nvPr/>
          </p:nvSpPr>
          <p:spPr>
            <a:xfrm>
              <a:off x="1511323" y="8480135"/>
              <a:ext cx="4547927" cy="2827341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sp>
          <p:nvSpPr>
            <p:cNvPr id="71" name="object 53">
              <a:extLst>
                <a:ext uri="{FF2B5EF4-FFF2-40B4-BE49-F238E27FC236}">
                  <a16:creationId xmlns:a16="http://schemas.microsoft.com/office/drawing/2014/main" id="{63857018-9B60-43B5-8ADB-700ECCECA1BD}"/>
                </a:ext>
              </a:extLst>
            </p:cNvPr>
            <p:cNvSpPr/>
            <p:nvPr/>
          </p:nvSpPr>
          <p:spPr>
            <a:xfrm>
              <a:off x="12624604" y="1073198"/>
              <a:ext cx="6938820" cy="9263906"/>
            </a:xfrm>
            <a:custGeom>
              <a:avLst/>
              <a:gdLst/>
              <a:ahLst/>
              <a:cxnLst/>
              <a:rect l="l" t="t" r="r" b="b"/>
              <a:pathLst>
                <a:path w="6938644" h="926465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83" name="object 54">
              <a:extLst>
                <a:ext uri="{FF2B5EF4-FFF2-40B4-BE49-F238E27FC236}">
                  <a16:creationId xmlns:a16="http://schemas.microsoft.com/office/drawing/2014/main" id="{D0BCEF95-BCDA-455C-AA0D-FC99C2688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object 55">
              <a:extLst>
                <a:ext uri="{FF2B5EF4-FFF2-40B4-BE49-F238E27FC236}">
                  <a16:creationId xmlns:a16="http://schemas.microsoft.com/office/drawing/2014/main" id="{B0902D7C-C56F-4FFB-B694-7D68AB45D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object 56">
              <a:extLst>
                <a:ext uri="{FF2B5EF4-FFF2-40B4-BE49-F238E27FC236}">
                  <a16:creationId xmlns:a16="http://schemas.microsoft.com/office/drawing/2014/main" id="{3AACF9BD-5247-4933-A8F0-DE0C7B67A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6" name="object 57">
              <a:extLst>
                <a:ext uri="{FF2B5EF4-FFF2-40B4-BE49-F238E27FC236}">
                  <a16:creationId xmlns:a16="http://schemas.microsoft.com/office/drawing/2014/main" id="{D0A964B9-99B7-41F4-9673-08178E36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object 58">
              <a:extLst>
                <a:ext uri="{FF2B5EF4-FFF2-40B4-BE49-F238E27FC236}">
                  <a16:creationId xmlns:a16="http://schemas.microsoft.com/office/drawing/2014/main" id="{A7F169B5-DC38-4446-8806-FE1D807F9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object 59">
              <a:extLst>
                <a:ext uri="{FF2B5EF4-FFF2-40B4-BE49-F238E27FC236}">
                  <a16:creationId xmlns:a16="http://schemas.microsoft.com/office/drawing/2014/main" id="{2F27C5BB-54AC-4D70-BAE8-EF0EA3F9C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object 60">
              <a:extLst>
                <a:ext uri="{FF2B5EF4-FFF2-40B4-BE49-F238E27FC236}">
                  <a16:creationId xmlns:a16="http://schemas.microsoft.com/office/drawing/2014/main" id="{39111F0A-9B85-4F57-92DE-62EBB5A83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0" name="object 61">
              <a:extLst>
                <a:ext uri="{FF2B5EF4-FFF2-40B4-BE49-F238E27FC236}">
                  <a16:creationId xmlns:a16="http://schemas.microsoft.com/office/drawing/2014/main" id="{E5C10C5E-F9D8-4A2F-B481-66F8DC1F0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1" name="object 62">
              <a:extLst>
                <a:ext uri="{FF2B5EF4-FFF2-40B4-BE49-F238E27FC236}">
                  <a16:creationId xmlns:a16="http://schemas.microsoft.com/office/drawing/2014/main" id="{1A260FF1-D7D7-4E81-A838-F8B1197C4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object 63">
              <a:extLst>
                <a:ext uri="{FF2B5EF4-FFF2-40B4-BE49-F238E27FC236}">
                  <a16:creationId xmlns:a16="http://schemas.microsoft.com/office/drawing/2014/main" id="{591232EA-E9BE-4D7D-A34D-0EE4177F4F0C}"/>
                </a:ext>
              </a:extLst>
            </p:cNvPr>
            <p:cNvSpPr/>
            <p:nvPr/>
          </p:nvSpPr>
          <p:spPr>
            <a:xfrm>
              <a:off x="429314" y="9604090"/>
              <a:ext cx="6684023" cy="642260"/>
            </a:xfrm>
            <a:custGeom>
              <a:avLst/>
              <a:gdLst/>
              <a:ahLst/>
              <a:cxnLst/>
              <a:rect l="l" t="t" r="r" b="b"/>
              <a:pathLst>
                <a:path w="6685915" h="64262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93" name="object 64">
              <a:extLst>
                <a:ext uri="{FF2B5EF4-FFF2-40B4-BE49-F238E27FC236}">
                  <a16:creationId xmlns:a16="http://schemas.microsoft.com/office/drawing/2014/main" id="{097BF719-F32D-4E34-A9E8-7C490BBBD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bject 65">
              <a:extLst>
                <a:ext uri="{FF2B5EF4-FFF2-40B4-BE49-F238E27FC236}">
                  <a16:creationId xmlns:a16="http://schemas.microsoft.com/office/drawing/2014/main" id="{20BDAD12-1529-4E11-9DDB-E5347203BC31}"/>
                </a:ext>
              </a:extLst>
            </p:cNvPr>
            <p:cNvSpPr/>
            <p:nvPr/>
          </p:nvSpPr>
          <p:spPr>
            <a:xfrm>
              <a:off x="1937146" y="9597109"/>
              <a:ext cx="9678745" cy="659714"/>
            </a:xfrm>
            <a:custGeom>
              <a:avLst/>
              <a:gdLst/>
              <a:ahLst/>
              <a:cxnLst/>
              <a:rect l="l" t="t" r="r" b="b"/>
              <a:pathLst>
                <a:path w="9678035" h="66040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95" name="object 66">
              <a:extLst>
                <a:ext uri="{FF2B5EF4-FFF2-40B4-BE49-F238E27FC236}">
                  <a16:creationId xmlns:a16="http://schemas.microsoft.com/office/drawing/2014/main" id="{F31A3A99-4CA3-4BF5-BD6D-21D72BCBA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6" name="object 67">
              <a:extLst>
                <a:ext uri="{FF2B5EF4-FFF2-40B4-BE49-F238E27FC236}">
                  <a16:creationId xmlns:a16="http://schemas.microsoft.com/office/drawing/2014/main" id="{A972FDAC-A01C-465B-8DDC-9E19CEA34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object 68">
              <a:extLst>
                <a:ext uri="{FF2B5EF4-FFF2-40B4-BE49-F238E27FC236}">
                  <a16:creationId xmlns:a16="http://schemas.microsoft.com/office/drawing/2014/main" id="{18B25AC4-9B31-495A-B8F4-397AE42F5D19}"/>
                </a:ext>
              </a:extLst>
            </p:cNvPr>
            <p:cNvSpPr/>
            <p:nvPr/>
          </p:nvSpPr>
          <p:spPr>
            <a:xfrm>
              <a:off x="8010359" y="9635506"/>
              <a:ext cx="582888" cy="58292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  <p:pic>
          <p:nvPicPr>
            <p:cNvPr id="14398" name="object 69">
              <a:extLst>
                <a:ext uri="{FF2B5EF4-FFF2-40B4-BE49-F238E27FC236}">
                  <a16:creationId xmlns:a16="http://schemas.microsoft.com/office/drawing/2014/main" id="{26BBA615-1F47-4202-AD7D-4861ED911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object 70">
              <a:extLst>
                <a:ext uri="{FF2B5EF4-FFF2-40B4-BE49-F238E27FC236}">
                  <a16:creationId xmlns:a16="http://schemas.microsoft.com/office/drawing/2014/main" id="{FBEE894D-CC2A-40AF-90AA-B10B1C90007F}"/>
                </a:ext>
              </a:extLst>
            </p:cNvPr>
            <p:cNvSpPr/>
            <p:nvPr/>
          </p:nvSpPr>
          <p:spPr>
            <a:xfrm>
              <a:off x="8069694" y="9837958"/>
              <a:ext cx="523553" cy="380468"/>
            </a:xfrm>
            <a:custGeom>
              <a:avLst/>
              <a:gdLst/>
              <a:ahLst/>
              <a:cxnLst/>
              <a:rect l="l" t="t" r="r" b="b"/>
              <a:pathLst>
                <a:path w="525779" h="379729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764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919119" y="252086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Sorts Mill Goudy"/>
              <a:buNone/>
            </a:pPr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Члены команды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90" y="1713609"/>
            <a:ext cx="4230210" cy="4279364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CCF7B20-2FE3-560B-A75D-764583C1F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77629"/>
              </p:ext>
            </p:extLst>
          </p:nvPr>
        </p:nvGraphicFramePr>
        <p:xfrm>
          <a:off x="152399" y="1717964"/>
          <a:ext cx="7956176" cy="464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588">
                  <a:extLst>
                    <a:ext uri="{9D8B030D-6E8A-4147-A177-3AD203B41FA5}">
                      <a16:colId xmlns:a16="http://schemas.microsoft.com/office/drawing/2014/main" val="699436239"/>
                    </a:ext>
                  </a:extLst>
                </a:gridCol>
                <a:gridCol w="2390588">
                  <a:extLst>
                    <a:ext uri="{9D8B030D-6E8A-4147-A177-3AD203B41FA5}">
                      <a16:colId xmlns:a16="http://schemas.microsoft.com/office/drawing/2014/main" val="2281013027"/>
                    </a:ext>
                  </a:extLst>
                </a:gridCol>
              </a:tblGrid>
              <a:tr h="5229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Берёзкин Иван Михайлович</a:t>
                      </a:r>
                      <a:endParaRPr lang="ru-RU" sz="2800" b="0" i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Спикер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89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Каныгин Сергей Русланович</a:t>
                      </a:r>
                      <a:endParaRPr lang="en-US" sz="2800" b="0" i="0" u="none" strike="noStrike" cap="none" noProof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Координатор</a:t>
                      </a:r>
                      <a:endParaRPr lang="ru-RU" dirty="0"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786633"/>
                  </a:ext>
                </a:extLst>
              </a:tr>
              <a:tr h="56029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Черкасов Иван Алексеевич</a:t>
                      </a:r>
                      <a:endParaRPr lang="en-US" sz="2800" b="0" i="0" u="none" strike="noStrike" cap="none" noProof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Спичрайтер</a:t>
                      </a:r>
                      <a:endParaRPr lang="ru-RU" sz="2400" b="0" i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86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Гурьев Иван Алексеевич</a:t>
                      </a:r>
                      <a:endParaRPr lang="en-US" sz="2800" b="0" i="0" u="none" strike="noStrike" cap="none" noProof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Исследователь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7929"/>
                  </a:ext>
                </a:extLst>
              </a:tr>
              <a:tr h="57897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dirty="0" err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Примов</a:t>
                      </a: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 Владислав Алексеевич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Движитель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29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dirty="0" err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Галафеев</a:t>
                      </a: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 Егор Андреевич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Генератор</a:t>
                      </a:r>
                      <a:r>
                        <a:rPr lang="ru-RU" dirty="0"/>
                        <a:t> </a:t>
                      </a: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идей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75709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Кучумов Тимур Русланович</a:t>
                      </a:r>
                      <a:endParaRPr lang="ru-RU" sz="2800" b="0" i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Оценщик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475128"/>
                  </a:ext>
                </a:extLst>
              </a:tr>
              <a:tr h="76573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Петрук Алексей Васильевич</a:t>
                      </a:r>
                      <a:endParaRPr lang="en-US" sz="2800" b="0" i="0" u="none" strike="noStrike" cap="none" noProof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Специалист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0927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913795" y="278921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Sorts Mill Goudy"/>
              <a:buNone/>
            </a:pPr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Проблема. 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30552" y="1302334"/>
            <a:ext cx="6062463" cy="556167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210820">
              <a:spcBef>
                <a:spcPts val="1025"/>
              </a:spcBef>
              <a:buNone/>
            </a:pPr>
            <a:r>
              <a:rPr lang="ru-RU" sz="2600" dirty="0">
                <a:solidFill>
                  <a:schemeClr val="tx1"/>
                </a:solidFill>
              </a:rPr>
              <a:t>      Отсутствие оптимизированного технологического процесса для изготовления корпуса клапан, что ведет к повышенным затратам времени и ресурсов, а также к возможным погрешностям в производстве.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210820" algn="l" rtl="0">
              <a:lnSpc>
                <a:spcPct val="110000"/>
              </a:lnSpc>
              <a:spcBef>
                <a:spcPts val="1025"/>
              </a:spcBef>
              <a:spcAft>
                <a:spcPts val="0"/>
              </a:spcAft>
              <a:buSzPct val="70000"/>
              <a:buNone/>
            </a:pPr>
            <a:endParaRPr dirty="0"/>
          </a:p>
          <a:p>
            <a:pPr marL="342900" indent="-210820">
              <a:spcBef>
                <a:spcPts val="1025"/>
              </a:spcBef>
              <a:buNone/>
            </a:pPr>
            <a:r>
              <a:rPr lang="ru-RU" dirty="0"/>
              <a:t>     </a:t>
            </a:r>
            <a:r>
              <a:rPr lang="ru-RU" sz="2800" b="1" dirty="0"/>
              <a:t>   </a:t>
            </a:r>
            <a:r>
              <a:rPr lang="ru-RU" sz="2800" b="1" dirty="0">
                <a:solidFill>
                  <a:schemeClr val="tx1"/>
                </a:solidFill>
              </a:rPr>
              <a:t>Ожидаемый результат</a:t>
            </a:r>
          </a:p>
          <a:p>
            <a:pPr marL="342900" indent="-210820">
              <a:spcBef>
                <a:spcPts val="1025"/>
              </a:spcBef>
              <a:buNone/>
            </a:pPr>
            <a:r>
              <a:rPr lang="ru-RU" sz="2600" dirty="0">
                <a:solidFill>
                  <a:schemeClr val="tx1"/>
                </a:solidFill>
              </a:rPr>
              <a:t>      Технологический процесс изготовления детали корпуса клапан, базирующийся на прогрессивных достижениях в области станкостроения и инструментального производства.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1299439"/>
            <a:ext cx="5375564" cy="52178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913795" y="-166254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Sorts Mill Goudy"/>
              <a:buNone/>
            </a:pPr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Цель. Задача. 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0" y="800522"/>
            <a:ext cx="11170575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8590" indent="0">
              <a:buNone/>
            </a:pPr>
            <a:r>
              <a:rPr lang="ru-RU" sz="2400" dirty="0">
                <a:solidFill>
                  <a:schemeClr val="tx1"/>
                </a:solidFill>
                <a:cs typeface="Calibri"/>
              </a:rPr>
              <a:t>        Цель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Разработать технологический процесс изготовления корпуса клапана, включая выбор оборудования, режимов резания и приспособлений, а также создание технологической документации, обеспечивающей экономичное и качественное производство.</a:t>
            </a:r>
            <a:br>
              <a:rPr lang="ru-RU" sz="2400" dirty="0">
                <a:solidFill>
                  <a:schemeClr val="tx1"/>
                </a:solidFill>
                <a:cs typeface="Calibri"/>
              </a:rPr>
            </a:br>
            <a:endParaRPr lang="ru-RU" sz="2400" dirty="0">
              <a:solidFill>
                <a:schemeClr val="tx1"/>
              </a:solidFill>
              <a:cs typeface="Calibri"/>
            </a:endParaRPr>
          </a:p>
          <a:p>
            <a:pPr marL="148590" indent="0">
              <a:buNone/>
            </a:pPr>
            <a:r>
              <a:rPr lang="ru-RU" sz="2400" dirty="0">
                <a:solidFill>
                  <a:schemeClr val="tx1"/>
                </a:solidFill>
                <a:cs typeface="Calibri"/>
              </a:rPr>
              <a:t>       Задачи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1. Проанализировать конструкцию и размеры корпуса клапана.  </a:t>
            </a: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2. Определить необходимые припуски и технологические операции.  </a:t>
            </a: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3. Разработать маршрут обработки и обработки и выбрать оптимальные режимы резания и виды инструментов</a:t>
            </a:r>
            <a:endParaRPr lang="ru-RU" dirty="0">
              <a:solidFill>
                <a:schemeClr val="tx1"/>
              </a:solidFill>
            </a:endParaRPr>
          </a:p>
          <a:p>
            <a:pPr marL="14859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4. Спроектировать приспособление для сверлильной операции и других этапов, обеспечить его эффективность.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33" l="9367" r="98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50" y="1735776"/>
            <a:ext cx="4891315" cy="46373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100000"/>
            </a:pPr>
            <a:r>
              <a:rPr lang="ru-RU" sz="5400" b="1" dirty="0">
                <a:solidFill>
                  <a:schemeClr val="tx1"/>
                </a:solidFill>
              </a:rPr>
              <a:t>Решение проблемы</a:t>
            </a:r>
            <a:endParaRPr sz="5400" b="1" dirty="0">
              <a:solidFill>
                <a:schemeClr val="tx1"/>
              </a:solidFill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203200">
              <a:spcBef>
                <a:spcPts val="1060"/>
              </a:spcBef>
              <a:buSzPts val="1610"/>
              <a:buNone/>
            </a:pPr>
            <a:r>
              <a:rPr lang="ru-RU" sz="3600" dirty="0">
                <a:solidFill>
                  <a:schemeClr val="tx1"/>
                </a:solidFill>
              </a:rPr>
              <a:t>Решением проблемы является разработка технологии изготовления корпуса клапана, которая бы позволила создать технологию, обеспечивающую экономичное и качественное производство.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203200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9EA65-4AB2-BBF2-6190-CAF468D0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7305"/>
            <a:ext cx="10353762" cy="1257300"/>
          </a:xfrm>
        </p:spPr>
        <p:txBody>
          <a:bodyPr/>
          <a:lstStyle/>
          <a:p>
            <a:r>
              <a:rPr lang="ru-RU" dirty="0"/>
              <a:t>Чертежи корпуса клапана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5730B7-0DAE-41D2-BC8C-CE99113FC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4" b="14261"/>
          <a:stretch/>
        </p:blipFill>
        <p:spPr>
          <a:xfrm>
            <a:off x="435745" y="2082557"/>
            <a:ext cx="4775330" cy="42351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38A701-3B2E-4172-A578-64F6CDD61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534" y="2082557"/>
            <a:ext cx="5990232" cy="42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1F14-6F4E-BD54-761F-C30BC00A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Предварительный маршрут обработки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4EC3D6D-0FF0-E7E4-41B2-A43FAC904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77721"/>
              </p:ext>
            </p:extLst>
          </p:nvPr>
        </p:nvGraphicFramePr>
        <p:xfrm>
          <a:off x="1220535" y="2496422"/>
          <a:ext cx="9734684" cy="24958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734684">
                  <a:extLst>
                    <a:ext uri="{9D8B030D-6E8A-4147-A177-3AD203B41FA5}">
                      <a16:colId xmlns:a16="http://schemas.microsoft.com/office/drawing/2014/main" val="3435071709"/>
                    </a:ext>
                  </a:extLst>
                </a:gridCol>
              </a:tblGrid>
              <a:tr h="4684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 Заготовительная операция  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675" marR="66675" marT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901322"/>
                  </a:ext>
                </a:extLst>
              </a:tr>
              <a:tr h="50403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005 Токарная операция c ЧПУ  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marT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512271"/>
                  </a:ext>
                </a:extLst>
              </a:tr>
              <a:tr h="504033">
                <a:tc>
                  <a:txBody>
                    <a:bodyPr/>
                    <a:lstStyle/>
                    <a:p>
                      <a:pPr lvl="0" algn="l">
                        <a:lnSpc>
                          <a:spcPts val="1457"/>
                        </a:lnSpc>
                        <a:buNone/>
                      </a:pPr>
                      <a:r>
                        <a:rPr lang="ru-RU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010 Токарная операция c ЧПУ  </a:t>
                      </a:r>
                      <a:endParaRPr lang="ru-RU" u="none" strike="noStrike" noProof="0" dirty="0"/>
                    </a:p>
                  </a:txBody>
                  <a:tcPr marL="66675" marR="66675" marT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47413"/>
                  </a:ext>
                </a:extLst>
              </a:tr>
              <a:tr h="50403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015 Сверлильная  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marT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128137"/>
                  </a:ext>
                </a:extLst>
              </a:tr>
              <a:tr h="51528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020 Контроль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marT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83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61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5BD73-52BA-8A3B-396F-0FCCD094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1654" y="4379576"/>
            <a:ext cx="9590550" cy="1828813"/>
          </a:xfrm>
        </p:spPr>
        <p:txBody>
          <a:bodyPr/>
          <a:lstStyle/>
          <a:p>
            <a:r>
              <a:rPr lang="ru-RU" sz="2800" dirty="0" err="1">
                <a:solidFill>
                  <a:schemeClr val="tx2">
                    <a:lumMod val="90000"/>
                  </a:schemeClr>
                </a:solidFill>
              </a:rPr>
              <a:t>Hundai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</a:rPr>
              <a:t> L300LA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6D14CD-795D-C2C5-D875-5D1D8624C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1" y="1338894"/>
            <a:ext cx="5392622" cy="529589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           - Токарные станки с ЧПУ с наклонной станиной многофункциональны, обладают высокой точностью и скоростью обработки. Предназначены для изготовления высокоточных и сложных деталей на предприятиях различных отраслей промышленности с применением современных инструментов. </a:t>
            </a:r>
          </a:p>
          <a:p>
            <a:pPr algn="l"/>
            <a:r>
              <a:rPr lang="ru-RU" dirty="0"/>
              <a:t>          - Наклонная станина обеспечивает свободный сход стружки и удобный доступ к обрабатываемой дета ли. Конструкция станины изготовлена по современной технологии с наклоном 60 или 45 градусов в зависимости от модели станка, что способствует сокращению времени простоя оборудования. Наклонная станина занимает меньшую площадь, что позволяет легко убирать стружку и очищать станок. </a:t>
            </a:r>
          </a:p>
        </p:txBody>
      </p:sp>
      <p:pic>
        <p:nvPicPr>
          <p:cNvPr id="4" name="Рисунок 3" descr="Изображение выглядит как устройство, маш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5E9948-D4D1-1E24-F0FE-33760326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" y="1718830"/>
            <a:ext cx="5652653" cy="354503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78C5D31-0897-518D-5F7D-76918A1C2545}"/>
              </a:ext>
            </a:extLst>
          </p:cNvPr>
          <p:cNvSpPr txBox="1">
            <a:spLocks/>
          </p:cNvSpPr>
          <p:nvPr/>
        </p:nvSpPr>
        <p:spPr>
          <a:xfrm>
            <a:off x="996922" y="-180109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241856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>
            <a:extLst>
              <a:ext uri="{FF2B5EF4-FFF2-40B4-BE49-F238E27FC236}">
                <a16:creationId xmlns:a16="http://schemas.microsoft.com/office/drawing/2014/main" id="{46A8BAEA-2ADC-42E9-BA97-519CB52B7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0" y="2581276"/>
            <a:ext cx="4772026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7D3590-FDC5-4A0F-8CFE-8CA99393EA60}"/>
              </a:ext>
            </a:extLst>
          </p:cNvPr>
          <p:cNvSpPr/>
          <p:nvPr/>
        </p:nvSpPr>
        <p:spPr>
          <a:xfrm>
            <a:off x="0" y="6412231"/>
            <a:ext cx="12192000" cy="44577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8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E855D-1DED-4126-B1E4-1386684AEAE3}"/>
              </a:ext>
            </a:extLst>
          </p:cNvPr>
          <p:cNvSpPr txBox="1"/>
          <p:nvPr/>
        </p:nvSpPr>
        <p:spPr>
          <a:xfrm>
            <a:off x="1844040" y="5528311"/>
            <a:ext cx="8503920" cy="3508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altLang="ru-RU" sz="168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anose="020B0604030504040204" pitchFamily="34" charset="0"/>
              </a:rPr>
              <a:t>Спасибо</a:t>
            </a:r>
            <a:r>
              <a:rPr lang="en-US" altLang="ru-RU" sz="168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anose="020B0604030504040204" pitchFamily="34" charset="0"/>
              </a:rPr>
              <a:t> </a:t>
            </a:r>
            <a:r>
              <a:rPr lang="ru-RU" altLang="ru-RU" sz="168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anose="020B0604030504040204" pitchFamily="34" charset="0"/>
              </a:rPr>
              <a:t>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анецVTI">
  <a:themeElements>
    <a:clrScheme name="Coffee">
      <a:dk1>
        <a:srgbClr val="000000"/>
      </a:dk1>
      <a:lt1>
        <a:srgbClr val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339</Words>
  <Application>Microsoft Office PowerPoint</Application>
  <PresentationFormat>Широкоэкранный</PresentationFormat>
  <Paragraphs>51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Noto Sans Symbols</vt:lpstr>
      <vt:lpstr>Sorts Mill Goudy</vt:lpstr>
      <vt:lpstr>Times New Roman</vt:lpstr>
      <vt:lpstr>Trebuchet MS</vt:lpstr>
      <vt:lpstr>СланецVTI</vt:lpstr>
      <vt:lpstr>Тема Office</vt:lpstr>
      <vt:lpstr>Презентация PowerPoint</vt:lpstr>
      <vt:lpstr>Члены команды</vt:lpstr>
      <vt:lpstr>Проблема. </vt:lpstr>
      <vt:lpstr>Цель. Задача. </vt:lpstr>
      <vt:lpstr>Решение проблемы</vt:lpstr>
      <vt:lpstr>Чертежи корпуса клапана</vt:lpstr>
      <vt:lpstr>Предварительный маршрут обработки</vt:lpstr>
      <vt:lpstr>Hundai L300LA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корректирующему воздействию миграционных установок в Великом Новгороде</dc:title>
  <dc:creator>user</dc:creator>
  <cp:lastModifiedBy>dnk_novsu@novsu.ru</cp:lastModifiedBy>
  <cp:revision>455</cp:revision>
  <dcterms:modified xsi:type="dcterms:W3CDTF">2026-03-22T09:43:40Z</dcterms:modified>
</cp:coreProperties>
</file>