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notesMasterIdLst>
    <p:notesMasterId r:id="rId9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3" d="100"/>
          <a:sy n="103" d="100"/>
        </p:scale>
        <p:origin x="64" y="11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707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2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04858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>
            <a:normAutofit fontScale="91667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4865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65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0486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>
            <a:normAutofit fontScale="791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6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Текст 2"/>
          <p:cNvSpPr txBox="1"/>
          <p:nvPr/>
        </p:nvSpPr>
        <p:spPr>
          <a:xfrm>
            <a:off x="510703" y="1868803"/>
            <a:ext cx="6518934" cy="8153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048666" name="Текст 2"/>
          <p:cNvSpPr txBox="1"/>
          <p:nvPr/>
        </p:nvSpPr>
        <p:spPr>
          <a:xfrm>
            <a:off x="609152" y="3188385"/>
            <a:ext cx="4782191" cy="20218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667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1048668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7" name="Прямоугольник 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04866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70" name="НАЗВАНИЕ ДОКЛАДА"/>
            <p:cNvSpPr txBox="1"/>
            <p:nvPr/>
          </p:nvSpPr>
          <p:spPr>
            <a:xfrm>
              <a:off x="45719" y="186204"/>
              <a:ext cx="2251741" cy="3327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2097167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67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72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49" name="Прямоугольник 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048673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674" name="НАЗВАНИЕ РАЗДЕЛА"/>
            <p:cNvSpPr txBox="1"/>
            <p:nvPr/>
          </p:nvSpPr>
          <p:spPr>
            <a:xfrm>
              <a:off x="45720" y="74348"/>
              <a:ext cx="2638651" cy="358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6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77" name="Текст 2"/>
          <p:cNvSpPr txBox="1"/>
          <p:nvPr/>
        </p:nvSpPr>
        <p:spPr>
          <a:xfrm>
            <a:off x="566087" y="1506853"/>
            <a:ext cx="3774042" cy="15392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209716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78" name="Текст 2"/>
          <p:cNvSpPr txBox="1"/>
          <p:nvPr/>
        </p:nvSpPr>
        <p:spPr>
          <a:xfrm>
            <a:off x="6249911" y="-788487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1048679" name="Текст 2"/>
          <p:cNvSpPr txBox="1"/>
          <p:nvPr/>
        </p:nvSpPr>
        <p:spPr>
          <a:xfrm>
            <a:off x="6141718" y="2149169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1048680" name="Текст 2"/>
          <p:cNvSpPr txBox="1"/>
          <p:nvPr/>
        </p:nvSpPr>
        <p:spPr>
          <a:xfrm>
            <a:off x="9319724" y="609930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48681" name="Текст 2"/>
          <p:cNvSpPr txBox="1"/>
          <p:nvPr/>
        </p:nvSpPr>
        <p:spPr>
          <a:xfrm>
            <a:off x="9832523" y="3072597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048682" name="Текст 2"/>
          <p:cNvSpPr txBox="1"/>
          <p:nvPr/>
        </p:nvSpPr>
        <p:spPr>
          <a:xfrm>
            <a:off x="6207392" y="4738556"/>
            <a:ext cx="1565011" cy="8153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683" name="Текст 2"/>
          <p:cNvSpPr txBox="1"/>
          <p:nvPr/>
        </p:nvSpPr>
        <p:spPr>
          <a:xfrm>
            <a:off x="6297379" y="1736275"/>
            <a:ext cx="1565012" cy="8153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684" name="Текст 2"/>
          <p:cNvSpPr txBox="1"/>
          <p:nvPr/>
        </p:nvSpPr>
        <p:spPr>
          <a:xfrm>
            <a:off x="9353136" y="3153597"/>
            <a:ext cx="1565011" cy="8153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685" name="Текст 2"/>
          <p:cNvSpPr txBox="1"/>
          <p:nvPr/>
        </p:nvSpPr>
        <p:spPr>
          <a:xfrm>
            <a:off x="9901276" y="5614599"/>
            <a:ext cx="1565011" cy="8153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686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97169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687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88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52" name="Прямоугольник 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04868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690" name="НАЗВАНИЕ РАЗДЕЛА"/>
            <p:cNvSpPr txBox="1"/>
            <p:nvPr/>
          </p:nvSpPr>
          <p:spPr>
            <a:xfrm>
              <a:off x="45720" y="74348"/>
              <a:ext cx="2638651" cy="358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691" name="Текст 2"/>
          <p:cNvSpPr txBox="1"/>
          <p:nvPr/>
        </p:nvSpPr>
        <p:spPr>
          <a:xfrm>
            <a:off x="609152" y="3188385"/>
            <a:ext cx="4782191" cy="20218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692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93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94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7222" lnSpcReduction="200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10486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98" name="Текст 2"/>
          <p:cNvSpPr txBox="1"/>
          <p:nvPr/>
        </p:nvSpPr>
        <p:spPr>
          <a:xfrm>
            <a:off x="540509" y="779385"/>
            <a:ext cx="6518934" cy="8153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2097170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194305" name="Таблица 3"/>
          <p:cNvGraphicFramePr>
            <a:graphicFrameLocks/>
          </p:cNvGraphicFramePr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5" name="Прямоугольник 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04869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700" name="НАЗВАНИЕ ДОКЛАДА"/>
            <p:cNvSpPr txBox="1"/>
            <p:nvPr/>
          </p:nvSpPr>
          <p:spPr>
            <a:xfrm>
              <a:off x="45719" y="186204"/>
              <a:ext cx="2251741" cy="3327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56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70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70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57" name="Прямоугольник 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048703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704" name="НАЗВАНИЕ РАЗДЕЛА"/>
            <p:cNvSpPr txBox="1"/>
            <p:nvPr/>
          </p:nvSpPr>
          <p:spPr>
            <a:xfrm>
              <a:off x="45720" y="74348"/>
              <a:ext cx="2638651" cy="358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70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6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52" name="Текст 2"/>
          <p:cNvSpPr txBox="1"/>
          <p:nvPr/>
        </p:nvSpPr>
        <p:spPr>
          <a:xfrm>
            <a:off x="566087" y="1506853"/>
            <a:ext cx="3774042" cy="15392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048653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97166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Прямоугольник 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048654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55" name="НАЗВАНИЕ ДОКЛАДА"/>
            <p:cNvSpPr txBox="1"/>
            <p:nvPr/>
          </p:nvSpPr>
          <p:spPr>
            <a:xfrm>
              <a:off x="45719" y="186204"/>
              <a:ext cx="2251741" cy="3327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4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65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57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44" name="Прямоугольник 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048658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659" name="НАЗВАНИЕ РАЗДЕЛА"/>
            <p:cNvSpPr txBox="1"/>
            <p:nvPr/>
          </p:nvSpPr>
          <p:spPr>
            <a:xfrm>
              <a:off x="45720" y="74348"/>
              <a:ext cx="2638651" cy="358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660" name="Текст 2"/>
          <p:cNvSpPr txBox="1"/>
          <p:nvPr/>
        </p:nvSpPr>
        <p:spPr>
          <a:xfrm>
            <a:off x="609152" y="3188385"/>
            <a:ext cx="4782191" cy="20218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66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0485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48617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18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48619" name="Текст 2"/>
          <p:cNvSpPr txBox="1"/>
          <p:nvPr/>
        </p:nvSpPr>
        <p:spPr>
          <a:xfrm>
            <a:off x="758207" y="427677"/>
            <a:ext cx="5174217" cy="319095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3200" dirty="0"/>
              <a:t>Разработка биотехнологии мучных кондитерских изделий с применением продуктов переработки семян льна</a:t>
            </a:r>
            <a:r>
              <a:rPr lang="en-US" altLang="en-US" sz="3200" dirty="0"/>
              <a:t>.</a:t>
            </a:r>
            <a:endParaRPr lang="zh-CN" altLang="en-US" sz="320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zh-CN" altLang="en-US" sz="3200"/>
          </a:p>
        </p:txBody>
      </p:sp>
      <p:sp>
        <p:nvSpPr>
          <p:cNvPr id="1048620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97159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21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097160" name="Рисунок 2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/>
        </p:nvPicPr>
        <p:blipFill rotWithShape="1">
          <a:blip r:embed="rId4" cstate="print"/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097161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048622" name="TextBox 1048621"/>
          <p:cNvSpPr txBox="1"/>
          <p:nvPr/>
        </p:nvSpPr>
        <p:spPr>
          <a:xfrm>
            <a:off x="758207" y="3618628"/>
            <a:ext cx="4000000" cy="2745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600">
                <a:solidFill>
                  <a:srgbClr val="000000"/>
                </a:solidFill>
              </a:rPr>
              <a:t>Мамонтов Михаил Викторович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Жидкова Анастасия Викторовна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Авдалян Эсмина Еремовна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Басов Дмитрий Андреевич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Деркунский Андрей Александрович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Зинкин Данил Владимирович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Казарян Армине Армановна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Леденева Ксения Денисовна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Лозовская Владислава Сергеевна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Саркисян Диана Славиковна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ru-RU" altLang="en-US" sz="1600">
                <a:solidFill>
                  <a:srgbClr val="000000"/>
                </a:solidFill>
              </a:rPr>
              <a:t>Чолутаева Энкрина Эренценовна</a:t>
            </a:r>
            <a:endParaRPr lang="ru-RU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Текст 2"/>
          <p:cNvSpPr txBox="1"/>
          <p:nvPr/>
        </p:nvSpPr>
        <p:spPr>
          <a:xfrm>
            <a:off x="559690" y="1966189"/>
            <a:ext cx="6518934" cy="6248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3600" dirty="0"/>
              <a:t>Что</a:t>
            </a:r>
            <a:r>
              <a:rPr lang="en-US" altLang="en-US" sz="3600" dirty="0"/>
              <a:t> </a:t>
            </a:r>
            <a:r>
              <a:rPr lang="ru-RU" altLang="en-US" sz="3600" dirty="0"/>
              <a:t>мы</a:t>
            </a:r>
            <a:r>
              <a:rPr lang="en-US" altLang="en-US" sz="3600" dirty="0"/>
              <a:t> </a:t>
            </a:r>
            <a:r>
              <a:rPr lang="ru-RU" altLang="en-US" sz="3600" dirty="0"/>
              <a:t>предлагаем</a:t>
            </a:r>
            <a:r>
              <a:rPr lang="en-US" altLang="en-US" sz="3600" dirty="0"/>
              <a:t>?</a:t>
            </a:r>
            <a:endParaRPr lang="zh-CN" altLang="en-US"/>
          </a:p>
        </p:txBody>
      </p:sp>
      <p:sp>
        <p:nvSpPr>
          <p:cNvPr id="1048626" name="Текст 2"/>
          <p:cNvSpPr txBox="1"/>
          <p:nvPr/>
        </p:nvSpPr>
        <p:spPr>
          <a:xfrm>
            <a:off x="609152" y="3188386"/>
            <a:ext cx="4989789" cy="12979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В основе нашего стартап проекта лежит производство  низкокалорийных кексов на основе льняной муки, получаемой в результате переработки отходов производства льняного масла.</a:t>
            </a:r>
          </a:p>
        </p:txBody>
      </p:sp>
      <p:grpSp>
        <p:nvGrpSpPr>
          <p:cNvPr id="34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2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2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048629" name="Текст 2"/>
          <p:cNvSpPr txBox="1"/>
          <p:nvPr/>
        </p:nvSpPr>
        <p:spPr>
          <a:xfrm>
            <a:off x="609150" y="4486322"/>
            <a:ext cx="4989790" cy="12979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>
                <a:latin typeface="Gilroy-Light"/>
                <a:ea typeface="Gilroy-Light"/>
              </a:rPr>
              <a:t>Для изготовления нашего продукта будет использоваться методика и технология собственной разработки, что позволит добиться необходимых технический и экономических показателей.</a:t>
            </a:r>
            <a:endParaRPr lang="zh-CN" altLang="en-US">
              <a:latin typeface="Gilroy-Light"/>
              <a:ea typeface="Gilroy-Light"/>
            </a:endParaRPr>
          </a:p>
        </p:txBody>
      </p:sp>
      <p:sp>
        <p:nvSpPr>
          <p:cNvPr id="1048630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1600" cap="all" dirty="0">
                <a:solidFill>
                  <a:schemeClr val="tx1"/>
                </a:solidFill>
              </a:rPr>
              <a:t>Описание стартап</a:t>
            </a:r>
            <a:r>
              <a:rPr lang="en-US" altLang="en-US" sz="1600" cap="all" dirty="0">
                <a:solidFill>
                  <a:schemeClr val="tx1"/>
                </a:solidFill>
              </a:rPr>
              <a:t>-</a:t>
            </a:r>
            <a:r>
              <a:rPr lang="ru-RU" altLang="en-US" sz="1600" cap="all" dirty="0">
                <a:solidFill>
                  <a:schemeClr val="tx1"/>
                </a:solidFill>
              </a:rPr>
              <a:t>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35" name="Группа 5"/>
          <p:cNvGrpSpPr/>
          <p:nvPr/>
        </p:nvGrpSpPr>
        <p:grpSpPr>
          <a:xfrm>
            <a:off x="420955" y="692501"/>
            <a:ext cx="2624903" cy="358135"/>
            <a:chOff x="0" y="561973"/>
            <a:chExt cx="2624903" cy="358135"/>
          </a:xfrm>
        </p:grpSpPr>
        <p:sp>
          <p:nvSpPr>
            <p:cNvPr id="1048631" name="Прямоугольник 6"/>
            <p:cNvSpPr/>
            <p:nvPr/>
          </p:nvSpPr>
          <p:spPr>
            <a:xfrm>
              <a:off x="0" y="561973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2" name="Прямоугольник 7"/>
            <p:cNvSpPr/>
            <p:nvPr/>
          </p:nvSpPr>
          <p:spPr>
            <a:xfrm>
              <a:off x="336583" y="561973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3" name="Прямоугольник 8"/>
            <p:cNvSpPr/>
            <p:nvPr/>
          </p:nvSpPr>
          <p:spPr>
            <a:xfrm>
              <a:off x="673166" y="561973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4" name="Прямоугольник 9"/>
            <p:cNvSpPr/>
            <p:nvPr/>
          </p:nvSpPr>
          <p:spPr>
            <a:xfrm>
              <a:off x="993857" y="561973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5" name="Прямоугольник 10"/>
            <p:cNvSpPr/>
            <p:nvPr/>
          </p:nvSpPr>
          <p:spPr>
            <a:xfrm>
              <a:off x="1330440" y="561973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097162" name="Рисунок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939889" y="1602254"/>
            <a:ext cx="3585459" cy="4470201"/>
          </a:xfrm>
          <a:prstGeom prst="rect">
            <a:avLst/>
          </a:prstGeom>
        </p:spPr>
      </p:pic>
      <p:sp>
        <p:nvSpPr>
          <p:cNvPr id="1048636" name="TextBox 1048635"/>
          <p:cNvSpPr txBox="1"/>
          <p:nvPr/>
        </p:nvSpPr>
        <p:spPr>
          <a:xfrm>
            <a:off x="589191" y="2591025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2800">
                <a:solidFill>
                  <a:srgbClr val="000000"/>
                </a:solidFill>
              </a:rPr>
              <a:t>flax muffin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37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1600" cap="all" dirty="0">
                <a:solidFill>
                  <a:schemeClr val="tx1"/>
                </a:solidFill>
              </a:rPr>
              <a:t>Бизнес</a:t>
            </a:r>
            <a:r>
              <a:rPr lang="en-US" altLang="en-US" sz="1600" cap="all" dirty="0">
                <a:solidFill>
                  <a:schemeClr val="tx1"/>
                </a:solidFill>
              </a:rPr>
              <a:t>-</a:t>
            </a:r>
            <a:r>
              <a:rPr lang="ru-RU" altLang="en-US" sz="1600" cap="all" dirty="0">
                <a:solidFill>
                  <a:schemeClr val="tx1"/>
                </a:solidFill>
              </a:rPr>
              <a:t>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37" name="Группа 5"/>
          <p:cNvGrpSpPr/>
          <p:nvPr/>
        </p:nvGrpSpPr>
        <p:grpSpPr>
          <a:xfrm>
            <a:off x="420954" y="692500"/>
            <a:ext cx="2624903" cy="358135"/>
            <a:chOff x="0" y="561972"/>
            <a:chExt cx="2624903" cy="358135"/>
          </a:xfrm>
        </p:grpSpPr>
        <p:sp>
          <p:nvSpPr>
            <p:cNvPr id="1048638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9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0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1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2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43" name="Текст 2"/>
          <p:cNvSpPr txBox="1"/>
          <p:nvPr/>
        </p:nvSpPr>
        <p:spPr>
          <a:xfrm>
            <a:off x="498425" y="1954745"/>
            <a:ext cx="6697486" cy="49174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Для создания ценности и получения прибыли мы планируем производить высококачественный продукт, который будет в себя включать: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Уникальный рецепт низкокалорийных кексов на основе льняной муки, который отличается от традиционных рецептов.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Производство с использованием натуральных и экологичных ингредиентов.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Помимо этого у нас будет: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Маркетинговая стратегия, направленная на привлечение целевой аудитории, которая интересуется здоровым образом жизни и питанием.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Удобная упаковка кексов в соответствии с требованиями потребителей в результате проведения опросов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Отношения с потребителями: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Взаимодействие с потребителями через социальные сети и обратную связь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Проведение маркетинговых кампаний, направленных на повышение узнаваемости бренда и привлечение новых клиентов.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/>
              <a:t>- Стимулирование лояльности клиентов через программы лояльности, акции и скидки.</a:t>
            </a:r>
          </a:p>
        </p:txBody>
      </p:sp>
      <p:sp>
        <p:nvSpPr>
          <p:cNvPr id="1048644" name="Текст 2"/>
          <p:cNvSpPr txBox="1"/>
          <p:nvPr/>
        </p:nvSpPr>
        <p:spPr>
          <a:xfrm>
            <a:off x="420954" y="1317333"/>
            <a:ext cx="6687474" cy="6248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3600" dirty="0"/>
              <a:t>Как</a:t>
            </a:r>
            <a:r>
              <a:rPr lang="en-US" altLang="en-US" sz="3600" dirty="0"/>
              <a:t> </a:t>
            </a:r>
            <a:r>
              <a:rPr lang="ru-RU" altLang="en-US" sz="3600" dirty="0"/>
              <a:t>работает</a:t>
            </a:r>
            <a:r>
              <a:rPr lang="en-US" altLang="en-US" sz="3600" dirty="0"/>
              <a:t> </a:t>
            </a:r>
            <a:r>
              <a:rPr lang="ru-RU" altLang="en-US" sz="3600" dirty="0"/>
              <a:t>стартап</a:t>
            </a:r>
            <a:r>
              <a:rPr lang="en-US" altLang="en-US" sz="3600" dirty="0"/>
              <a:t>-</a:t>
            </a:r>
            <a:r>
              <a:rPr lang="ru-RU" altLang="en-US" sz="3600" dirty="0"/>
              <a:t>проект</a:t>
            </a:r>
            <a:r>
              <a:rPr lang="en-US" altLang="en-US" sz="3600" dirty="0"/>
              <a:t>?</a:t>
            </a:r>
            <a:endParaRPr lang="zh-CN" altLang="en-US"/>
          </a:p>
        </p:txBody>
      </p:sp>
      <p:grpSp>
        <p:nvGrpSpPr>
          <p:cNvPr id="38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64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4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0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0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048608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1600" cap="all" dirty="0">
                <a:solidFill>
                  <a:schemeClr val="tx1"/>
                </a:solidFill>
              </a:rPr>
              <a:t>Целевая</a:t>
            </a:r>
            <a:r>
              <a:rPr lang="en-US" altLang="en-US" sz="1600" cap="all" dirty="0">
                <a:solidFill>
                  <a:schemeClr val="tx1"/>
                </a:solidFill>
              </a:rPr>
              <a:t> </a:t>
            </a:r>
            <a:r>
              <a:rPr lang="ru-RU" altLang="en-US" sz="1600" cap="all" dirty="0">
                <a:solidFill>
                  <a:schemeClr val="tx1"/>
                </a:solidFill>
              </a:rPr>
              <a:t>аудитория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9" name="Группа 5"/>
          <p:cNvGrpSpPr/>
          <p:nvPr/>
        </p:nvGrpSpPr>
        <p:grpSpPr>
          <a:xfrm>
            <a:off x="420954" y="692501"/>
            <a:ext cx="2624903" cy="358135"/>
            <a:chOff x="0" y="561972"/>
            <a:chExt cx="2624903" cy="358135"/>
          </a:xfrm>
        </p:grpSpPr>
        <p:sp>
          <p:nvSpPr>
            <p:cNvPr id="1048609" name="Прямоугольник 6"/>
            <p:cNvSpPr/>
            <p:nvPr/>
          </p:nvSpPr>
          <p:spPr>
            <a:xfrm>
              <a:off x="0" y="561972"/>
              <a:ext cx="1294463" cy="358136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0" name="Прямоугольник 7"/>
            <p:cNvSpPr/>
            <p:nvPr/>
          </p:nvSpPr>
          <p:spPr>
            <a:xfrm>
              <a:off x="336583" y="561972"/>
              <a:ext cx="1294463" cy="358136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1" name="Прямоугольник 8"/>
            <p:cNvSpPr/>
            <p:nvPr/>
          </p:nvSpPr>
          <p:spPr>
            <a:xfrm>
              <a:off x="673166" y="561972"/>
              <a:ext cx="1294463" cy="358136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2" name="Прямоугольник 9"/>
            <p:cNvSpPr/>
            <p:nvPr/>
          </p:nvSpPr>
          <p:spPr>
            <a:xfrm>
              <a:off x="993857" y="561972"/>
              <a:ext cx="1294463" cy="358136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3" name="Прямоугольник 10"/>
            <p:cNvSpPr/>
            <p:nvPr/>
          </p:nvSpPr>
          <p:spPr>
            <a:xfrm>
              <a:off x="1330440" y="561972"/>
              <a:ext cx="1294463" cy="358136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14" name="Текст 2"/>
          <p:cNvSpPr txBox="1"/>
          <p:nvPr/>
        </p:nvSpPr>
        <p:spPr>
          <a:xfrm>
            <a:off x="420954" y="1050637"/>
            <a:ext cx="6687474" cy="6248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3600" dirty="0">
                <a:latin typeface="Helvetica"/>
              </a:rPr>
              <a:t>Потенциальные</a:t>
            </a:r>
            <a:r>
              <a:rPr lang="en-US" altLang="en-US" sz="3600" dirty="0">
                <a:latin typeface="Helvetica"/>
              </a:rPr>
              <a:t> </a:t>
            </a:r>
            <a:r>
              <a:rPr lang="ru-RU" altLang="en-US" sz="3600" dirty="0">
                <a:latin typeface="Helvetica"/>
              </a:rPr>
              <a:t>заказчики </a:t>
            </a:r>
            <a:endParaRPr lang="zh-CN" altLang="en-US"/>
          </a:p>
        </p:txBody>
      </p:sp>
      <p:sp>
        <p:nvSpPr>
          <p:cNvPr id="1048615" name="TextBox 1048614"/>
          <p:cNvSpPr txBox="1"/>
          <p:nvPr/>
        </p:nvSpPr>
        <p:spPr>
          <a:xfrm>
            <a:off x="523739" y="1699260"/>
            <a:ext cx="7285018" cy="5158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800">
                <a:solidFill>
                  <a:srgbClr val="000000"/>
                </a:solidFill>
              </a:rPr>
              <a:t>Потенциальный 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заказчик</a:t>
            </a:r>
            <a:r>
              <a:rPr lang="en-US" altLang="en-US" sz="1800">
                <a:solidFill>
                  <a:srgbClr val="000000"/>
                </a:solidFill>
              </a:rPr>
              <a:t>: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en-US" altLang="en-US" sz="1800">
                <a:solidFill>
                  <a:srgbClr val="000000"/>
                </a:solidFill>
              </a:rPr>
              <a:t>-</a:t>
            </a:r>
            <a:r>
              <a:rPr lang="ru-RU" altLang="en-US" sz="1800">
                <a:solidFill>
                  <a:srgbClr val="000000"/>
                </a:solidFill>
              </a:rPr>
              <a:t>приверженец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здорового образа жизни, предпочитающий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употреблять экологически чистые продукты</a:t>
            </a:r>
            <a:r>
              <a:rPr lang="en-US" altLang="en-US" sz="1800">
                <a:solidFill>
                  <a:srgbClr val="000000"/>
                </a:solidFill>
              </a:rPr>
              <a:t>;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en-US" altLang="en-US" sz="1800">
                <a:solidFill>
                  <a:srgbClr val="000000"/>
                </a:solidFill>
              </a:rPr>
              <a:t>-</a:t>
            </a:r>
            <a:r>
              <a:rPr lang="ru-RU" altLang="en-US" sz="1800">
                <a:solidFill>
                  <a:srgbClr val="000000"/>
                </a:solidFill>
              </a:rPr>
              <a:t>следит за своим питанием</a:t>
            </a:r>
            <a:r>
              <a:rPr lang="en-US" altLang="en-US" sz="1800">
                <a:solidFill>
                  <a:srgbClr val="000000"/>
                </a:solidFill>
              </a:rPr>
              <a:t>;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en-US" altLang="en-US" sz="1800">
                <a:solidFill>
                  <a:srgbClr val="000000"/>
                </a:solidFill>
              </a:rPr>
              <a:t>-</a:t>
            </a:r>
            <a:r>
              <a:rPr lang="ru-RU" altLang="en-US" sz="1800">
                <a:solidFill>
                  <a:srgbClr val="000000"/>
                </a:solidFill>
              </a:rPr>
              <a:t>стремится употреблять продукты, богатые полезными веществами</a:t>
            </a:r>
            <a:r>
              <a:rPr lang="en-US" altLang="en-US" sz="1800">
                <a:solidFill>
                  <a:srgbClr val="000000"/>
                </a:solidFill>
              </a:rPr>
              <a:t>;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en-US" altLang="en-US" sz="1800">
                <a:solidFill>
                  <a:srgbClr val="000000"/>
                </a:solidFill>
              </a:rPr>
              <a:t>-</a:t>
            </a:r>
            <a:r>
              <a:rPr lang="ru-RU" altLang="en-US" sz="1800">
                <a:solidFill>
                  <a:srgbClr val="000000"/>
                </a:solidFill>
              </a:rPr>
              <a:t>предпочитает кексы с низким содержанием сахара и жиров, но с высоким содержанием клетчатки и антиоксидантов</a:t>
            </a:r>
            <a:r>
              <a:rPr lang="en-US" altLang="en-US" sz="1800">
                <a:solidFill>
                  <a:srgbClr val="000000"/>
                </a:solidFill>
              </a:rPr>
              <a:t>;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en-US" altLang="en-US" sz="1800">
                <a:solidFill>
                  <a:srgbClr val="000000"/>
                </a:solidFill>
              </a:rPr>
              <a:t>-</a:t>
            </a:r>
            <a:r>
              <a:rPr lang="ru-RU" altLang="en-US" sz="1800">
                <a:solidFill>
                  <a:srgbClr val="000000"/>
                </a:solidFill>
              </a:rPr>
              <a:t>предпочитает покупать кексы в эко-магазинах или онлайн, обращая внимание на состав продукта и отзывы других покупателей.</a:t>
            </a:r>
            <a:endParaRPr lang="ru-RU" sz="1800">
              <a:solidFill>
                <a:srgbClr val="000000"/>
              </a:solidFill>
            </a:endParaRPr>
          </a:p>
          <a:p>
            <a:r>
              <a:rPr lang="ru-RU" altLang="en-US" sz="1800">
                <a:solidFill>
                  <a:srgbClr val="000000"/>
                </a:solidFill>
              </a:rPr>
              <a:t>Нашим посредником между потребителем, могут быть юридические лица. Например, фитнес-клуб может продавать наш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продукт посетителям в кафе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клуба</a:t>
            </a:r>
            <a:r>
              <a:rPr lang="en-US" altLang="en-US" sz="1800">
                <a:solidFill>
                  <a:srgbClr val="000000"/>
                </a:solidFill>
              </a:rPr>
              <a:t>, </a:t>
            </a:r>
            <a:r>
              <a:rPr lang="ru-RU" altLang="en-US" sz="1800">
                <a:solidFill>
                  <a:srgbClr val="000000"/>
                </a:solidFill>
              </a:rPr>
              <a:t>продавать через интернет-магазин. Кроме того, использование таких кексов может способствовать улучшению имиджа клуба как экологически ответственного и здорового заведения.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А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также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  <a:r>
              <a:rPr lang="ru-RU" altLang="en-US" sz="1800">
                <a:solidFill>
                  <a:srgbClr val="000000"/>
                </a:solidFill>
              </a:rPr>
              <a:t>фитнес-клуб может сотрудничать с нами, разрабатывая совместные маркетинговые акции.</a:t>
            </a:r>
            <a:endParaRPr lang="ru-RU" sz="1800">
              <a:solidFill>
                <a:srgbClr val="000000"/>
              </a:solidFill>
            </a:endParaRPr>
          </a:p>
        </p:txBody>
      </p:sp>
      <p:pic>
        <p:nvPicPr>
          <p:cNvPr id="2097157" name="Рисунок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08757" y="3733844"/>
            <a:ext cx="3933054" cy="2624682"/>
          </a:xfrm>
          <a:prstGeom prst="rect">
            <a:avLst/>
          </a:prstGeom>
        </p:spPr>
      </p:pic>
      <p:pic>
        <p:nvPicPr>
          <p:cNvPr id="2097158" name="Рисунок 209715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808755" y="774275"/>
            <a:ext cx="3894974" cy="24114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1600" cap="all" dirty="0">
                <a:solidFill>
                  <a:schemeClr val="tx1"/>
                </a:solidFill>
              </a:rPr>
              <a:t>Характеристика</a:t>
            </a:r>
            <a:r>
              <a:rPr lang="en-US" altLang="en-US" sz="1600" cap="all" dirty="0">
                <a:solidFill>
                  <a:schemeClr val="tx1"/>
                </a:solidFill>
              </a:rPr>
              <a:t> </a:t>
            </a:r>
            <a:r>
              <a:rPr lang="ru-RU" altLang="en-US" sz="1600" cap="all" dirty="0">
                <a:solidFill>
                  <a:schemeClr val="tx1"/>
                </a:solidFill>
              </a:rPr>
              <a:t>продукта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5" name="Группа 5"/>
          <p:cNvGrpSpPr/>
          <p:nvPr/>
        </p:nvGrpSpPr>
        <p:grpSpPr>
          <a:xfrm flipV="1">
            <a:off x="420955" y="692500"/>
            <a:ext cx="2624903" cy="358133"/>
            <a:chOff x="0" y="712709"/>
            <a:chExt cx="2624903" cy="56662"/>
          </a:xfrm>
        </p:grpSpPr>
        <p:sp>
          <p:nvSpPr>
            <p:cNvPr id="1048598" name="Прямоугольник 6"/>
            <p:cNvSpPr/>
            <p:nvPr/>
          </p:nvSpPr>
          <p:spPr>
            <a:xfrm>
              <a:off x="0" y="712709"/>
              <a:ext cx="1294463" cy="5666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9" name="Прямоугольник 7"/>
            <p:cNvSpPr/>
            <p:nvPr/>
          </p:nvSpPr>
          <p:spPr>
            <a:xfrm>
              <a:off x="336583" y="712709"/>
              <a:ext cx="1294463" cy="5666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0" name="Прямоугольник 8"/>
            <p:cNvSpPr/>
            <p:nvPr/>
          </p:nvSpPr>
          <p:spPr>
            <a:xfrm>
              <a:off x="673166" y="712709"/>
              <a:ext cx="1294463" cy="5666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1" name="Прямоугольник 9"/>
            <p:cNvSpPr/>
            <p:nvPr/>
          </p:nvSpPr>
          <p:spPr>
            <a:xfrm>
              <a:off x="993857" y="712709"/>
              <a:ext cx="1294463" cy="5666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2" name="Прямоугольник 10"/>
            <p:cNvSpPr/>
            <p:nvPr/>
          </p:nvSpPr>
          <p:spPr>
            <a:xfrm>
              <a:off x="1330440" y="712709"/>
              <a:ext cx="1294463" cy="5666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03" name="Текст 2"/>
          <p:cNvSpPr txBox="1"/>
          <p:nvPr/>
        </p:nvSpPr>
        <p:spPr>
          <a:xfrm>
            <a:off x="535483" y="1229697"/>
            <a:ext cx="11535360" cy="62483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3600"/>
              <a:t>Основные технологические параметры </a:t>
            </a:r>
            <a:endParaRPr lang="zh-CN" altLang="en-US" sz="3600"/>
          </a:p>
        </p:txBody>
      </p:sp>
      <p:grpSp>
        <p:nvGrpSpPr>
          <p:cNvPr id="26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604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605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4194304" name="Таблица 3"/>
          <p:cNvGraphicFramePr>
            <a:graphicFrameLocks/>
          </p:cNvGraphicFramePr>
          <p:nvPr/>
        </p:nvGraphicFramePr>
        <p:xfrm>
          <a:off x="656640" y="2033599"/>
          <a:ext cx="10712586" cy="455147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altLang="en-US" dirty="0" err="1">
                          <a:solidFill>
                            <a:schemeClr val="tx1"/>
                          </a:solidFill>
                        </a:rPr>
                        <a:t>Рецептура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altLang="en-US" dirty="0">
                          <a:solidFill>
                            <a:schemeClr val="tx1"/>
                          </a:solidFill>
                        </a:rPr>
                        <a:t>Технологический процесс производства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 dirty="0">
                          <a:solidFill>
                            <a:schemeClr val="tx1"/>
                          </a:solidFill>
                        </a:rPr>
                        <a:t>Тип упаковки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Соответствие тематическому направлению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Инновационные добавки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altLang="en-US" dirty="0"/>
                        <a:t>разработка уникальных рецептов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dirty="0"/>
                        <a:t>использование современн</a:t>
                      </a:r>
                      <a:r>
                        <a:rPr lang="ru-RU" altLang="en-US" dirty="0"/>
                        <a:t>ого</a:t>
                      </a:r>
                      <a:r>
                        <a:rPr lang="en-US" altLang="en-US" dirty="0"/>
                        <a:t> </a:t>
                      </a:r>
                      <a:r>
                        <a:rPr dirty="0"/>
                        <a:t>оборудования</a:t>
                      </a:r>
                      <a:r>
                        <a:rPr lang="en-US" dirty="0"/>
                        <a:t> </a:t>
                      </a:r>
                      <a:r>
                        <a:rPr lang="ru-RU" altLang="en-US" dirty="0"/>
                        <a:t>и</a:t>
                      </a:r>
                      <a:r>
                        <a:rPr lang="en-US" altLang="en-US" dirty="0"/>
                        <a:t> </a:t>
                      </a:r>
                      <a:r>
                        <a:rPr lang="ru-RU" altLang="en-US" dirty="0"/>
                        <a:t>технологий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/>
                        <a:t>обеспечив</a:t>
                      </a:r>
                      <a:r>
                        <a:rPr lang="ru-RU" altLang="en-US" dirty="0"/>
                        <a:t>ает</a:t>
                      </a:r>
                      <a:r>
                        <a:rPr lang="en-US" altLang="en-US" dirty="0"/>
                        <a:t> </a:t>
                      </a:r>
                      <a:r>
                        <a:rPr dirty="0"/>
                        <a:t>сохранность свежести продукции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 dirty="0"/>
                        <a:t>использование натуральных и органических ингредиентов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 dirty="0"/>
                        <a:t>внедрение инновационных добавок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/>
                        <a:t>ингредиенты высокого качества</a:t>
                      </a: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sz="1600" dirty="0"/>
                        <a:t>сохранение всех полезных свойств ингредиентов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/>
                        <a:t>обеспечивает пр</a:t>
                      </a:r>
                      <a:r>
                        <a:t>одление срока годности</a:t>
                      </a:r>
                      <a:endParaRPr lang="zh-CN" altLang="en-US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t>добавление новых вкусовых решений</a:t>
                      </a:r>
                      <a:endParaRPr lang="zh-CN" altLang="en-US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/>
                        <a:t>Обогащение дополнительными функциональными свойствами</a:t>
                      </a:r>
                      <a:endParaRPr lang="zh-CN" altLang="en-US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/>
                        <a:t>богат</a:t>
                      </a:r>
                      <a:r>
                        <a:rPr lang="en-US" dirty="0"/>
                        <a:t> </a:t>
                      </a:r>
                      <a:r>
                        <a:rPr dirty="0"/>
                        <a:t>питательными веществами</a:t>
                      </a: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altLang="en-US" dirty="0"/>
                        <a:t>без потери питательных качеств ингредиентов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/>
                        <a:t>удобство хранения и транспортировки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2" name="Группа 5"/>
          <p:cNvGrpSpPr/>
          <p:nvPr/>
        </p:nvGrpSpPr>
        <p:grpSpPr>
          <a:xfrm>
            <a:off x="420954" y="692501"/>
            <a:ext cx="2624903" cy="358135"/>
            <a:chOff x="0" y="561972"/>
            <a:chExt cx="2624903" cy="358135"/>
          </a:xfrm>
        </p:grpSpPr>
        <p:sp>
          <p:nvSpPr>
            <p:cNvPr id="1048588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89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0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1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2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3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59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4859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048595" name="Текст 2"/>
          <p:cNvSpPr txBox="1"/>
          <p:nvPr/>
        </p:nvSpPr>
        <p:spPr>
          <a:xfrm>
            <a:off x="535483" y="1807239"/>
            <a:ext cx="6129474" cy="46761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/>
              <a:t>1. Уникальные рецептуры и интеграция новейших технологий;</a:t>
            </a:r>
            <a:endParaRPr lang="zh-CN" altLang="en-US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2. Дефицит ресурсов: Уникальные рецептуры и специализированные ингредиенты, что создает преимущество в области уникальности продукта;</a:t>
            </a:r>
            <a:endParaRPr lang="zh-CN" altLang="en-US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3. Устойчивость производства: Разработка отношений с надежными поставщиками сырья и ингредиентов, а также оптимизированный производственный процесс позволят обеспечить устойчивое качество и стабильный объем производства;</a:t>
            </a:r>
            <a:endParaRPr lang="zh-CN" altLang="en-US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4. Индустриальные партнеры: Партнерство с производителями здорового питания, фитнес-клубами, спортивными магазинами и другими компаниями в сфере здорового образа жизни позволит расширить каналы распространения продукции и привлечь новую аудиторию;</a:t>
            </a:r>
            <a:endParaRPr lang="zh-CN" altLang="en-US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5. Соответствие трендам: Растущий спрос на здоровые и функциональные продукты обеспечит постоянную востребованность и конкурентоспособность полезных кексов на рынке;</a:t>
            </a:r>
            <a:endParaRPr lang="zh-CN" altLang="en-US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altLang="en-US"/>
              <a:t>6. Прибыльность.</a:t>
            </a:r>
            <a:endParaRPr lang="zh-CN" altLang="en-US"/>
          </a:p>
        </p:txBody>
      </p:sp>
      <p:sp>
        <p:nvSpPr>
          <p:cNvPr id="1048596" name="Текст 2"/>
          <p:cNvSpPr txBox="1"/>
          <p:nvPr/>
        </p:nvSpPr>
        <p:spPr>
          <a:xfrm>
            <a:off x="420954" y="1182402"/>
            <a:ext cx="7024515" cy="6248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en-US" sz="3600" dirty="0"/>
              <a:t>Конкурентные преимущества:</a:t>
            </a:r>
            <a:endParaRPr lang="zh-CN" altLang="en-US"/>
          </a:p>
        </p:txBody>
      </p:sp>
      <p:pic>
        <p:nvPicPr>
          <p:cNvPr id="2097154" name="Рисунок 209715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45469" y="3000192"/>
            <a:ext cx="4116375" cy="3284978"/>
          </a:xfrm>
          <a:prstGeom prst="rect">
            <a:avLst/>
          </a:prstGeom>
        </p:spPr>
      </p:pic>
      <p:pic>
        <p:nvPicPr>
          <p:cNvPr id="2097155" name="Рисунок 209715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87010" y="353951"/>
            <a:ext cx="2531675" cy="2534230"/>
          </a:xfrm>
          <a:prstGeom prst="rect">
            <a:avLst/>
          </a:prstGeom>
        </p:spPr>
      </p:pic>
      <p:pic>
        <p:nvPicPr>
          <p:cNvPr id="2097156" name="Рисунок 209715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189552" y="200225"/>
            <a:ext cx="2797144" cy="279996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583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584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48585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97152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53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86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8 960 423-75-98</a:t>
            </a:r>
            <a:endParaRPr lang="zh-CN" altLang="en-US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  <a:r>
              <a:rPr lang="en-US" dirty="0"/>
              <a:t>: mamontov.micha@gmail.com</a:t>
            </a:r>
            <a:endParaRPr lang="zh-CN" alt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Широкоэкранный</PresentationFormat>
  <Paragraphs>76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Admin</cp:lastModifiedBy>
  <cp:revision>1</cp:revision>
  <dcterms:created xsi:type="dcterms:W3CDTF">2023-12-03T14:30:40Z</dcterms:created>
  <dcterms:modified xsi:type="dcterms:W3CDTF">2023-12-03T22:27:44Z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275e8ccf0ee645d9b8655eaebf29f943</vt:lpwstr>
  </property>
</Properties>
</file>