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2" r:id="rId5"/>
    <p:sldId id="256" r:id="rId6"/>
    <p:sldId id="257" r:id="rId7"/>
    <p:sldId id="258" r:id="rId8"/>
    <p:sldId id="267" r:id="rId9"/>
    <p:sldId id="266" r:id="rId10"/>
    <p:sldId id="273" r:id="rId11"/>
    <p:sldId id="274" r:id="rId12"/>
    <p:sldId id="270" r:id="rId13"/>
    <p:sldId id="268" r:id="rId14"/>
    <p:sldId id="26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9"/>
    <a:srgbClr val="685135"/>
    <a:srgbClr val="BDA07D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71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5D98384-A536-44D0-B249-ADF52AFFDF0C}" type="datetime1">
              <a:rPr lang="ru-RU" smtClean="0"/>
              <a:t>11.12.2025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E0EF92D-82DD-4142-BCE8-036B91487D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32CB18AC-6C33-4DD4-AA9B-329306C3CAB0}" type="datetime1">
              <a:rPr lang="ru-RU" smtClean="0"/>
              <a:t>11.12.2025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58EC616-C518-4358-9496-6C33B2F5FA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1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58EC616-C518-4358-9496-6C33B2F5FA5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9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6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7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7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6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649E-3333-3D0B-4C70-FE679F22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8F2C41-B14D-E79A-62F4-F18A08BB0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D9E370-8511-3A5E-F46A-D485409F0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6BC32C-EB97-F7D1-E07A-AD3BCDDC2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4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DA88-9A2C-7356-BAF0-286C25CE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EFE81E-80D4-7FDE-D514-FAE1C3F75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2F5E9C-49BA-D701-34EE-C4E053933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657DD1-F8ED-5914-4DD3-8B3ACF3FE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9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46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2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ru-RU" sz="5000" cap="all" spc="2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ru-RU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пуск продукта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ru-RU" sz="20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ru-RU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ru-RU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ru-RU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8" name="Текст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ru-RU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9" name="Текст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1" name="Текст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2" name="Текст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3" name="Текст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4" name="Текст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5" name="Текст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ru-RU"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Добавьте текст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толб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4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4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толб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4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4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ru-RU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подзаголовок здесь </a:t>
            </a: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ru-RU" sz="1400" spc="50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50" baseline="0">
                <a:latin typeface="+mn-lt"/>
              </a:defRPr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rtlCol="0" anchor="b"/>
          <a:lstStyle>
            <a:lvl1pPr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ru-RU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F4E5E8-2038-0AD2-8DD5-547FF277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51C4-1455-4CE3-AFA0-BEBAEFF4605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0720AF-20EC-8BB6-1E1B-943EE465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BDCFDF-0D85-A648-1667-2474AC25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50F7-0F4A-485C-90A0-DD07EFC1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0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rtlCol="0" anchor="b"/>
          <a:lstStyle>
            <a:lvl1pPr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ru-RU"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rtlCol="0" anchor="b"/>
          <a:lstStyle>
            <a:lvl1pPr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50" baseline="0">
                <a:latin typeface="+mn-lt"/>
              </a:defRPr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rtlCol="0" anchor="ctr" anchorCtr="0"/>
          <a:lstStyle>
            <a:lvl1pPr>
              <a:defRPr lang="ru-RU" sz="3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ru-RU"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ртальная производитель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асти ро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 rtlCol="0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pc="400" baseline="0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rtlCol="0" anchor="b"/>
          <a:lstStyle>
            <a:lvl1pPr>
              <a:defRPr lang="ru-RU" sz="3200" cap="all" spc="200" baseline="0" dirty="0"/>
            </a:lvl1pPr>
          </a:lstStyle>
          <a:p>
            <a:pPr marL="0" lvl="0" rtl="0"/>
            <a:r>
              <a:rPr lang="ru-RU"/>
              <a:t>Заголовок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rtlCol="0" anchor="t"/>
          <a:lstStyle>
            <a:lvl1pPr marL="0" indent="0">
              <a:buNone/>
              <a:defRPr lang="ru-RU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 rtl="0"/>
            <a:r>
              <a:rPr lang="ru-RU"/>
              <a:t>Щелкните, чтобы добавить имя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1" name="Рисунок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52" name="Текст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53" name="Текст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Щелкните заголовок</a:t>
            </a:r>
          </a:p>
        </p:txBody>
      </p:sp>
      <p:sp>
        <p:nvSpPr>
          <p:cNvPr id="54" name="Рисунок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55" name="Текст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56" name="Текст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Щелкните заголовок</a:t>
            </a:r>
          </a:p>
        </p:txBody>
      </p:sp>
      <p:sp>
        <p:nvSpPr>
          <p:cNvPr id="57" name="Рисунок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58" name="Текст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59" name="Текст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Щелкните заголовок</a:t>
            </a:r>
          </a:p>
        </p:txBody>
      </p:sp>
      <p:sp>
        <p:nvSpPr>
          <p:cNvPr id="60" name="Рисунок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61" name="Текст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62" name="Текст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0" i="0" cap="none" spc="200" baseline="0"/>
            </a:lvl1pPr>
          </a:lstStyle>
          <a:p>
            <a:pPr lvl="0" rtl="0"/>
            <a:r>
              <a:rPr lang="ru-RU"/>
              <a:t>Щелкните заголовок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8" name="Рисунок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29" name="Рисунок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7" name="Рисунок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3" name="Текст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5" name="Текст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26" name="Текст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8" name="Рисунок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5" name="Текст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/>
              <a:t>Щелкните, чтобы добавить имя</a:t>
            </a: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ru-RU" sz="1100" b="0" i="0" cap="none" spc="200" baseline="0"/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1729D4-A164-47A3-830D-E792BCE699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1729D4-A164-47A3-830D-E792BCE699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  <p:sldLayoutId id="214748366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FAA727-9FDD-9E16-2FCB-56011383AD53}"/>
              </a:ext>
            </a:extLst>
          </p:cNvPr>
          <p:cNvSpPr/>
          <p:nvPr/>
        </p:nvSpPr>
        <p:spPr>
          <a:xfrm>
            <a:off x="0" y="1176826"/>
            <a:ext cx="778598" cy="181069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075F23-C39C-5787-DFB9-898E83705759}"/>
              </a:ext>
            </a:extLst>
          </p:cNvPr>
          <p:cNvSpPr/>
          <p:nvPr/>
        </p:nvSpPr>
        <p:spPr>
          <a:xfrm>
            <a:off x="778598" y="1176825"/>
            <a:ext cx="778598" cy="18106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93AFE5-288E-3067-0ABC-571F3B8CBDB3}"/>
              </a:ext>
            </a:extLst>
          </p:cNvPr>
          <p:cNvSpPr/>
          <p:nvPr/>
        </p:nvSpPr>
        <p:spPr>
          <a:xfrm>
            <a:off x="1557196" y="1176825"/>
            <a:ext cx="778598" cy="18106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56433A-C4ED-9DBF-95AC-F56F88641473}"/>
              </a:ext>
            </a:extLst>
          </p:cNvPr>
          <p:cNvSpPr/>
          <p:nvPr/>
        </p:nvSpPr>
        <p:spPr>
          <a:xfrm>
            <a:off x="2335794" y="1176825"/>
            <a:ext cx="778598" cy="181069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ACA046-A9AA-4721-6FEF-21BCE4018850}"/>
              </a:ext>
            </a:extLst>
          </p:cNvPr>
          <p:cNvSpPr/>
          <p:nvPr/>
        </p:nvSpPr>
        <p:spPr>
          <a:xfrm>
            <a:off x="3114392" y="1176825"/>
            <a:ext cx="778598" cy="181069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E3475E-1F65-609A-2DD0-DE6D59534DDA}"/>
              </a:ext>
            </a:extLst>
          </p:cNvPr>
          <p:cNvSpPr/>
          <p:nvPr/>
        </p:nvSpPr>
        <p:spPr>
          <a:xfrm>
            <a:off x="3892990" y="1176700"/>
            <a:ext cx="778598" cy="181069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BA2805-3366-C401-306D-A79728FAD3A1}"/>
              </a:ext>
            </a:extLst>
          </p:cNvPr>
          <p:cNvSpPr/>
          <p:nvPr/>
        </p:nvSpPr>
        <p:spPr>
          <a:xfrm>
            <a:off x="4671588" y="1176699"/>
            <a:ext cx="778598" cy="18106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E35806-0B85-0402-88D0-23009304A818}"/>
              </a:ext>
            </a:extLst>
          </p:cNvPr>
          <p:cNvSpPr/>
          <p:nvPr/>
        </p:nvSpPr>
        <p:spPr>
          <a:xfrm>
            <a:off x="5450186" y="1176699"/>
            <a:ext cx="778598" cy="18106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1D2049-6F61-1EFA-A3EF-D3A787324868}"/>
              </a:ext>
            </a:extLst>
          </p:cNvPr>
          <p:cNvSpPr/>
          <p:nvPr/>
        </p:nvSpPr>
        <p:spPr>
          <a:xfrm>
            <a:off x="6228784" y="1176699"/>
            <a:ext cx="778598" cy="181069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E17F8D-E870-5213-9727-7C8ED2EC55D2}"/>
              </a:ext>
            </a:extLst>
          </p:cNvPr>
          <p:cNvSpPr/>
          <p:nvPr/>
        </p:nvSpPr>
        <p:spPr>
          <a:xfrm>
            <a:off x="7007382" y="1176699"/>
            <a:ext cx="778598" cy="181069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6EB77-9C30-155C-613D-EB4650D17BDF}"/>
              </a:ext>
            </a:extLst>
          </p:cNvPr>
          <p:cNvSpPr/>
          <p:nvPr/>
        </p:nvSpPr>
        <p:spPr>
          <a:xfrm>
            <a:off x="443620" y="2506869"/>
            <a:ext cx="208230" cy="21728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43F293-C438-84D9-4FFC-09DF7F5B1CF7}"/>
              </a:ext>
            </a:extLst>
          </p:cNvPr>
          <p:cNvSpPr/>
          <p:nvPr/>
        </p:nvSpPr>
        <p:spPr>
          <a:xfrm>
            <a:off x="443620" y="3211717"/>
            <a:ext cx="208230" cy="21728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C8F9484-5162-38DE-458F-317C01141BDB}"/>
              </a:ext>
            </a:extLst>
          </p:cNvPr>
          <p:cNvSpPr/>
          <p:nvPr/>
        </p:nvSpPr>
        <p:spPr>
          <a:xfrm>
            <a:off x="443620" y="3916565"/>
            <a:ext cx="208230" cy="21728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997B13-842F-7094-C170-30C134AD8C42}"/>
              </a:ext>
            </a:extLst>
          </p:cNvPr>
          <p:cNvSpPr/>
          <p:nvPr/>
        </p:nvSpPr>
        <p:spPr>
          <a:xfrm>
            <a:off x="443620" y="4621413"/>
            <a:ext cx="208230" cy="21728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39C6703-FDE5-AC69-5243-E2EF3E39D92E}"/>
              </a:ext>
            </a:extLst>
          </p:cNvPr>
          <p:cNvSpPr/>
          <p:nvPr/>
        </p:nvSpPr>
        <p:spPr>
          <a:xfrm>
            <a:off x="443620" y="5326261"/>
            <a:ext cx="208230" cy="217283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DFB898-9193-5A49-9442-9AA3EC558584}"/>
              </a:ext>
            </a:extLst>
          </p:cNvPr>
          <p:cNvSpPr txBox="1"/>
          <p:nvPr/>
        </p:nvSpPr>
        <p:spPr>
          <a:xfrm>
            <a:off x="147637" y="1357768"/>
            <a:ext cx="594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ilroy" panose="00000500000000000000" pitchFamily="2" charset="-52"/>
              </a:rPr>
              <a:t>Подписка на одежду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C383DF-C507-099B-B33B-0AEEB0088BF4}"/>
              </a:ext>
            </a:extLst>
          </p:cNvPr>
          <p:cNvSpPr txBox="1"/>
          <p:nvPr/>
        </p:nvSpPr>
        <p:spPr>
          <a:xfrm>
            <a:off x="684687" y="4560776"/>
            <a:ext cx="431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ilroy" panose="00000500000000000000" pitchFamily="2" charset="-52"/>
              </a:rPr>
              <a:t>Команда: А</a:t>
            </a:r>
            <a:r>
              <a:rPr lang="en-US" sz="2400" dirty="0">
                <a:latin typeface="Gilroy" panose="00000500000000000000" pitchFamily="2" charset="-52"/>
              </a:rPr>
              <a:t>I </a:t>
            </a:r>
            <a:r>
              <a:rPr lang="ru-RU" sz="2400" dirty="0">
                <a:latin typeface="Gilroy" panose="00000500000000000000" pitchFamily="2" charset="-52"/>
              </a:rPr>
              <a:t>Лизинг одежды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F0EAE8-D357-AD25-E99F-D0DBB873BA25}"/>
              </a:ext>
            </a:extLst>
          </p:cNvPr>
          <p:cNvSpPr/>
          <p:nvPr/>
        </p:nvSpPr>
        <p:spPr>
          <a:xfrm>
            <a:off x="7785980" y="1738265"/>
            <a:ext cx="4191755" cy="4128381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C95D52-6ACF-4754-A3D1-76701CD1B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7" t="10308" r="14846" b="17994"/>
          <a:stretch/>
        </p:blipFill>
        <p:spPr>
          <a:xfrm>
            <a:off x="7906460" y="2071211"/>
            <a:ext cx="3930221" cy="32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>
            <a:extLst>
              <a:ext uri="{FF2B5EF4-FFF2-40B4-BE49-F238E27FC236}">
                <a16:creationId xmlns:a16="http://schemas.microsoft.com/office/drawing/2014/main" id="{DD48C8EC-56C5-4A2A-BB21-811BC510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26" y="136525"/>
            <a:ext cx="5200073" cy="97840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Результаты и планы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99" y="1264850"/>
            <a:ext cx="5013725" cy="3463013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MVP готов, тестируем гипотезы, собираем клиентскую базу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Планы на будущее: шить и пускать оборот собственную одежду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A74070FB-6C32-5635-604E-96F24094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4851"/>
            <a:ext cx="5043056" cy="378229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1F92B90-FD10-47FA-922C-60FD7F0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2" y="275493"/>
            <a:ext cx="4738254" cy="6700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</a:rPr>
              <a:t>Финальный слайд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6493815-2B96-4CA9-8D15-F0EB9A1557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282" y="1081919"/>
            <a:ext cx="11847368" cy="4966455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b="1" i="0" spc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Если вашему ребёнку от 0 до 3 лет — оставьте заявку на сайте, чтобы первыми получить ранний доступ к подписке со скидкой 50%. Если вы представляете бренд детской одежды — давайте обсудим, как наша платформа станет для вас новым каналом роста</a:t>
            </a:r>
            <a:r>
              <a:rPr lang="en-US" b="1" i="0" spc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.</a:t>
            </a:r>
            <a:endParaRPr lang="ru-RU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dirty="0"/>
              <a:t>Контакты лидера команды (ТГ: </a:t>
            </a:r>
            <a:r>
              <a:rPr lang="en-US" dirty="0"/>
              <a:t>@Svyatler</a:t>
            </a:r>
            <a:r>
              <a:rPr lang="ru-RU" dirty="0"/>
              <a:t>).</a:t>
            </a:r>
          </a:p>
          <a:p>
            <a:pPr>
              <a:buClr>
                <a:schemeClr val="tx1"/>
              </a:buClr>
            </a:pPr>
            <a:r>
              <a:rPr lang="ru-RU" sz="3600" b="1" dirty="0">
                <a:solidFill>
                  <a:srgbClr val="0070C0"/>
                </a:solidFill>
              </a:rPr>
              <a:t>Обновка. Мы думаем о гардеробе. Вы — о детях.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0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0DCD754-CE9C-3A75-3481-417B9B8F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65" y="1443506"/>
            <a:ext cx="4101659" cy="3657600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41" y="65178"/>
            <a:ext cx="5278514" cy="192987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223" y="3272306"/>
            <a:ext cx="5278514" cy="61814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" sz="3200" b="1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Состав команды:</a:t>
            </a:r>
          </a:p>
          <a:p>
            <a:r>
              <a:rPr lang="ru" sz="320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Буркман Вадим</a:t>
            </a:r>
          </a:p>
          <a:p>
            <a:r>
              <a:rPr lang="ru" sz="320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Вяткин Савелий</a:t>
            </a:r>
          </a:p>
          <a:p>
            <a:r>
              <a:rPr lang="ru" sz="320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Курило Игорь</a:t>
            </a:r>
          </a:p>
          <a:p>
            <a:r>
              <a:rPr lang="ru" sz="320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Худов Илья </a:t>
            </a:r>
          </a:p>
          <a:p>
            <a:r>
              <a:rPr lang="ru" sz="3200" dirty="0">
                <a:solidFill>
                  <a:srgbClr val="FF0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Шатохин Никита</a:t>
            </a:r>
            <a:endParaRPr lang="ru" dirty="0">
              <a:solidFill>
                <a:srgbClr val="FF0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4847" y="10391"/>
            <a:ext cx="28956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2" y="620304"/>
            <a:ext cx="5279398" cy="63699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b="1" dirty="0">
                <a:solidFill>
                  <a:srgbClr val="FF0000"/>
                </a:solidFill>
              </a:rPr>
              <a:t>Ц</a:t>
            </a:r>
            <a:r>
              <a:rPr lang="ru" sz="3600" b="1" dirty="0">
                <a:solidFill>
                  <a:srgbClr val="FF0000"/>
                </a:solidFill>
              </a:rPr>
              <a:t>елевая аудитория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217" y="1664226"/>
            <a:ext cx="7860858" cy="4688949"/>
          </a:xfrm>
        </p:spPr>
        <p:txBody>
          <a:bodyPr rtlCol="0"/>
          <a:lstStyle>
            <a:defPPr>
              <a:defRPr lang="ru-RU"/>
            </a:def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Сегмент ЦА:</a:t>
            </a:r>
            <a:r>
              <a:rPr lang="en-US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B2C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Портрет клиента:</a:t>
            </a:r>
            <a:br>
              <a:rPr lang="ru-RU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ru-RU" dirty="0">
                <a:solidFill>
                  <a:srgbClr val="1D1D2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Молодые родители</a:t>
            </a:r>
            <a:r>
              <a:rPr lang="ru-RU" b="0" i="0" dirty="0">
                <a:solidFill>
                  <a:srgbClr val="1D1D20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25–45 лет, ценящие время, качество. Ищут удобство, персонализацию и экономию.</a:t>
            </a:r>
            <a:endParaRPr lang="ru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Ранние последовтаели:</a:t>
            </a:r>
          </a:p>
          <a:p>
            <a:pPr>
              <a:buClr>
                <a:schemeClr val="tx1"/>
              </a:buClr>
            </a:pPr>
            <a:r>
              <a:rPr lang="ru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ru-RU" b="0" i="0" dirty="0">
                <a:solidFill>
                  <a:srgbClr val="1D1D20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Молодые родители, уставшие от шопинга</a:t>
            </a:r>
          </a:p>
          <a:p>
            <a:pPr>
              <a:buClr>
                <a:schemeClr val="tx1"/>
              </a:buClr>
            </a:pPr>
            <a:endParaRPr lang="ru" dirty="0"/>
          </a:p>
        </p:txBody>
      </p:sp>
      <p:sp>
        <p:nvSpPr>
          <p:cNvPr id="11" name="AutoShape 4" descr="Picture background">
            <a:extLst>
              <a:ext uri="{FF2B5EF4-FFF2-40B4-BE49-F238E27FC236}">
                <a16:creationId xmlns:a16="http://schemas.microsoft.com/office/drawing/2014/main" id="{ED308D75-FA9C-94BF-656A-A1A19FB25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356264" cy="33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33B52F0-79C4-43D4-8472-C73DFDAA6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4" t="1269" r="12940" b="-1269"/>
          <a:stretch/>
        </p:blipFill>
        <p:spPr bwMode="auto">
          <a:xfrm>
            <a:off x="8601075" y="1200739"/>
            <a:ext cx="3162301" cy="4456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5275"/>
            <a:ext cx="4749800" cy="5270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000" b="1" dirty="0">
                <a:solidFill>
                  <a:srgbClr val="C00000"/>
                </a:solidFill>
              </a:rPr>
              <a:t>проблема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3050" y="675121"/>
            <a:ext cx="5417704" cy="5525654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Боль: ребенок растет так быстро, что я постоянно выбрасываю деньги на ветер, покупая новую одежду каждые 3-4 месяца, а затем трачу силы и нервы, чтобы продать почти новые вещи за копейки на </a:t>
            </a:r>
            <a:r>
              <a:rPr lang="ru-RU" sz="1800" b="1" i="0" dirty="0" err="1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Авито</a:t>
            </a:r>
            <a:endParaRPr lang="ru-RU" sz="1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Подтверждение проблемы:</a:t>
            </a:r>
          </a:p>
          <a:p>
            <a:pPr>
              <a:buClr>
                <a:schemeClr val="tx1"/>
              </a:buClr>
            </a:pPr>
            <a:r>
              <a:rPr lang="ru-RU" sz="1800" dirty="0"/>
              <a:t>     68% родителей мешает объем одежды шкафу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 Как проблему решают сейчас:</a:t>
            </a:r>
          </a:p>
          <a:p>
            <a:pPr>
              <a:buClr>
                <a:schemeClr val="tx1"/>
              </a:buClr>
            </a:pPr>
            <a:r>
              <a:rPr lang="ru-RU" sz="1800" dirty="0"/>
              <a:t>     Поиск на </a:t>
            </a:r>
            <a:r>
              <a:rPr lang="ru-RU" sz="1800" dirty="0" err="1"/>
              <a:t>Авито</a:t>
            </a:r>
            <a:r>
              <a:rPr lang="ru-RU" sz="1800" dirty="0"/>
              <a:t> и чатах-барахолках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70C7E-1345-4078-A603-C7D70F25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4" y="993775"/>
            <a:ext cx="457557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C40D3CB1-60FB-44E7-A807-4460AFA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31"/>
            <a:ext cx="10515600" cy="7261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</a:rPr>
              <a:t>Решение и уцп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553A94B-692D-4746-9FFA-FAD2FF823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72399" y="1558425"/>
            <a:ext cx="4350573" cy="27659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b="1" i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Экономим родителям до 70% на детской одежде и 10 часов в месяц, избавляя от походов по магазинам и продаж на </a:t>
            </a:r>
            <a:r>
              <a:rPr lang="ru-RU" sz="2000" b="1" i="0" dirty="0" err="1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Avito</a:t>
            </a:r>
            <a:r>
              <a:rPr lang="ru-RU" sz="2000" b="1" i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. Ребёнок всегда одет по размеру и сезону</a:t>
            </a:r>
            <a:r>
              <a:rPr lang="ru-RU" b="1" i="0" dirty="0">
                <a:solidFill>
                  <a:srgbClr val="0F1115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.</a:t>
            </a:r>
            <a:endParaRPr lang="ru-RU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3E9D80-94B7-42C0-BAAD-0E51D5AC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7" y="1028700"/>
            <a:ext cx="7269680" cy="45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3BA1C-FA7F-4419-80FF-7EE07E0D0252}"/>
              </a:ext>
            </a:extLst>
          </p:cNvPr>
          <p:cNvSpPr txBox="1"/>
          <p:nvPr/>
        </p:nvSpPr>
        <p:spPr>
          <a:xfrm>
            <a:off x="1135862" y="5815609"/>
            <a:ext cx="633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Гардероб, который растёт вместе с ребёнком</a:t>
            </a:r>
          </a:p>
        </p:txBody>
      </p:sp>
    </p:spTree>
    <p:extLst>
      <p:ext uri="{BB962C8B-B14F-4D97-AF65-F5344CB8AC3E}">
        <p14:creationId xmlns:p14="http://schemas.microsoft.com/office/powerpoint/2010/main" val="388407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56"/>
            <a:ext cx="10515600" cy="7261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</a:rPr>
              <a:t>Бизнес модель и рынок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127C79B-F024-434C-825D-15CEE80923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073" y="1766138"/>
            <a:ext cx="6670963" cy="3325723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ndara" panose="020E0502030303020204" pitchFamily="34" charset="0"/>
              </a:rPr>
              <a:t>Монетизация: За что конкретно вы берете деньги? (Подписка, комиссия, разовая продажа, </a:t>
            </a:r>
            <a:r>
              <a:rPr lang="ru-RU" sz="1600" dirty="0" err="1">
                <a:latin typeface="Candara" panose="020E0502030303020204" pitchFamily="34" charset="0"/>
                <a:ea typeface="Microsoft YaHei UI Light" panose="020B0502040204020203" pitchFamily="34" charset="-122"/>
              </a:rPr>
              <a:t>freemium</a:t>
            </a:r>
            <a:r>
              <a:rPr lang="ru-RU" sz="1600" dirty="0">
                <a:latin typeface="Candara" panose="020E0502030303020204" pitchFamily="34" charset="0"/>
              </a:rPr>
              <a:t>, реклама).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ndara" panose="020E0502030303020204" pitchFamily="34" charset="0"/>
              </a:rPr>
              <a:t>Средний чек: (Прогнозный или реальный).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ndara" panose="020E0502030303020204" pitchFamily="34" charset="0"/>
              </a:rPr>
              <a:t>Объем рынка: Оценка в деньгах (рубли/доллары). Используйте методику </a:t>
            </a:r>
            <a:r>
              <a:rPr lang="en-US" sz="1600" dirty="0">
                <a:latin typeface="Candara" panose="020E0502030303020204" pitchFamily="34" charset="0"/>
              </a:rPr>
              <a:t>TAM / SAM / SOM: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TAM (Total Addressable Market): </a:t>
            </a:r>
            <a:r>
              <a:rPr lang="ru-RU" sz="1600" dirty="0">
                <a:latin typeface="Candara" panose="020E0502030303020204" pitchFamily="34" charset="0"/>
              </a:rPr>
              <a:t>Весь возможный рынок в мире/стране.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SAM (Serviceable Available Market): </a:t>
            </a:r>
            <a:r>
              <a:rPr lang="ru-RU" sz="1600" dirty="0">
                <a:latin typeface="Candara" panose="020E0502030303020204" pitchFamily="34" charset="0"/>
              </a:rPr>
              <a:t>Рынок, до которого вы можете дотянуться (география, конкуренция).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SOM (Serviceable Obtainable Market): </a:t>
            </a:r>
            <a:r>
              <a:rPr lang="ru-RU" sz="1600" dirty="0">
                <a:latin typeface="Candara" panose="020E0502030303020204" pitchFamily="34" charset="0"/>
              </a:rPr>
              <a:t>Рынок, который вы реально планируете захватить в ближайшие 1-2 года.</a:t>
            </a:r>
          </a:p>
          <a:p>
            <a:pPr marL="285750" indent="-285750">
              <a:buClr>
                <a:srgbClr val="80FBE5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Gilroy" panose="00000500000000000000" pitchFamily="2" charset="-52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A004086-0879-B5A3-EC41-6023FF93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44869"/>
            <a:ext cx="4114800" cy="40765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E94D-E126-CFAA-4B36-26103698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8CC8E1F-B1F8-A4FD-282F-0793E5FA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56"/>
            <a:ext cx="10515600" cy="7261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</a:rPr>
              <a:t>Экономика: доходы и расходы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55E007E2-4564-71F4-6495-7CCF5818EB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073" y="1766138"/>
            <a:ext cx="6670963" cy="3325723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Монетизация: подписка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Средний чек: 3500 рублей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Объем рынка: Оценка в деньгах (рубли/доллары). Используйте методику </a:t>
            </a:r>
            <a:r>
              <a:rPr lang="en-US" dirty="0"/>
              <a:t>TAM / SAM / SOM: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TAM (Total Addressable Market): </a:t>
            </a:r>
            <a:r>
              <a:rPr lang="ru-RU" dirty="0"/>
              <a:t>Весь возможный рынок в мире/стране.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SAM (Serviceable Available Market): </a:t>
            </a:r>
            <a:r>
              <a:rPr lang="ru-RU" dirty="0"/>
              <a:t>Рынок, до которого вы можете дотянуться (география, конкуренция).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SOM (Serviceable Obtainable Market): </a:t>
            </a:r>
            <a:r>
              <a:rPr lang="ru-RU" dirty="0"/>
              <a:t>Рынок, который вы реально планируете захватить в ближайшие 1-2 года.</a:t>
            </a:r>
          </a:p>
          <a:p>
            <a:pPr marL="285750" indent="-285750">
              <a:buClr>
                <a:srgbClr val="80FBE5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Gilroy" panose="00000500000000000000" pitchFamily="2" charset="-52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7DC2F938-AD8B-5914-47B7-8DF5BE10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3" y="1911927"/>
            <a:ext cx="4610101" cy="3833379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7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91A58-2BC3-411E-A1AF-D9B984B0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E59B6CF4-917E-B750-0CA0-878C9EAC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56"/>
            <a:ext cx="10515600" cy="72613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>
                <a:solidFill>
                  <a:srgbClr val="C00000"/>
                </a:solidFill>
              </a:rPr>
              <a:t>конкуренты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068E26A2-AD22-2BC7-88CF-096DB4BBC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073" y="1766138"/>
            <a:ext cx="6670963" cy="3325723"/>
          </a:xfrm>
        </p:spPr>
        <p:txBody>
          <a:bodyPr rtlCol="0"/>
          <a:lstStyle>
            <a:defPPr>
              <a:defRPr lang="ru-RU"/>
            </a:defPPr>
          </a:lstStyle>
          <a:p>
            <a:pPr marL="285750" indent="-285750">
              <a:buClr>
                <a:srgbClr val="80FBE5"/>
              </a:buClr>
              <a:buFont typeface="Wingdings" panose="05000000000000000000" pitchFamily="2" charset="2"/>
              <a:buChar char="§"/>
            </a:pPr>
            <a:endParaRPr lang="ru-RU" sz="1600" dirty="0">
              <a:latin typeface="Gilroy" panose="00000500000000000000" pitchFamily="2" charset="-52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877093A-FE02-4804-A1C4-8149223BE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55828"/>
              </p:ext>
            </p:extLst>
          </p:nvPr>
        </p:nvGraphicFramePr>
        <p:xfrm>
          <a:off x="203200" y="649957"/>
          <a:ext cx="8274052" cy="5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374043982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3093725264"/>
                    </a:ext>
                  </a:extLst>
                </a:gridCol>
                <a:gridCol w="1922464">
                  <a:extLst>
                    <a:ext uri="{9D8B030D-6E8A-4147-A177-3AD203B41FA5}">
                      <a16:colId xmlns:a16="http://schemas.microsoft.com/office/drawing/2014/main" val="1717973343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478779900"/>
                    </a:ext>
                  </a:extLst>
                </a:gridCol>
              </a:tblGrid>
              <a:tr h="81018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Обновка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Авито</a:t>
                      </a:r>
                      <a:endParaRPr lang="ru-RU" sz="240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Детский мир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9343"/>
                  </a:ext>
                </a:extLst>
              </a:tr>
              <a:tr h="8101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Экономия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461442"/>
                  </a:ext>
                </a:extLst>
              </a:tr>
              <a:tr h="8101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Готовые наборы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115394"/>
                  </a:ext>
                </a:extLst>
              </a:tr>
              <a:tr h="8101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Гарантия качества и чистоты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89676"/>
                  </a:ext>
                </a:extLst>
              </a:tr>
              <a:tr h="8101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Управление гардеробом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88335"/>
                  </a:ext>
                </a:extLst>
              </a:tr>
              <a:tr h="8101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Ответственность за износ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4084"/>
                  </a:ext>
                </a:extLst>
              </a:tr>
              <a:tr h="8802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Обратная связь и сервис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4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0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80">
            <a:extLst>
              <a:ext uri="{FF2B5EF4-FFF2-40B4-BE49-F238E27FC236}">
                <a16:creationId xmlns:a16="http://schemas.microsoft.com/office/drawing/2014/main" id="{05C9BC75-0FE2-430C-A627-D6478EDB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46" y="136525"/>
            <a:ext cx="2844790" cy="13255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000" b="1" dirty="0">
                <a:solidFill>
                  <a:srgbClr val="C00000"/>
                </a:solidFill>
              </a:rPr>
              <a:t>Наша команда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FA052DB-7ACA-E3B0-182E-DBBC243D6540}"/>
              </a:ext>
            </a:extLst>
          </p:cNvPr>
          <p:cNvSpPr/>
          <p:nvPr/>
        </p:nvSpPr>
        <p:spPr>
          <a:xfrm>
            <a:off x="633273" y="1839191"/>
            <a:ext cx="2026800" cy="1454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7B7C7E-5D01-4FA9-1C72-7125D64EE28D}"/>
              </a:ext>
            </a:extLst>
          </p:cNvPr>
          <p:cNvSpPr/>
          <p:nvPr/>
        </p:nvSpPr>
        <p:spPr>
          <a:xfrm>
            <a:off x="2812473" y="1839191"/>
            <a:ext cx="2026800" cy="1454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B1805B4-09C0-E278-3223-62DB1229F9E3}"/>
              </a:ext>
            </a:extLst>
          </p:cNvPr>
          <p:cNvSpPr/>
          <p:nvPr/>
        </p:nvSpPr>
        <p:spPr>
          <a:xfrm>
            <a:off x="5022846" y="1839188"/>
            <a:ext cx="2026800" cy="1454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3DCA144-B4F0-09A2-5EBE-E8D1D2C405A6}"/>
              </a:ext>
            </a:extLst>
          </p:cNvPr>
          <p:cNvSpPr/>
          <p:nvPr/>
        </p:nvSpPr>
        <p:spPr>
          <a:xfrm>
            <a:off x="7202046" y="1839188"/>
            <a:ext cx="2026800" cy="1454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A345C02-C6A4-D29C-9222-770D32E75793}"/>
              </a:ext>
            </a:extLst>
          </p:cNvPr>
          <p:cNvSpPr/>
          <p:nvPr/>
        </p:nvSpPr>
        <p:spPr>
          <a:xfrm>
            <a:off x="9379527" y="1839188"/>
            <a:ext cx="2026800" cy="1454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28021B-3742-E0F0-6AA5-EB22AAFC7580}"/>
              </a:ext>
            </a:extLst>
          </p:cNvPr>
          <p:cNvSpPr txBox="1"/>
          <p:nvPr/>
        </p:nvSpPr>
        <p:spPr>
          <a:xfrm>
            <a:off x="633273" y="3574473"/>
            <a:ext cx="20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Вяткин Савелий</a:t>
            </a:r>
          </a:p>
          <a:p>
            <a:r>
              <a:rPr lang="ru-RU" dirty="0"/>
              <a:t>Лидер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7E1A58-2FDA-9ED3-A7C9-D77074A9A080}"/>
              </a:ext>
            </a:extLst>
          </p:cNvPr>
          <p:cNvSpPr txBox="1"/>
          <p:nvPr/>
        </p:nvSpPr>
        <p:spPr>
          <a:xfrm>
            <a:off x="9412419" y="3574472"/>
            <a:ext cx="20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Илья </a:t>
            </a:r>
            <a:r>
              <a:rPr lang="ru-RU" dirty="0" err="1"/>
              <a:t>Худов</a:t>
            </a:r>
            <a:endParaRPr lang="ru-RU" dirty="0"/>
          </a:p>
          <a:p>
            <a:r>
              <a:rPr lang="ru-RU" dirty="0"/>
              <a:t>Финансист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B3BAF8-3E75-C525-0305-9A8032280B44}"/>
              </a:ext>
            </a:extLst>
          </p:cNvPr>
          <p:cNvSpPr txBox="1"/>
          <p:nvPr/>
        </p:nvSpPr>
        <p:spPr>
          <a:xfrm>
            <a:off x="7202046" y="3593883"/>
            <a:ext cx="20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Буркман</a:t>
            </a:r>
            <a:r>
              <a:rPr lang="ru-RU" dirty="0"/>
              <a:t> Вадим</a:t>
            </a:r>
          </a:p>
          <a:p>
            <a:r>
              <a:rPr lang="ru-RU" dirty="0"/>
              <a:t>Маркетолог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0998F1-6930-8E86-D05C-EEC1975CFAB2}"/>
              </a:ext>
            </a:extLst>
          </p:cNvPr>
          <p:cNvSpPr txBox="1"/>
          <p:nvPr/>
        </p:nvSpPr>
        <p:spPr>
          <a:xfrm>
            <a:off x="4839272" y="3592837"/>
            <a:ext cx="236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Шатохин Никита</a:t>
            </a:r>
          </a:p>
          <a:p>
            <a:r>
              <a:rPr lang="ru-RU" dirty="0"/>
              <a:t>Связи с общественностью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96F46A-7C79-999A-BCA9-C7EC47D49ED0}"/>
              </a:ext>
            </a:extLst>
          </p:cNvPr>
          <p:cNvSpPr txBox="1"/>
          <p:nvPr/>
        </p:nvSpPr>
        <p:spPr>
          <a:xfrm>
            <a:off x="2812473" y="3574472"/>
            <a:ext cx="20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Игорь Курило</a:t>
            </a:r>
          </a:p>
          <a:p>
            <a:r>
              <a:rPr lang="ru-RU" dirty="0"/>
              <a:t>Кодер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71D7E3-0BEC-5894-1158-F91D41E5DD59}"/>
              </a:ext>
            </a:extLst>
          </p:cNvPr>
          <p:cNvSpPr txBox="1"/>
          <p:nvPr/>
        </p:nvSpPr>
        <p:spPr>
          <a:xfrm>
            <a:off x="633273" y="5029200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Ключевые компетенции:</a:t>
            </a:r>
          </a:p>
        </p:txBody>
      </p:sp>
    </p:spTree>
    <p:extLst>
      <p:ext uri="{BB962C8B-B14F-4D97-AF65-F5344CB8AC3E}">
        <p14:creationId xmlns:p14="http://schemas.microsoft.com/office/powerpoint/2010/main" val="1941567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7205_TF33468121_Win32" id="{6F724976-C4FF-4CC3-9A37-B2D81AE6887B}" vid="{49C768B3-BC22-4CD8-8A39-4A535AA48E3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(изображение побережья)</Template>
  <TotalTime>367</TotalTime>
  <Words>510</Words>
  <Application>Microsoft Office PowerPoint</Application>
  <PresentationFormat>Широкоэкранный</PresentationFormat>
  <Paragraphs>93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 UI Light</vt:lpstr>
      <vt:lpstr>Arial</vt:lpstr>
      <vt:lpstr>Calibri</vt:lpstr>
      <vt:lpstr>Candara</vt:lpstr>
      <vt:lpstr>Courier New</vt:lpstr>
      <vt:lpstr>Gilroy</vt:lpstr>
      <vt:lpstr>Segoe UI</vt:lpstr>
      <vt:lpstr>Segoe UI Light</vt:lpstr>
      <vt:lpstr>Wingdings</vt:lpstr>
      <vt:lpstr>Тема Office</vt:lpstr>
      <vt:lpstr>Презентация PowerPoint</vt:lpstr>
      <vt:lpstr>Презентация PowerPoint</vt:lpstr>
      <vt:lpstr>Целевая аудитория</vt:lpstr>
      <vt:lpstr>проблема</vt:lpstr>
      <vt:lpstr>Решение и уцп</vt:lpstr>
      <vt:lpstr>Бизнес модель и рынок</vt:lpstr>
      <vt:lpstr>Экономика: доходы и расходы</vt:lpstr>
      <vt:lpstr>конкуренты</vt:lpstr>
      <vt:lpstr>Наша команда</vt:lpstr>
      <vt:lpstr>Результаты и планы</vt:lpstr>
      <vt:lpstr>Финальный слайд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a37</dc:creator>
  <cp:lastModifiedBy>Сава Вяткин</cp:lastModifiedBy>
  <cp:revision>16</cp:revision>
  <dcterms:created xsi:type="dcterms:W3CDTF">2025-12-09T13:11:08Z</dcterms:created>
  <dcterms:modified xsi:type="dcterms:W3CDTF">2025-12-11T15:00:35Z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