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83" r:id="rId3"/>
    <p:sldId id="295" r:id="rId4"/>
    <p:sldId id="300" r:id="rId5"/>
    <p:sldId id="287" r:id="rId6"/>
    <p:sldId id="299" r:id="rId7"/>
    <p:sldId id="289" r:id="rId8"/>
    <p:sldId id="265" r:id="rId9"/>
    <p:sldId id="279" r:id="rId10"/>
    <p:sldId id="281" r:id="rId11"/>
    <p:sldId id="292" r:id="rId12"/>
    <p:sldId id="290" r:id="rId13"/>
    <p:sldId id="305" r:id="rId14"/>
    <p:sldId id="278" r:id="rId15"/>
    <p:sldId id="257" r:id="rId16"/>
    <p:sldId id="258" r:id="rId17"/>
    <p:sldId id="291" r:id="rId18"/>
    <p:sldId id="302" r:id="rId19"/>
    <p:sldId id="282" r:id="rId20"/>
    <p:sldId id="263" r:id="rId21"/>
    <p:sldId id="262" r:id="rId22"/>
    <p:sldId id="296" r:id="rId23"/>
    <p:sldId id="297" r:id="rId24"/>
    <p:sldId id="304" r:id="rId25"/>
    <p:sldId id="298" r:id="rId26"/>
    <p:sldId id="294" r:id="rId27"/>
    <p:sldId id="301" r:id="rId28"/>
    <p:sldId id="303" r:id="rId29"/>
    <p:sldId id="267" r:id="rId30"/>
    <p:sldId id="277" r:id="rId31"/>
    <p:sldId id="271" r:id="rId32"/>
    <p:sldId id="276" r:id="rId33"/>
    <p:sldId id="273" r:id="rId34"/>
    <p:sldId id="274" r:id="rId35"/>
    <p:sldId id="275" r:id="rId3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lbulator7" initials="B" lastIdx="1" clrIdx="0">
    <p:extLst>
      <p:ext uri="{19B8F6BF-5375-455C-9EA6-DF929625EA0E}">
        <p15:presenceInfo xmlns:p15="http://schemas.microsoft.com/office/powerpoint/2012/main" userId="cddf3c57b6cf9aa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6546D5-0F85-4736-AE0A-E6C8A563ED70}">
  <a:tblStyle styleId="{C16546D5-0F85-4736-AE0A-E6C8A563ED7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5BF15BD-CC34-48EA-AC10-2546EB1AB8B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06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2T14:09:54.576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303EB3-F899-455C-AB11-CE81E49C0463}" type="doc">
      <dgm:prSet loTypeId="urn:microsoft.com/office/officeart/2005/8/layout/vList3#1" loCatId="list" qsTypeId="urn:microsoft.com/office/officeart/2005/8/quickstyle/simple2" qsCatId="simple" csTypeId="urn:microsoft.com/office/officeart/2005/8/colors/accent1_3" csCatId="accent1" phldr="1"/>
      <dgm:spPr/>
    </dgm:pt>
    <dgm:pt modelId="{ED8CB658-673F-490A-9121-A644BD2FBA3B}">
      <dgm:prSet phldrT="[Текст]"/>
      <dgm:spPr/>
      <dgm:t>
        <a:bodyPr/>
        <a:lstStyle/>
        <a:p>
          <a:r>
            <a:rPr lang="ru-RU" dirty="0" smtClean="0"/>
            <a:t>Фитнес-центр</a:t>
          </a:r>
          <a:endParaRPr lang="ru-RU" dirty="0"/>
        </a:p>
      </dgm:t>
    </dgm:pt>
    <dgm:pt modelId="{4F44A245-C68A-4D20-BDB1-E03BF56767C0}" type="parTrans" cxnId="{29A89915-A1AB-4C3C-BF55-C265ABBDDE57}">
      <dgm:prSet/>
      <dgm:spPr/>
      <dgm:t>
        <a:bodyPr/>
        <a:lstStyle/>
        <a:p>
          <a:endParaRPr lang="ru-RU"/>
        </a:p>
      </dgm:t>
    </dgm:pt>
    <dgm:pt modelId="{08B56D28-47AA-4D0B-98E7-B310959BE1D7}" type="sibTrans" cxnId="{29A89915-A1AB-4C3C-BF55-C265ABBDDE57}">
      <dgm:prSet/>
      <dgm:spPr/>
      <dgm:t>
        <a:bodyPr/>
        <a:lstStyle/>
        <a:p>
          <a:endParaRPr lang="ru-RU"/>
        </a:p>
      </dgm:t>
    </dgm:pt>
    <dgm:pt modelId="{E747F358-4E4B-4DD9-B319-D492CC4A487F}" type="pres">
      <dgm:prSet presAssocID="{FC303EB3-F899-455C-AB11-CE81E49C0463}" presName="linearFlow" presStyleCnt="0">
        <dgm:presLayoutVars>
          <dgm:dir/>
          <dgm:resizeHandles val="exact"/>
        </dgm:presLayoutVars>
      </dgm:prSet>
      <dgm:spPr/>
    </dgm:pt>
    <dgm:pt modelId="{15DA401F-159A-460C-995C-E46A8C2F20AB}" type="pres">
      <dgm:prSet presAssocID="{ED8CB658-673F-490A-9121-A644BD2FBA3B}" presName="composite" presStyleCnt="0"/>
      <dgm:spPr/>
    </dgm:pt>
    <dgm:pt modelId="{246C10AA-C881-45E7-9FD0-5B3F9A6AED3D}" type="pres">
      <dgm:prSet presAssocID="{ED8CB658-673F-490A-9121-A644BD2FBA3B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extLst>
        <a:ext uri="{E40237B7-FDA0-4F09-8148-C483321AD2D9}">
          <dgm14:cNvPr xmlns:dgm14="http://schemas.microsoft.com/office/drawing/2010/diagram" id="0" name="" descr="https://bor72.ru/wp-content/uploads/7/2/8/728aa74d7eb72faf8be1b4851db4b590.jpeg"/>
        </a:ext>
      </dgm:extLst>
    </dgm:pt>
    <dgm:pt modelId="{D7FCB1C4-E149-4A99-87D5-CB03CFB8E420}" type="pres">
      <dgm:prSet presAssocID="{ED8CB658-673F-490A-9121-A644BD2FBA3B}" presName="txShp" presStyleLbl="node1" presStyleIdx="0" presStyleCnt="1" custScaleX="105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E90346-982F-4462-A8C0-FC9E731933B9}" type="presOf" srcId="{ED8CB658-673F-490A-9121-A644BD2FBA3B}" destId="{D7FCB1C4-E149-4A99-87D5-CB03CFB8E420}" srcOrd="0" destOrd="0" presId="urn:microsoft.com/office/officeart/2005/8/layout/vList3#1"/>
    <dgm:cxn modelId="{29A89915-A1AB-4C3C-BF55-C265ABBDDE57}" srcId="{FC303EB3-F899-455C-AB11-CE81E49C0463}" destId="{ED8CB658-673F-490A-9121-A644BD2FBA3B}" srcOrd="0" destOrd="0" parTransId="{4F44A245-C68A-4D20-BDB1-E03BF56767C0}" sibTransId="{08B56D28-47AA-4D0B-98E7-B310959BE1D7}"/>
    <dgm:cxn modelId="{E61059C1-AB01-4315-B4EB-2A173A085608}" type="presOf" srcId="{FC303EB3-F899-455C-AB11-CE81E49C0463}" destId="{E747F358-4E4B-4DD9-B319-D492CC4A487F}" srcOrd="0" destOrd="0" presId="urn:microsoft.com/office/officeart/2005/8/layout/vList3#1"/>
    <dgm:cxn modelId="{18134B96-CB7E-4165-A0F7-10D1DFC6B2E3}" type="presParOf" srcId="{E747F358-4E4B-4DD9-B319-D492CC4A487F}" destId="{15DA401F-159A-460C-995C-E46A8C2F20AB}" srcOrd="0" destOrd="0" presId="urn:microsoft.com/office/officeart/2005/8/layout/vList3#1"/>
    <dgm:cxn modelId="{E7B9AB5A-4A86-480C-8473-04BFD54D174F}" type="presParOf" srcId="{15DA401F-159A-460C-995C-E46A8C2F20AB}" destId="{246C10AA-C881-45E7-9FD0-5B3F9A6AED3D}" srcOrd="0" destOrd="0" presId="urn:microsoft.com/office/officeart/2005/8/layout/vList3#1"/>
    <dgm:cxn modelId="{B70BAFB3-AD1E-4F05-AE3E-C4F99F3A0CC6}" type="presParOf" srcId="{15DA401F-159A-460C-995C-E46A8C2F20AB}" destId="{D7FCB1C4-E149-4A99-87D5-CB03CFB8E42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57E575-E55F-4B87-B162-AA07BFB12154}" type="doc">
      <dgm:prSet loTypeId="urn:microsoft.com/office/officeart/2005/8/layout/vList3#2" loCatId="list" qsTypeId="urn:microsoft.com/office/officeart/2005/8/quickstyle/simple2" qsCatId="simple" csTypeId="urn:microsoft.com/office/officeart/2005/8/colors/accent1_2" csCatId="accent1" phldr="1"/>
      <dgm:spPr/>
    </dgm:pt>
    <dgm:pt modelId="{88E0A5C1-127A-4686-ACFD-DCA2B6B1FA05}">
      <dgm:prSet phldrT="[Текст]"/>
      <dgm:spPr/>
      <dgm:t>
        <a:bodyPr/>
        <a:lstStyle/>
        <a:p>
          <a:r>
            <a:rPr lang="ru-RU" dirty="0" smtClean="0"/>
            <a:t>Медицинские </a:t>
          </a:r>
          <a:r>
            <a:rPr lang="ru-RU" dirty="0" smtClean="0"/>
            <a:t>центры и компании, производящие медицинское оборудование</a:t>
          </a:r>
          <a:endParaRPr lang="ru-RU" dirty="0"/>
        </a:p>
      </dgm:t>
    </dgm:pt>
    <dgm:pt modelId="{7196FCCD-4B05-4AA5-A617-4B1A5FA2A903}" type="parTrans" cxnId="{C9BF1FA4-6179-417C-AF00-7F9B31AB3200}">
      <dgm:prSet/>
      <dgm:spPr/>
      <dgm:t>
        <a:bodyPr/>
        <a:lstStyle/>
        <a:p>
          <a:endParaRPr lang="ru-RU"/>
        </a:p>
      </dgm:t>
    </dgm:pt>
    <dgm:pt modelId="{F9A302AB-BAE7-42F7-A645-6521216D9FD4}" type="sibTrans" cxnId="{C9BF1FA4-6179-417C-AF00-7F9B31AB3200}">
      <dgm:prSet/>
      <dgm:spPr/>
      <dgm:t>
        <a:bodyPr/>
        <a:lstStyle/>
        <a:p>
          <a:endParaRPr lang="ru-RU"/>
        </a:p>
      </dgm:t>
    </dgm:pt>
    <dgm:pt modelId="{2D65D970-2501-4095-A871-D82A959F2DAC}" type="pres">
      <dgm:prSet presAssocID="{2B57E575-E55F-4B87-B162-AA07BFB12154}" presName="linearFlow" presStyleCnt="0">
        <dgm:presLayoutVars>
          <dgm:dir/>
          <dgm:resizeHandles val="exact"/>
        </dgm:presLayoutVars>
      </dgm:prSet>
      <dgm:spPr/>
    </dgm:pt>
    <dgm:pt modelId="{CFD8C5D2-95B3-408B-AE0A-BDA439378944}" type="pres">
      <dgm:prSet presAssocID="{88E0A5C1-127A-4686-ACFD-DCA2B6B1FA05}" presName="composite" presStyleCnt="0"/>
      <dgm:spPr/>
    </dgm:pt>
    <dgm:pt modelId="{6FFDA0FF-773C-4F70-BAE4-443DF0DD0AE6}" type="pres">
      <dgm:prSet presAssocID="{88E0A5C1-127A-4686-ACFD-DCA2B6B1FA05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ttps://www.groupmmc.ru/upload/iblock/7e8/Statsionar.jpg"/>
        </a:ext>
      </dgm:extLst>
    </dgm:pt>
    <dgm:pt modelId="{3809380E-1ADD-42C2-BFE2-B0712C5968A1}" type="pres">
      <dgm:prSet presAssocID="{88E0A5C1-127A-4686-ACFD-DCA2B6B1FA05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DB4238-5587-4B3C-914A-60DCB21A3792}" type="presOf" srcId="{2B57E575-E55F-4B87-B162-AA07BFB12154}" destId="{2D65D970-2501-4095-A871-D82A959F2DAC}" srcOrd="0" destOrd="0" presId="urn:microsoft.com/office/officeart/2005/8/layout/vList3#2"/>
    <dgm:cxn modelId="{C9BF1FA4-6179-417C-AF00-7F9B31AB3200}" srcId="{2B57E575-E55F-4B87-B162-AA07BFB12154}" destId="{88E0A5C1-127A-4686-ACFD-DCA2B6B1FA05}" srcOrd="0" destOrd="0" parTransId="{7196FCCD-4B05-4AA5-A617-4B1A5FA2A903}" sibTransId="{F9A302AB-BAE7-42F7-A645-6521216D9FD4}"/>
    <dgm:cxn modelId="{9535AACA-A81B-42AC-A3FB-8DEC7DB62736}" type="presOf" srcId="{88E0A5C1-127A-4686-ACFD-DCA2B6B1FA05}" destId="{3809380E-1ADD-42C2-BFE2-B0712C5968A1}" srcOrd="0" destOrd="0" presId="urn:microsoft.com/office/officeart/2005/8/layout/vList3#2"/>
    <dgm:cxn modelId="{F325E666-A255-4509-8F8F-F2D209D8BF0B}" type="presParOf" srcId="{2D65D970-2501-4095-A871-D82A959F2DAC}" destId="{CFD8C5D2-95B3-408B-AE0A-BDA439378944}" srcOrd="0" destOrd="0" presId="urn:microsoft.com/office/officeart/2005/8/layout/vList3#2"/>
    <dgm:cxn modelId="{DB92D871-DBFB-4F84-ACFB-9E77FC45BE27}" type="presParOf" srcId="{CFD8C5D2-95B3-408B-AE0A-BDA439378944}" destId="{6FFDA0FF-773C-4F70-BAE4-443DF0DD0AE6}" srcOrd="0" destOrd="0" presId="urn:microsoft.com/office/officeart/2005/8/layout/vList3#2"/>
    <dgm:cxn modelId="{3C892618-A6BB-4B63-86E9-ACAA59E62078}" type="presParOf" srcId="{CFD8C5D2-95B3-408B-AE0A-BDA439378944}" destId="{3809380E-1ADD-42C2-BFE2-B0712C5968A1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02D1F6-1BA8-4F52-8539-A99CD4FFDA61}" type="doc">
      <dgm:prSet loTypeId="urn:microsoft.com/office/officeart/2005/8/layout/vList3#3" loCatId="list" qsTypeId="urn:microsoft.com/office/officeart/2005/8/quickstyle/simple2" qsCatId="simple" csTypeId="urn:microsoft.com/office/officeart/2005/8/colors/accent1_2" csCatId="accent1" phldr="1"/>
      <dgm:spPr/>
    </dgm:pt>
    <dgm:pt modelId="{238D948F-A13C-4B65-83C0-849A66EEF4CF}">
      <dgm:prSet phldrT="[Текст]"/>
      <dgm:spPr/>
      <dgm:t>
        <a:bodyPr/>
        <a:lstStyle/>
        <a:p>
          <a:r>
            <a:rPr lang="ru-RU" dirty="0" smtClean="0"/>
            <a:t>Образовательные учреждения</a:t>
          </a:r>
          <a:endParaRPr lang="ru-RU" dirty="0"/>
        </a:p>
      </dgm:t>
    </dgm:pt>
    <dgm:pt modelId="{328993E1-E5AC-4488-88FE-04A9AF20718E}" type="parTrans" cxnId="{EFE07678-0B97-4652-BEDB-512C586245D1}">
      <dgm:prSet/>
      <dgm:spPr/>
      <dgm:t>
        <a:bodyPr/>
        <a:lstStyle/>
        <a:p>
          <a:endParaRPr lang="ru-RU"/>
        </a:p>
      </dgm:t>
    </dgm:pt>
    <dgm:pt modelId="{114B5AD5-EB2E-4910-988F-DE5AC30FFE36}" type="sibTrans" cxnId="{EFE07678-0B97-4652-BEDB-512C586245D1}">
      <dgm:prSet/>
      <dgm:spPr/>
      <dgm:t>
        <a:bodyPr/>
        <a:lstStyle/>
        <a:p>
          <a:endParaRPr lang="ru-RU"/>
        </a:p>
      </dgm:t>
    </dgm:pt>
    <dgm:pt modelId="{C0DC1069-0C0F-48D2-94F0-DC0A4D99F9E0}" type="pres">
      <dgm:prSet presAssocID="{D002D1F6-1BA8-4F52-8539-A99CD4FFDA61}" presName="linearFlow" presStyleCnt="0">
        <dgm:presLayoutVars>
          <dgm:dir/>
          <dgm:resizeHandles val="exact"/>
        </dgm:presLayoutVars>
      </dgm:prSet>
      <dgm:spPr/>
    </dgm:pt>
    <dgm:pt modelId="{868DBC0B-5E1D-4458-A035-DC349F86BD44}" type="pres">
      <dgm:prSet presAssocID="{238D948F-A13C-4B65-83C0-849A66EEF4CF}" presName="composite" presStyleCnt="0"/>
      <dgm:spPr/>
    </dgm:pt>
    <dgm:pt modelId="{0CCC1F57-2678-4BC3-8192-8AD1532E9304}" type="pres">
      <dgm:prSet presAssocID="{238D948F-A13C-4B65-83C0-849A66EEF4CF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extLst>
        <a:ext uri="{E40237B7-FDA0-4F09-8148-C483321AD2D9}">
          <dgm14:cNvPr xmlns:dgm14="http://schemas.microsoft.com/office/drawing/2010/diagram" id="0" name="" descr="https://gas-kvas.com/uploads/posts/2023-02/1676675763_gas-kvas-com-p-detskoe-uchrezhdenie-risunok-13.jpg"/>
        </a:ext>
      </dgm:extLst>
    </dgm:pt>
    <dgm:pt modelId="{8360D93F-55DF-484D-B43F-D0114BD7EC77}" type="pres">
      <dgm:prSet presAssocID="{238D948F-A13C-4B65-83C0-849A66EEF4CF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579769-DB8A-4250-ABEC-302B4B761640}" type="presOf" srcId="{238D948F-A13C-4B65-83C0-849A66EEF4CF}" destId="{8360D93F-55DF-484D-B43F-D0114BD7EC77}" srcOrd="0" destOrd="0" presId="urn:microsoft.com/office/officeart/2005/8/layout/vList3#3"/>
    <dgm:cxn modelId="{FE2308D5-7895-41E4-9848-536FB91B74D8}" type="presOf" srcId="{D002D1F6-1BA8-4F52-8539-A99CD4FFDA61}" destId="{C0DC1069-0C0F-48D2-94F0-DC0A4D99F9E0}" srcOrd="0" destOrd="0" presId="urn:microsoft.com/office/officeart/2005/8/layout/vList3#3"/>
    <dgm:cxn modelId="{EFE07678-0B97-4652-BEDB-512C586245D1}" srcId="{D002D1F6-1BA8-4F52-8539-A99CD4FFDA61}" destId="{238D948F-A13C-4B65-83C0-849A66EEF4CF}" srcOrd="0" destOrd="0" parTransId="{328993E1-E5AC-4488-88FE-04A9AF20718E}" sibTransId="{114B5AD5-EB2E-4910-988F-DE5AC30FFE36}"/>
    <dgm:cxn modelId="{7219128B-D620-4531-9FF0-B50BFE122CA2}" type="presParOf" srcId="{C0DC1069-0C0F-48D2-94F0-DC0A4D99F9E0}" destId="{868DBC0B-5E1D-4458-A035-DC349F86BD44}" srcOrd="0" destOrd="0" presId="urn:microsoft.com/office/officeart/2005/8/layout/vList3#3"/>
    <dgm:cxn modelId="{1B0359BA-F93B-4971-9249-F0A37B40ECCE}" type="presParOf" srcId="{868DBC0B-5E1D-4458-A035-DC349F86BD44}" destId="{0CCC1F57-2678-4BC3-8192-8AD1532E9304}" srcOrd="0" destOrd="0" presId="urn:microsoft.com/office/officeart/2005/8/layout/vList3#3"/>
    <dgm:cxn modelId="{694F2DE6-01B2-4B2A-9A5F-93A20BDEC963}" type="presParOf" srcId="{868DBC0B-5E1D-4458-A035-DC349F86BD44}" destId="{8360D93F-55DF-484D-B43F-D0114BD7EC77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E66FEE-8276-4526-9FFE-C7B137D76CF5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/>
      <dgm:spPr/>
      <dgm:t>
        <a:bodyPr/>
        <a:lstStyle/>
        <a:p>
          <a:endParaRPr lang="ru-RU"/>
        </a:p>
      </dgm:t>
    </dgm:pt>
    <dgm:pt modelId="{E2CE415F-0C04-4794-9B14-E15AF1F78CE2}">
      <dgm:prSet/>
      <dgm:spPr>
        <a:xfrm>
          <a:off x="0" y="199769"/>
          <a:ext cx="5346594" cy="527670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dirty="0">
              <a:latin typeface="Calibri"/>
              <a:ea typeface="+mn-ea"/>
              <a:cs typeface="+mn-cs"/>
            </a:rPr>
            <a:t>Гранты и конкурсы стартапов.</a:t>
          </a:r>
        </a:p>
      </dgm:t>
    </dgm:pt>
    <dgm:pt modelId="{09EB68C8-95E4-4D08-890C-9F4422248ECC}" type="parTrans" cxnId="{A37B386F-FEB9-43A1-8174-2D9E3493009F}">
      <dgm:prSet/>
      <dgm:spPr/>
      <dgm:t>
        <a:bodyPr/>
        <a:lstStyle/>
        <a:p>
          <a:endParaRPr lang="ru-RU"/>
        </a:p>
      </dgm:t>
    </dgm:pt>
    <dgm:pt modelId="{75415FA9-BE52-40B7-982F-A8A625464BC9}" type="sibTrans" cxnId="{A37B386F-FEB9-43A1-8174-2D9E3493009F}">
      <dgm:prSet/>
      <dgm:spPr/>
      <dgm:t>
        <a:bodyPr/>
        <a:lstStyle/>
        <a:p>
          <a:endParaRPr lang="ru-RU"/>
        </a:p>
      </dgm:t>
    </dgm:pt>
    <dgm:pt modelId="{5E5353F1-2472-4459-81EB-A9D0F370A1F9}">
      <dgm:prSet/>
      <dgm:spPr>
        <a:xfrm>
          <a:off x="0" y="1972860"/>
          <a:ext cx="5346594" cy="527670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dirty="0">
              <a:latin typeface="Calibri"/>
              <a:ea typeface="+mn-ea"/>
              <a:cs typeface="+mn-cs"/>
            </a:rPr>
            <a:t>Классический </a:t>
          </a:r>
          <a:r>
            <a:rPr lang="ru-RU" dirty="0" err="1">
              <a:latin typeface="Calibri"/>
              <a:ea typeface="+mn-ea"/>
              <a:cs typeface="+mn-cs"/>
            </a:rPr>
            <a:t>краудфандинг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EB7C6977-F26D-4644-9A8C-2359A7A9188F}" type="parTrans" cxnId="{51DDC813-EA2F-4225-94BD-B0D9F1E2DCFE}">
      <dgm:prSet/>
      <dgm:spPr/>
      <dgm:t>
        <a:bodyPr/>
        <a:lstStyle/>
        <a:p>
          <a:endParaRPr lang="ru-RU"/>
        </a:p>
      </dgm:t>
    </dgm:pt>
    <dgm:pt modelId="{A50C1C2F-CF26-4A16-A6E4-BB2CE10D3CAD}" type="sibTrans" cxnId="{51DDC813-EA2F-4225-94BD-B0D9F1E2DCFE}">
      <dgm:prSet/>
      <dgm:spPr/>
      <dgm:t>
        <a:bodyPr/>
        <a:lstStyle/>
        <a:p>
          <a:endParaRPr lang="ru-RU"/>
        </a:p>
      </dgm:t>
    </dgm:pt>
    <dgm:pt modelId="{86628FD9-D53C-4FFD-A030-BCD20340F9BE}">
      <dgm:prSet/>
      <dgm:spPr>
        <a:xfrm>
          <a:off x="0" y="1381830"/>
          <a:ext cx="5346594" cy="527670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>
              <a:latin typeface="Calibri"/>
              <a:ea typeface="+mn-ea"/>
              <a:cs typeface="+mn-cs"/>
            </a:rPr>
            <a:t>Классический FFF (friends, family and fools).</a:t>
          </a:r>
        </a:p>
      </dgm:t>
    </dgm:pt>
    <dgm:pt modelId="{416CCCB4-EBA9-4608-A9ED-81AADF216888}" type="sibTrans" cxnId="{D4D0C76A-598F-4B89-9528-19808C3B0C00}">
      <dgm:prSet/>
      <dgm:spPr/>
      <dgm:t>
        <a:bodyPr/>
        <a:lstStyle/>
        <a:p>
          <a:endParaRPr lang="ru-RU"/>
        </a:p>
      </dgm:t>
    </dgm:pt>
    <dgm:pt modelId="{C3123DDE-6148-45D7-86D9-D27326E49069}" type="parTrans" cxnId="{D4D0C76A-598F-4B89-9528-19808C3B0C00}">
      <dgm:prSet/>
      <dgm:spPr/>
      <dgm:t>
        <a:bodyPr/>
        <a:lstStyle/>
        <a:p>
          <a:endParaRPr lang="ru-RU"/>
        </a:p>
      </dgm:t>
    </dgm:pt>
    <dgm:pt modelId="{B76136F4-BF1F-4E4C-A7A3-E4B73A6D9E42}">
      <dgm:prSet/>
      <dgm:spPr>
        <a:xfrm>
          <a:off x="0" y="790799"/>
          <a:ext cx="5346594" cy="527670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>
              <a:latin typeface="Calibri"/>
              <a:ea typeface="+mn-ea"/>
              <a:cs typeface="+mn-cs"/>
            </a:rPr>
            <a:t>Стартап акселераторы.</a:t>
          </a:r>
        </a:p>
      </dgm:t>
    </dgm:pt>
    <dgm:pt modelId="{B69D132A-01AF-4C68-BD69-53C02AF46736}" type="sibTrans" cxnId="{C4C53C3F-C07B-4DCF-8D9E-E5DD139B986D}">
      <dgm:prSet/>
      <dgm:spPr/>
      <dgm:t>
        <a:bodyPr/>
        <a:lstStyle/>
        <a:p>
          <a:endParaRPr lang="ru-RU"/>
        </a:p>
      </dgm:t>
    </dgm:pt>
    <dgm:pt modelId="{E9AD5E99-DD53-43B6-8250-83DDB641B2DF}" type="parTrans" cxnId="{C4C53C3F-C07B-4DCF-8D9E-E5DD139B986D}">
      <dgm:prSet/>
      <dgm:spPr/>
      <dgm:t>
        <a:bodyPr/>
        <a:lstStyle/>
        <a:p>
          <a:endParaRPr lang="ru-RU"/>
        </a:p>
      </dgm:t>
    </dgm:pt>
    <dgm:pt modelId="{51663F6D-0C66-4C00-A991-D9C809226BEE}" type="pres">
      <dgm:prSet presAssocID="{30E66FEE-8276-4526-9FFE-C7B137D76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2D8B7A-1C35-4015-ADC9-88B4D2A05ECD}" type="pres">
      <dgm:prSet presAssocID="{E2CE415F-0C04-4794-9B14-E15AF1F78CE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6E70D-DACB-4DCE-A952-330086A180DD}" type="pres">
      <dgm:prSet presAssocID="{75415FA9-BE52-40B7-982F-A8A625464BC9}" presName="spacer" presStyleCnt="0"/>
      <dgm:spPr/>
    </dgm:pt>
    <dgm:pt modelId="{2F2541A6-8611-4272-8F1D-850C110F709E}" type="pres">
      <dgm:prSet presAssocID="{B76136F4-BF1F-4E4C-A7A3-E4B73A6D9E4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2E9FA-51A1-4F7C-8375-08CE32F55EB3}" type="pres">
      <dgm:prSet presAssocID="{B69D132A-01AF-4C68-BD69-53C02AF46736}" presName="spacer" presStyleCnt="0"/>
      <dgm:spPr/>
    </dgm:pt>
    <dgm:pt modelId="{1CC02977-88CF-483E-AC4D-EDA197447E88}" type="pres">
      <dgm:prSet presAssocID="{86628FD9-D53C-4FFD-A030-BCD20340F9B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69D63F-A8BC-4B91-ACEB-DA97512D61F1}" type="pres">
      <dgm:prSet presAssocID="{416CCCB4-EBA9-4608-A9ED-81AADF216888}" presName="spacer" presStyleCnt="0"/>
      <dgm:spPr/>
    </dgm:pt>
    <dgm:pt modelId="{EE15910A-D3C6-4885-9B4F-64F9F7323D9A}" type="pres">
      <dgm:prSet presAssocID="{5E5353F1-2472-4459-81EB-A9D0F370A1F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0DAF02-29E1-4C1B-B768-024A68C0BA91}" type="presOf" srcId="{E2CE415F-0C04-4794-9B14-E15AF1F78CE2}" destId="{742D8B7A-1C35-4015-ADC9-88B4D2A05ECD}" srcOrd="0" destOrd="0" presId="urn:microsoft.com/office/officeart/2005/8/layout/vList2"/>
    <dgm:cxn modelId="{7B379858-1AF4-4248-81A6-9F994D1EC226}" type="presOf" srcId="{5E5353F1-2472-4459-81EB-A9D0F370A1F9}" destId="{EE15910A-D3C6-4885-9B4F-64F9F7323D9A}" srcOrd="0" destOrd="0" presId="urn:microsoft.com/office/officeart/2005/8/layout/vList2"/>
    <dgm:cxn modelId="{54E79486-D468-4ACE-95D1-2BC836259475}" type="presOf" srcId="{B76136F4-BF1F-4E4C-A7A3-E4B73A6D9E42}" destId="{2F2541A6-8611-4272-8F1D-850C110F709E}" srcOrd="0" destOrd="0" presId="urn:microsoft.com/office/officeart/2005/8/layout/vList2"/>
    <dgm:cxn modelId="{51DDC813-EA2F-4225-94BD-B0D9F1E2DCFE}" srcId="{30E66FEE-8276-4526-9FFE-C7B137D76CF5}" destId="{5E5353F1-2472-4459-81EB-A9D0F370A1F9}" srcOrd="3" destOrd="0" parTransId="{EB7C6977-F26D-4644-9A8C-2359A7A9188F}" sibTransId="{A50C1C2F-CF26-4A16-A6E4-BB2CE10D3CAD}"/>
    <dgm:cxn modelId="{A37B386F-FEB9-43A1-8174-2D9E3493009F}" srcId="{30E66FEE-8276-4526-9FFE-C7B137D76CF5}" destId="{E2CE415F-0C04-4794-9B14-E15AF1F78CE2}" srcOrd="0" destOrd="0" parTransId="{09EB68C8-95E4-4D08-890C-9F4422248ECC}" sibTransId="{75415FA9-BE52-40B7-982F-A8A625464BC9}"/>
    <dgm:cxn modelId="{7D69BD66-8FEC-49D6-8D11-184BF4687870}" type="presOf" srcId="{30E66FEE-8276-4526-9FFE-C7B137D76CF5}" destId="{51663F6D-0C66-4C00-A991-D9C809226BEE}" srcOrd="0" destOrd="0" presId="urn:microsoft.com/office/officeart/2005/8/layout/vList2"/>
    <dgm:cxn modelId="{C4C53C3F-C07B-4DCF-8D9E-E5DD139B986D}" srcId="{30E66FEE-8276-4526-9FFE-C7B137D76CF5}" destId="{B76136F4-BF1F-4E4C-A7A3-E4B73A6D9E42}" srcOrd="1" destOrd="0" parTransId="{E9AD5E99-DD53-43B6-8250-83DDB641B2DF}" sibTransId="{B69D132A-01AF-4C68-BD69-53C02AF46736}"/>
    <dgm:cxn modelId="{308A2F54-2B4A-4D73-A9E8-12B28F6DF600}" type="presOf" srcId="{86628FD9-D53C-4FFD-A030-BCD20340F9BE}" destId="{1CC02977-88CF-483E-AC4D-EDA197447E88}" srcOrd="0" destOrd="0" presId="urn:microsoft.com/office/officeart/2005/8/layout/vList2"/>
    <dgm:cxn modelId="{D4D0C76A-598F-4B89-9528-19808C3B0C00}" srcId="{30E66FEE-8276-4526-9FFE-C7B137D76CF5}" destId="{86628FD9-D53C-4FFD-A030-BCD20340F9BE}" srcOrd="2" destOrd="0" parTransId="{C3123DDE-6148-45D7-86D9-D27326E49069}" sibTransId="{416CCCB4-EBA9-4608-A9ED-81AADF216888}"/>
    <dgm:cxn modelId="{D7096A8E-4F91-49D4-AF04-8EA8D3CAB72A}" type="presParOf" srcId="{51663F6D-0C66-4C00-A991-D9C809226BEE}" destId="{742D8B7A-1C35-4015-ADC9-88B4D2A05ECD}" srcOrd="0" destOrd="0" presId="urn:microsoft.com/office/officeart/2005/8/layout/vList2"/>
    <dgm:cxn modelId="{46AC85E6-B486-453B-80A0-4ED915499A44}" type="presParOf" srcId="{51663F6D-0C66-4C00-A991-D9C809226BEE}" destId="{1816E70D-DACB-4DCE-A952-330086A180DD}" srcOrd="1" destOrd="0" presId="urn:microsoft.com/office/officeart/2005/8/layout/vList2"/>
    <dgm:cxn modelId="{E97757A2-6AD9-4148-B741-2B1F5C9E1FD8}" type="presParOf" srcId="{51663F6D-0C66-4C00-A991-D9C809226BEE}" destId="{2F2541A6-8611-4272-8F1D-850C110F709E}" srcOrd="2" destOrd="0" presId="urn:microsoft.com/office/officeart/2005/8/layout/vList2"/>
    <dgm:cxn modelId="{D1C5297E-C8A8-4931-B38F-04E6E32B3DC2}" type="presParOf" srcId="{51663F6D-0C66-4C00-A991-D9C809226BEE}" destId="{8EA2E9FA-51A1-4F7C-8375-08CE32F55EB3}" srcOrd="3" destOrd="0" presId="urn:microsoft.com/office/officeart/2005/8/layout/vList2"/>
    <dgm:cxn modelId="{E0B206EC-C791-453C-BF70-4DAE4469B537}" type="presParOf" srcId="{51663F6D-0C66-4C00-A991-D9C809226BEE}" destId="{1CC02977-88CF-483E-AC4D-EDA197447E88}" srcOrd="4" destOrd="0" presId="urn:microsoft.com/office/officeart/2005/8/layout/vList2"/>
    <dgm:cxn modelId="{A16C4986-97B5-4E16-B6B9-1DBFA96449D2}" type="presParOf" srcId="{51663F6D-0C66-4C00-A991-D9C809226BEE}" destId="{E969D63F-A8BC-4B91-ACEB-DA97512D61F1}" srcOrd="5" destOrd="0" presId="urn:microsoft.com/office/officeart/2005/8/layout/vList2"/>
    <dgm:cxn modelId="{7D9BB31F-C20F-4A20-BADE-762D55DBCC9D}" type="presParOf" srcId="{51663F6D-0C66-4C00-A991-D9C809226BEE}" destId="{EE15910A-D3C6-4885-9B4F-64F9F7323D9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CB1C4-E149-4A99-87D5-CB03CFB8E420}">
      <dsp:nvSpPr>
        <dsp:cNvPr id="0" name=""/>
        <dsp:cNvSpPr/>
      </dsp:nvSpPr>
      <dsp:spPr>
        <a:xfrm rot="10800000">
          <a:off x="1365763" y="0"/>
          <a:ext cx="6044887" cy="706582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1583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Фитнес-центр</a:t>
          </a:r>
          <a:endParaRPr lang="ru-RU" sz="3400" kern="1200" dirty="0"/>
        </a:p>
      </dsp:txBody>
      <dsp:txXfrm rot="10800000">
        <a:off x="1542408" y="0"/>
        <a:ext cx="5868242" cy="706582"/>
      </dsp:txXfrm>
    </dsp:sp>
    <dsp:sp modelId="{246C10AA-C881-45E7-9FD0-5B3F9A6AED3D}">
      <dsp:nvSpPr>
        <dsp:cNvPr id="0" name=""/>
        <dsp:cNvSpPr/>
      </dsp:nvSpPr>
      <dsp:spPr>
        <a:xfrm>
          <a:off x="1178892" y="0"/>
          <a:ext cx="706582" cy="70658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9380E-1ADD-42C2-BFE2-B0712C5968A1}">
      <dsp:nvSpPr>
        <dsp:cNvPr id="0" name=""/>
        <dsp:cNvSpPr/>
      </dsp:nvSpPr>
      <dsp:spPr>
        <a:xfrm rot="10800000">
          <a:off x="1649158" y="0"/>
          <a:ext cx="5901100" cy="65116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7145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Медицинские </a:t>
          </a:r>
          <a:r>
            <a:rPr lang="ru-RU" sz="1900" kern="1200" dirty="0" smtClean="0"/>
            <a:t>центры и компании, производящие медицинское оборудование</a:t>
          </a:r>
          <a:endParaRPr lang="ru-RU" sz="1900" kern="1200" dirty="0"/>
        </a:p>
      </dsp:txBody>
      <dsp:txXfrm rot="10800000">
        <a:off x="1811949" y="0"/>
        <a:ext cx="5738309" cy="651163"/>
      </dsp:txXfrm>
    </dsp:sp>
    <dsp:sp modelId="{6FFDA0FF-773C-4F70-BAE4-443DF0DD0AE6}">
      <dsp:nvSpPr>
        <dsp:cNvPr id="0" name=""/>
        <dsp:cNvSpPr/>
      </dsp:nvSpPr>
      <dsp:spPr>
        <a:xfrm>
          <a:off x="1323576" y="0"/>
          <a:ext cx="651163" cy="65116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0D93F-55DF-484D-B43F-D0114BD7EC77}">
      <dsp:nvSpPr>
        <dsp:cNvPr id="0" name=""/>
        <dsp:cNvSpPr/>
      </dsp:nvSpPr>
      <dsp:spPr>
        <a:xfrm rot="10800000">
          <a:off x="1671671" y="0"/>
          <a:ext cx="5901100" cy="7412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6856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Образовательные учреждения</a:t>
          </a:r>
          <a:endParaRPr lang="ru-RU" sz="2800" kern="1200" dirty="0"/>
        </a:p>
      </dsp:txBody>
      <dsp:txXfrm rot="10800000">
        <a:off x="1856975" y="0"/>
        <a:ext cx="5715796" cy="741217"/>
      </dsp:txXfrm>
    </dsp:sp>
    <dsp:sp modelId="{0CCC1F57-2678-4BC3-8192-8AD1532E9304}">
      <dsp:nvSpPr>
        <dsp:cNvPr id="0" name=""/>
        <dsp:cNvSpPr/>
      </dsp:nvSpPr>
      <dsp:spPr>
        <a:xfrm>
          <a:off x="1301063" y="0"/>
          <a:ext cx="741217" cy="74121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D8B7A-1C35-4015-ADC9-88B4D2A05ECD}">
      <dsp:nvSpPr>
        <dsp:cNvPr id="0" name=""/>
        <dsp:cNvSpPr/>
      </dsp:nvSpPr>
      <dsp:spPr>
        <a:xfrm>
          <a:off x="0" y="386127"/>
          <a:ext cx="5524839" cy="52767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Calibri"/>
              <a:ea typeface="+mn-ea"/>
              <a:cs typeface="+mn-cs"/>
            </a:rPr>
            <a:t>Гранты и конкурсы стартапов.</a:t>
          </a:r>
        </a:p>
      </dsp:txBody>
      <dsp:txXfrm>
        <a:off x="25759" y="411886"/>
        <a:ext cx="5473321" cy="476152"/>
      </dsp:txXfrm>
    </dsp:sp>
    <dsp:sp modelId="{2F2541A6-8611-4272-8F1D-850C110F709E}">
      <dsp:nvSpPr>
        <dsp:cNvPr id="0" name=""/>
        <dsp:cNvSpPr/>
      </dsp:nvSpPr>
      <dsp:spPr>
        <a:xfrm>
          <a:off x="0" y="977157"/>
          <a:ext cx="5524839" cy="527670"/>
        </a:xfrm>
        <a:prstGeom prst="roundRect">
          <a:avLst/>
        </a:prstGeom>
        <a:solidFill>
          <a:schemeClr val="accent1">
            <a:shade val="80000"/>
            <a:hueOff val="130100"/>
            <a:satOff val="5002"/>
            <a:lumOff val="814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Calibri"/>
              <a:ea typeface="+mn-ea"/>
              <a:cs typeface="+mn-cs"/>
            </a:rPr>
            <a:t>Стартап акселераторы.</a:t>
          </a:r>
        </a:p>
      </dsp:txBody>
      <dsp:txXfrm>
        <a:off x="25759" y="1002916"/>
        <a:ext cx="5473321" cy="476152"/>
      </dsp:txXfrm>
    </dsp:sp>
    <dsp:sp modelId="{1CC02977-88CF-483E-AC4D-EDA197447E88}">
      <dsp:nvSpPr>
        <dsp:cNvPr id="0" name=""/>
        <dsp:cNvSpPr/>
      </dsp:nvSpPr>
      <dsp:spPr>
        <a:xfrm>
          <a:off x="0" y="1568187"/>
          <a:ext cx="5524839" cy="527670"/>
        </a:xfrm>
        <a:prstGeom prst="roundRect">
          <a:avLst/>
        </a:prstGeom>
        <a:solidFill>
          <a:schemeClr val="accent1">
            <a:shade val="80000"/>
            <a:hueOff val="260200"/>
            <a:satOff val="10003"/>
            <a:lumOff val="162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latin typeface="Calibri"/>
              <a:ea typeface="+mn-ea"/>
              <a:cs typeface="+mn-cs"/>
            </a:rPr>
            <a:t>Классический FFF (friends, family and fools).</a:t>
          </a:r>
        </a:p>
      </dsp:txBody>
      <dsp:txXfrm>
        <a:off x="25759" y="1593946"/>
        <a:ext cx="5473321" cy="476152"/>
      </dsp:txXfrm>
    </dsp:sp>
    <dsp:sp modelId="{EE15910A-D3C6-4885-9B4F-64F9F7323D9A}">
      <dsp:nvSpPr>
        <dsp:cNvPr id="0" name=""/>
        <dsp:cNvSpPr/>
      </dsp:nvSpPr>
      <dsp:spPr>
        <a:xfrm>
          <a:off x="0" y="2159218"/>
          <a:ext cx="5524839" cy="527670"/>
        </a:xfrm>
        <a:prstGeom prst="roundRect">
          <a:avLst/>
        </a:prstGeom>
        <a:solidFill>
          <a:schemeClr val="accent1">
            <a:shade val="80000"/>
            <a:hueOff val="390300"/>
            <a:satOff val="15005"/>
            <a:lumOff val="2442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Calibri"/>
              <a:ea typeface="+mn-ea"/>
              <a:cs typeface="+mn-cs"/>
            </a:rPr>
            <a:t>Классический </a:t>
          </a:r>
          <a:r>
            <a:rPr lang="ru-RU" sz="2200" kern="1200" dirty="0" err="1">
              <a:latin typeface="Calibri"/>
              <a:ea typeface="+mn-ea"/>
              <a:cs typeface="+mn-cs"/>
            </a:rPr>
            <a:t>краудфандинг</a:t>
          </a:r>
          <a:endParaRPr lang="ru-RU" sz="2200" kern="1200" dirty="0">
            <a:latin typeface="Calibri"/>
            <a:ea typeface="+mn-ea"/>
            <a:cs typeface="+mn-cs"/>
          </a:endParaRPr>
        </a:p>
      </dsp:txBody>
      <dsp:txXfrm>
        <a:off x="25759" y="2184977"/>
        <a:ext cx="5473321" cy="47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89164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241a4ed44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8285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ca77accf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8ca77accf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8479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ca77accf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8ca77accf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402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ca77accf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8ca77accf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6572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8ca77accf3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8ca77accf3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7967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489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18ca77acc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Начните с </a:t>
            </a:r>
            <a:r>
              <a:rPr lang="ru" b="1" dirty="0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 dirty="0">
                <a:solidFill>
                  <a:schemeClr val="dk1"/>
                </a:solidFill>
              </a:rPr>
              <a:t>, которую призван решить ваш проект.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 dirty="0">
                <a:solidFill>
                  <a:schemeClr val="dk1"/>
                </a:solidFill>
              </a:rPr>
              <a:t>пользователь </a:t>
            </a:r>
            <a:r>
              <a:rPr lang="ru" dirty="0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 dirty="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 dirty="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пример 2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Для кого (целевой сегмент)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который позволяет (ключевое решение)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в отличие (альтернативные решения)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пример: 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пример 3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603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8761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ca77accf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ca77accf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8761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ca77accf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ca77accf3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8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8ca77accf3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8ca77accf3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7967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 dirty="0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350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ca77accf3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ca77accf3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предположения о монетизации и бизнес-модели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2733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8ca77accf3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8ca77accf3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98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8ca77accf3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8ca77accf3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сделать самые первые расчеты, прикидки,  пусть и “сырые”</a:t>
            </a:r>
            <a:br>
              <a:rPr lang="ru" sz="1200">
                <a:solidFill>
                  <a:schemeClr val="dk1"/>
                </a:solidFill>
              </a:rPr>
            </a:b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хорошо бы знать прогноз продаж, отчет о прибылях и убытках и прогноз движения денежных средств минимум на три года. НО в презентации не должно быть углубленных таблиц, которые будет трудно читать. Можно ограничить себя диаграммами, которые показывают продажи, общее количество клиентов, общие расходы и прибыль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1388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ca77accf3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ca77accf3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279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8f23f613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8f23f613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28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8ca77accf3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18ca77accf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7321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a49a0e116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a49a0e11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2806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eurheartj/ehq165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m?sel=210780769&amp;st=#define" TargetMode="External"/><Relationship Id="rId2" Type="http://schemas.openxmlformats.org/officeDocument/2006/relationships/hyperlink" Target="https://vk.com/im?sel=210780769&amp;st=#include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20272" y="872934"/>
            <a:ext cx="7024200" cy="162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algn="ctr">
              <a:lnSpc>
                <a:spcPct val="111800"/>
              </a:lnSpc>
              <a:buClr>
                <a:srgbClr val="2F5496"/>
              </a:buClr>
              <a:buSzPts val="3000"/>
            </a:pPr>
            <a:r>
              <a:rPr lang="ru-RU" sz="300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Программно-аппаратный </a:t>
            </a:r>
            <a:r>
              <a:rPr lang="ru-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комплекс для оценки биологического возраста человека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</a:t>
            </a:r>
            <a:r>
              <a:rPr lang="ru" sz="2100" b="1" i="0" u="none" strike="noStrike" cap="none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«</a:t>
            </a:r>
            <a:r>
              <a:rPr lang="en-US" sz="2100" b="1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Long Life</a:t>
            </a:r>
            <a:r>
              <a:rPr lang="ru" sz="2100" b="1" i="0" u="none" strike="noStrike" cap="none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sun9-26.userapi.com/impg/o1J2J_vxH5lm6Kp8mzecY5t6lv22VUpU0VDUog/vmZNGPRdKqg.jpg?size=651x521&amp;quality=95&amp;sign=ef16b4e01a70639731280b3e4a25b301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0" t="30777" r="15642" b="23583"/>
          <a:stretch/>
        </p:blipFill>
        <p:spPr bwMode="auto">
          <a:xfrm>
            <a:off x="6539346" y="3609728"/>
            <a:ext cx="2334490" cy="108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3260783" y="259094"/>
            <a:ext cx="554675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Понятие биологического возраста</a:t>
            </a:r>
            <a:endParaRPr sz="11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46649" y="727306"/>
            <a:ext cx="876443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/>
            <a:r>
              <a:rPr lang="ru-RU" sz="1800" dirty="0" smtClean="0"/>
              <a:t>Календарный (хронологический, паспортный) возраст не всегда точно отражает состояние организма человека или его отдельных органов, систем и качества обменных процессов. 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Биологический (анатомо-физиологический) возраст может значительно варьироваться как в сторону как опережения, так и отставания от хронологического возраста.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На сегодняшний день отсутствует единое определение понятия биологического возраста, и, как следствие, не выработана чёткая систематизация критериев его оценки. </a:t>
            </a:r>
            <a:r>
              <a:rPr lang="ru-RU" sz="1800" b="1" dirty="0" smtClean="0">
                <a:solidFill>
                  <a:srgbClr val="0070C0"/>
                </a:solidFill>
              </a:rPr>
              <a:t>Согласно последним научным исследованиям, под биологическим возрастом мы будем понимать скорость старения человека по сравнению с его хронологическим возрастом.</a:t>
            </a:r>
            <a:endParaRPr lang="ru-RU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327804" y="259094"/>
            <a:ext cx="8479731" cy="68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algn="just"/>
            <a:r>
              <a:rPr lang="ru-RU" sz="20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Корреляция между паспортным и биологическим возрастом сосудов на примере участников исследования*</a:t>
            </a:r>
            <a:endParaRPr lang="ru" sz="2000" dirty="0">
              <a:solidFill>
                <a:srgbClr val="1E4E7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8768" y="1184613"/>
            <a:ext cx="4837066" cy="320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62309" y="4510309"/>
            <a:ext cx="82899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/>
              <a:t>*Акопян А.А., Стражеско И.Д., Кляшторный В.Г., Орлова Я.А. Биологический возраст сосудов и его связь с факторами риска сердечно-сосудистых заболеваний. Кардиоваскулярная терапия и профилактика. 2022;21(1):2877. doi:10.15829/1728-8800- 2022-2877</a:t>
            </a:r>
            <a:endParaRPr lang="ru-RU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95" y="272497"/>
            <a:ext cx="8520600" cy="572700"/>
          </a:xfrm>
        </p:spPr>
        <p:txBody>
          <a:bodyPr>
            <a:normAutofit fontScale="90000"/>
          </a:bodyPr>
          <a:lstStyle/>
          <a:p>
            <a:pPr algn="r"/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Заболевания ССС, потенциально отслеживаемые с помощью поиска сосудистого возраста </a:t>
            </a:r>
            <a:endParaRPr lang="ru-RU" sz="2400" dirty="0">
              <a:solidFill>
                <a:srgbClr val="1E4E7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82496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Потеря сосудами эластичности обычно связана с отложениями на их стенках холестерина, кроме того может быть обусловлена пониженным уровнем кальция, недостатком или переизбытком глюкозы. 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Повышение жесткости сосудов — один из первых признаков атеросклероза, артериальной гипертензии, сахарного диабета, стеноза.</a:t>
            </a:r>
            <a:br>
              <a:rPr lang="ru-RU" dirty="0" smtClean="0"/>
            </a:br>
            <a:r>
              <a:rPr lang="ru-RU" dirty="0" smtClean="0"/>
              <a:t>Особенно внимательно нужно следить за состоянием сосудов людям, страдающим повышенным артериальным давлением: снижение эластичности сосудов вкупе с ухудшением самочувствия может привести к инфаркту и инсульту.</a:t>
            </a:r>
          </a:p>
          <a:p>
            <a:pPr marL="0" indent="0"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Чем меньше биологический возраст сосудов, тем меньше вероятность развития сердечной недостаточности, эндотелиальной дисфункции, сахарного диабета, инфаркта и инсульта.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810883" y="224590"/>
            <a:ext cx="7996651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Обоснование необходимости применения термина «биологический возраст»</a:t>
            </a:r>
            <a:endParaRPr sz="11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55275" y="873956"/>
            <a:ext cx="876443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Согласно ряду клинических исследований, биологический более важен, чем хронологический возраст при определении состояния здоровья, а хронологический возраст является несовершенным маркером физиологического резерва или «эффективного возраста».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Исследования на основе имитационного моделирования подтверждают, что биологический возраст в большей степени предсказывает смертность, чем хронологический возраст. 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Анализ связи между моделью оценки биологического возраста и сопутствующими заболеваниями показал, что наблюдается корреляция наличия серьёзных заболеваний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системы и лиц, чей биологический и хронологической возраст отличается. 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Ряд исследований обосновывают актуальность исследования в области определения биологического возраста при внедрении в клиническую практику фармакологических препаратов. Делается вывод о необходимости поставщиков медицинских услуг должны учитывать не только хронологический возраст своих пациентов, но также медицинские и физиологические характеристики и, главным образом, их биологический возраст.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096" y="0"/>
            <a:ext cx="8520600" cy="5727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Актуальность темы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t="4122"/>
          <a:stretch>
            <a:fillRect/>
          </a:stretch>
        </p:blipFill>
        <p:spPr>
          <a:xfrm>
            <a:off x="0" y="0"/>
            <a:ext cx="4658264" cy="3411199"/>
          </a:xfrm>
          <a:prstGeom prst="rect">
            <a:avLst/>
          </a:prstGeom>
        </p:spPr>
      </p:pic>
      <p:pic>
        <p:nvPicPr>
          <p:cNvPr id="5" name="Рисунок 4" descr="7 Апреля - день здоровья | p4spb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t="4241" r="23206" b="1798"/>
          <a:stretch/>
        </p:blipFill>
        <p:spPr bwMode="auto">
          <a:xfrm>
            <a:off x="1466491" y="3459195"/>
            <a:ext cx="1940943" cy="164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Современное состояние проблемы сердечно-сосудистых заболеваний в  Нижегородском регионе: возможные пути снижения смертности | Боровкова |  Российский кардиологический журнал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237" y="543465"/>
            <a:ext cx="2725317" cy="3795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810883" y="224590"/>
            <a:ext cx="7996651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Методы определения биологического возраста и их основные недостатки</a:t>
            </a:r>
            <a:endParaRPr sz="11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55275" y="873956"/>
            <a:ext cx="87644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graphicFrame>
        <p:nvGraphicFramePr>
          <p:cNvPr id="4" name="Google Shape;135;p23"/>
          <p:cNvGraphicFramePr/>
          <p:nvPr>
            <p:extLst>
              <p:ext uri="{D42A27DB-BD31-4B8C-83A1-F6EECF244321}">
                <p14:modId xmlns:p14="http://schemas.microsoft.com/office/powerpoint/2010/main" val="1485077604"/>
              </p:ext>
            </p:extLst>
          </p:nvPr>
        </p:nvGraphicFramePr>
        <p:xfrm>
          <a:off x="381648" y="1172256"/>
          <a:ext cx="8486307" cy="3788450"/>
        </p:xfrm>
        <a:graphic>
          <a:graphicData uri="http://schemas.openxmlformats.org/drawingml/2006/table">
            <a:tbl>
              <a:tblPr>
                <a:noFill/>
                <a:tableStyleId>{45BF15BD-CC34-48EA-AC10-2546EB1AB8B6}</a:tableStyleId>
              </a:tblPr>
              <a:tblGrid>
                <a:gridCol w="2053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8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1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3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</a:t>
                      </a:r>
                      <a:r>
                        <a:rPr lang="ru" sz="900" b="1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методов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</a:t>
                      </a:r>
                      <a:r>
                        <a:rPr lang="ru" sz="900" b="1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метода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Исследование биологических маркеров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старения на основе длины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теломер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 основан на измерении и анализе генетического индекса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- исследования длины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теломер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и хронологического возраста для построения уравнения биологического возраста</a:t>
                      </a: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Высокая степень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наукоемкости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 с использованием </a:t>
                      </a:r>
                      <a:r>
                        <a:rPr lang="ru-RU" sz="1000" b="0" i="0" u="none" strike="noStrike" cap="none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медицинских данных</a:t>
                      </a: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Инвазивность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,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 высокая стоимость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,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 труднодоступность и требование большого </a:t>
                      </a:r>
                      <a:r>
                        <a:rPr lang="ru-RU" sz="1000" b="0" i="0" u="none" strike="noStrike" cap="none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количества времени</a:t>
                      </a: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925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Исследование физиологических маркеров: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Диркена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Фонда научных исследований радиации, метод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Суоминена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Кискинен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Накамуры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II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и др.</a:t>
                      </a: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Методы, основанные на проведение тестов,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стресс-тестов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анкетировании пациентов и последующей обработкой информации, а также исследовании состояния слуха, зрения, скорости реакции,  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символ-цифрового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теста, массы тела, теста балансировки, показателям кратковременной памяти, психической продуктивности, мышления и внимания</a:t>
                      </a: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Индивидуализация полученных результатов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;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Высокая степень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наукоемкости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 с использованием медицинских данных</a:t>
                      </a: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Сложность оценки некоторых параметров,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инвазивность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 исследований, часто – субъективность исследований</a:t>
                      </a: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900" b="1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10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Методы, основанные на определении сосудистого возраста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через определение эластичности сосудов и скорости распространения пульсовой волны: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сфигмография,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фотоплетизмография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/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/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Сложность проведения процедур и высокая стоимость реализации</a:t>
                      </a: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Необходимость</a:t>
                      </a:r>
                      <a:r>
                        <a:rPr lang="ru-RU" sz="10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Calibri"/>
                        </a:rPr>
                        <a:t> проведения дополнительных исследований</a:t>
                      </a: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  <p:graphicFrame>
        <p:nvGraphicFramePr>
          <p:cNvPr id="135" name="Google Shape;135;p23"/>
          <p:cNvGraphicFramePr/>
          <p:nvPr>
            <p:extLst>
              <p:ext uri="{D42A27DB-BD31-4B8C-83A1-F6EECF244321}">
                <p14:modId xmlns:p14="http://schemas.microsoft.com/office/powerpoint/2010/main" val="1992774960"/>
              </p:ext>
            </p:extLst>
          </p:nvPr>
        </p:nvGraphicFramePr>
        <p:xfrm>
          <a:off x="519670" y="861704"/>
          <a:ext cx="8192650" cy="3630168"/>
        </p:xfrm>
        <a:graphic>
          <a:graphicData uri="http://schemas.openxmlformats.org/drawingml/2006/table">
            <a:tbl>
              <a:tblPr>
                <a:noFill/>
                <a:tableStyleId>{45BF15BD-CC34-48EA-AC10-2546EB1AB8B6}</a:tableStyleId>
              </a:tblPr>
              <a:tblGrid>
                <a:gridCol w="16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9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Calibri"/>
                        </a:rPr>
                        <a:t>Neuroage</a:t>
                      </a:r>
                      <a:r>
                        <a:rPr lang="en-US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Calibri"/>
                        </a:rPr>
                        <a:t> solutions</a:t>
                      </a:r>
                      <a:endParaRPr lang="en-US" sz="900" b="1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Поиск биологического возраста основанный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на анализе большого набора данных посмертных образцов мозга человека</a:t>
                      </a:r>
                      <a:r>
                        <a:rPr lang="ru-RU" sz="10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и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клеток из крови или слюны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ru-RU" sz="10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а также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используют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геномику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для определения вашего биологического возраста.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Высокая степень </a:t>
                      </a:r>
                      <a:r>
                        <a:rPr lang="ru-RU" sz="1000" b="0" u="none" strike="noStrike" cap="none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наукоемкости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с использованием медицинских данных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Инвазивность</a:t>
                      </a:r>
                      <a:r>
                        <a:rPr lang="en-US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высокая стоимость</a:t>
                      </a:r>
                      <a:r>
                        <a:rPr lang="en-US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труднодоступность и требование большого количества времени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Применение методов нейронных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сетей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Deep Longevity</a:t>
                      </a:r>
                      <a:endParaRPr sz="4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Приложение</a:t>
                      </a:r>
                      <a:r>
                        <a:rPr lang="en-US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вычисляющее биологический возраст, используя данные, собранные из образцов крови, частоту сердечных сокращений с носимых фитнес-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трекеров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и фотографией лица пользователя. Метрики основаны на том, что пользователи отвечают на простые вопросы о психическом здоровье пользователя, анализе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транскриптома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пользователя или оценке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микробиома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человека с помощью лабораторных тестов.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Включение в существующие системы устройств</a:t>
                      </a:r>
                      <a:r>
                        <a:rPr lang="en-US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анализ большого количества параметров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Недостаточно обученная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000" b="0" u="none" strike="noStrike" cap="none" baseline="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нейросеть</a:t>
                      </a:r>
                      <a:r>
                        <a:rPr lang="en-US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часть маркеров основаны на лабораторных исследованиях 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Синхронизация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с мобильным устройством 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  <p:graphicFrame>
        <p:nvGraphicFramePr>
          <p:cNvPr id="135" name="Google Shape;135;p23"/>
          <p:cNvGraphicFramePr/>
          <p:nvPr>
            <p:extLst>
              <p:ext uri="{D42A27DB-BD31-4B8C-83A1-F6EECF244321}">
                <p14:modId xmlns:p14="http://schemas.microsoft.com/office/powerpoint/2010/main" val="2712000151"/>
              </p:ext>
            </p:extLst>
          </p:nvPr>
        </p:nvGraphicFramePr>
        <p:xfrm>
          <a:off x="545550" y="1146376"/>
          <a:ext cx="8192650" cy="2220468"/>
        </p:xfrm>
        <a:graphic>
          <a:graphicData uri="http://schemas.openxmlformats.org/drawingml/2006/table">
            <a:tbl>
              <a:tblPr>
                <a:noFill/>
                <a:tableStyleId>{45BF15BD-CC34-48EA-AC10-2546EB1AB8B6}</a:tableStyleId>
              </a:tblPr>
              <a:tblGrid>
                <a:gridCol w="16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9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00" b="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Методика, </a:t>
                      </a:r>
                      <a:r>
                        <a:rPr lang="ru-RU" sz="1000" b="1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адапванная</a:t>
                      </a:r>
                      <a:r>
                        <a:rPr lang="ru-RU" sz="1000" b="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врачом </a:t>
                      </a:r>
                      <a:r>
                        <a:rPr lang="ru-RU" sz="1000" b="1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антивозрастной</a:t>
                      </a:r>
                      <a:r>
                        <a:rPr lang="ru-RU" sz="1000" b="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тиромедицины</a:t>
                      </a:r>
                      <a:r>
                        <a:rPr lang="ru-RU" sz="1000" b="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Владимиром Гусевым</a:t>
                      </a:r>
                      <a:endParaRPr sz="10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j-lt"/>
                        </a:rPr>
                        <a:t> Для определения биологического возраста в исследовательской работе были использованы тесты на определение клинико-физиологических показателей (на подвижность, на балансирование). У каждого из обследуемых были определены антропометрические данные (вес), уровень артериального давления (в мм рт. ст.) и частота сердечных сокращений за 1 минуту.</a:t>
                      </a:r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Большое количество данных может дать более точную картину. Также метод удобен для исследования одновременно большого количества людей и сравнения их показателей в форме таблицы, графика и т.д.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Метод достаточно трудоёмкий как для того, кто собирает данные, так и для тех, кто предоставляет эти данные. Также метод не реализован одним прибором, нужна совокупность многих медицинских аппаратов и также клинико-физиологические показатели, которые некоторым людям будет тяжело продемонстрировать</a:t>
                      </a:r>
                      <a:endParaRPr sz="8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Расчетные</a:t>
                      </a:r>
                      <a:r>
                        <a:rPr lang="ru-RU" sz="1000" b="0" u="none" strike="noStrike" cap="none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формулы для создания ПО</a:t>
                      </a:r>
                      <a:endParaRPr sz="1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87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  <p:graphicFrame>
        <p:nvGraphicFramePr>
          <p:cNvPr id="135" name="Google Shape;135;p23"/>
          <p:cNvGraphicFramePr/>
          <p:nvPr>
            <p:extLst>
              <p:ext uri="{D42A27DB-BD31-4B8C-83A1-F6EECF244321}">
                <p14:modId xmlns:p14="http://schemas.microsoft.com/office/powerpoint/2010/main" val="1485077604"/>
              </p:ext>
            </p:extLst>
          </p:nvPr>
        </p:nvGraphicFramePr>
        <p:xfrm>
          <a:off x="545550" y="1146376"/>
          <a:ext cx="8192650" cy="3363468"/>
        </p:xfrm>
        <a:graphic>
          <a:graphicData uri="http://schemas.openxmlformats.org/drawingml/2006/table">
            <a:tbl>
              <a:tblPr>
                <a:noFill/>
                <a:tableStyleId>{45BF15BD-CC34-48EA-AC10-2546EB1AB8B6}</a:tableStyleId>
              </a:tblPr>
              <a:tblGrid>
                <a:gridCol w="16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4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28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AngioCode-301</a:t>
                      </a:r>
                      <a:r>
                        <a:rPr lang="ru-RU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/ семейство</a:t>
                      </a:r>
                      <a:r>
                        <a:rPr lang="ru-RU" sz="900" b="1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приборов </a:t>
                      </a:r>
                      <a:r>
                        <a:rPr lang="en-US" sz="900" b="1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sz="900" b="1" i="0" u="none" strike="noStrike" cap="none" baseline="0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AngioScan</a:t>
                      </a:r>
                      <a:endParaRPr lang="en-US" sz="900" b="1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+mj-lt"/>
                        </a:rPr>
                        <a:t>Приборы</a:t>
                      </a:r>
                      <a:r>
                        <a:rPr lang="en-US" sz="1000" b="0" dirty="0" smtClean="0">
                          <a:latin typeface="+mj-lt"/>
                        </a:rPr>
                        <a:t>,</a:t>
                      </a:r>
                      <a:r>
                        <a:rPr lang="ru-RU" sz="1000" b="0" baseline="0" dirty="0" smtClean="0">
                          <a:latin typeface="+mj-lt"/>
                        </a:rPr>
                        <a:t> основанные на пульсовой </a:t>
                      </a:r>
                      <a:r>
                        <a:rPr lang="ru-RU" sz="1000" b="0" baseline="0" dirty="0" err="1" smtClean="0">
                          <a:latin typeface="+mj-lt"/>
                        </a:rPr>
                        <a:t>оксиметрии</a:t>
                      </a:r>
                      <a:r>
                        <a:rPr lang="en-US" sz="1000" b="0" baseline="0" dirty="0" smtClean="0">
                          <a:latin typeface="+mj-lt"/>
                        </a:rPr>
                        <a:t>,</a:t>
                      </a:r>
                      <a:r>
                        <a:rPr lang="ru-RU" sz="1000" b="0" baseline="0" dirty="0" smtClean="0">
                          <a:latin typeface="+mj-lt"/>
                        </a:rPr>
                        <a:t> измеряющие</a:t>
                      </a:r>
                      <a:r>
                        <a:rPr lang="en-US" sz="1000" b="0" baseline="0" dirty="0" smtClean="0">
                          <a:latin typeface="+mj-lt"/>
                        </a:rPr>
                        <a:t>:</a:t>
                      </a:r>
                      <a:r>
                        <a:rPr lang="ru-RU" sz="1000" b="0" baseline="0" dirty="0" smtClean="0">
                          <a:latin typeface="+mj-lt"/>
                        </a:rPr>
                        <a:t>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жесткость сосудов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тип пульсовой кривой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частоту пульса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уровень стресса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возраст сосудов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на</a:t>
                      </a:r>
                      <a:r>
                        <a:rPr lang="en-US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ыщение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кислородом.</a:t>
                      </a:r>
                      <a:r>
                        <a:rPr lang="ru-RU" sz="10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lang="ru-RU" sz="1000" b="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j-lt"/>
                        </a:rPr>
                        <a:t>Присутствует</a:t>
                      </a:r>
                      <a:r>
                        <a:rPr lang="ru-RU" sz="1000" baseline="0" dirty="0" smtClean="0">
                          <a:latin typeface="+mj-lt"/>
                        </a:rPr>
                        <a:t> </a:t>
                      </a:r>
                      <a:r>
                        <a:rPr lang="ru-RU" sz="1000" baseline="0" dirty="0" err="1" smtClean="0">
                          <a:latin typeface="+mj-lt"/>
                        </a:rPr>
                        <a:t>неинвазивная</a:t>
                      </a:r>
                      <a:r>
                        <a:rPr lang="ru-RU" sz="1000" baseline="0" dirty="0" smtClean="0">
                          <a:latin typeface="+mj-lt"/>
                        </a:rPr>
                        <a:t> оценка эластичности сосудов</a:t>
                      </a:r>
                      <a:r>
                        <a:rPr lang="en-US" sz="1000" baseline="0" dirty="0" smtClean="0">
                          <a:latin typeface="+mj-lt"/>
                        </a:rPr>
                        <a:t>,</a:t>
                      </a:r>
                      <a:r>
                        <a:rPr lang="ru-RU" sz="1000" baseline="0" dirty="0" smtClean="0">
                          <a:latin typeface="+mj-lt"/>
                        </a:rPr>
                        <a:t> синхронизация со смартфоном</a:t>
                      </a:r>
                      <a:r>
                        <a:rPr lang="en-US" sz="1000" baseline="0" dirty="0" smtClean="0">
                          <a:latin typeface="+mj-lt"/>
                        </a:rPr>
                        <a:t>,</a:t>
                      </a:r>
                      <a:r>
                        <a:rPr lang="ru-RU" sz="1000" baseline="0" dirty="0" smtClean="0">
                          <a:latin typeface="+mj-lt"/>
                        </a:rPr>
                        <a:t> ПК</a:t>
                      </a:r>
                      <a:r>
                        <a:rPr lang="en-US" sz="1000" baseline="0" dirty="0" smtClean="0">
                          <a:latin typeface="+mj-lt"/>
                        </a:rPr>
                        <a:t>,</a:t>
                      </a:r>
                      <a:r>
                        <a:rPr lang="ru-RU" sz="1000" baseline="0" dirty="0" smtClean="0">
                          <a:latin typeface="+mj-lt"/>
                        </a:rPr>
                        <a:t> а также облачным хранилищем </a:t>
                      </a:r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j-lt"/>
                        </a:rPr>
                        <a:t>Недостаточное количество параметров для измерения – расчёт эластичности только на основе </a:t>
                      </a:r>
                      <a:r>
                        <a:rPr lang="ru-RU" sz="1000" dirty="0" err="1" smtClean="0">
                          <a:latin typeface="+mj-lt"/>
                        </a:rPr>
                        <a:t>пульсоксиметрии</a:t>
                      </a:r>
                      <a:endParaRPr lang="ru-RU" sz="1000" dirty="0" smtClean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aseline="0" dirty="0" smtClean="0">
                          <a:latin typeface="+mj-lt"/>
                        </a:rPr>
                        <a:t>Синхронизация со смартфоном</a:t>
                      </a:r>
                      <a:r>
                        <a:rPr lang="en-US" sz="1000" baseline="0" dirty="0" smtClean="0">
                          <a:latin typeface="+mj-lt"/>
                        </a:rPr>
                        <a:t>,</a:t>
                      </a:r>
                      <a:r>
                        <a:rPr lang="ru-RU" sz="1000" baseline="0" dirty="0" smtClean="0">
                          <a:latin typeface="+mj-lt"/>
                        </a:rPr>
                        <a:t> ПК и облачным хранилищем</a:t>
                      </a:r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Calibri"/>
                        </a:rPr>
                        <a:t>Huawei</a:t>
                      </a:r>
                      <a:r>
                        <a:rPr lang="en-US" sz="9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Calibri"/>
                        </a:rPr>
                        <a:t> Watch 4 Pro:</a:t>
                      </a:r>
                      <a:endParaRPr lang="en-US" sz="900" b="1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+mj-lt"/>
                        </a:rPr>
                        <a:t>Измерение эластичности</a:t>
                      </a:r>
                      <a:r>
                        <a:rPr lang="ru-RU" sz="1000" b="0" baseline="0" dirty="0" smtClean="0">
                          <a:latin typeface="+mj-lt"/>
                        </a:rPr>
                        <a:t> сосудов</a:t>
                      </a:r>
                      <a:endParaRPr lang="ru-RU" sz="1000" b="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j-lt"/>
                        </a:rPr>
                        <a:t>Собственная</a:t>
                      </a:r>
                      <a:r>
                        <a:rPr lang="ru-RU" sz="1000" baseline="0" dirty="0" smtClean="0">
                          <a:latin typeface="+mj-lt"/>
                        </a:rPr>
                        <a:t> экосистема, включение в мобильное приложение, удобство применения</a:t>
                      </a:r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j-lt"/>
                        </a:rPr>
                        <a:t>Отсутствие</a:t>
                      </a:r>
                      <a:r>
                        <a:rPr lang="ru-RU" sz="1000" baseline="0" dirty="0" smtClean="0">
                          <a:latin typeface="+mj-lt"/>
                        </a:rPr>
                        <a:t> количественной оценки эластичности</a:t>
                      </a:r>
                      <a:r>
                        <a:rPr lang="en-US" sz="1000" baseline="0" dirty="0" smtClean="0">
                          <a:latin typeface="+mj-lt"/>
                        </a:rPr>
                        <a:t>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j-lt"/>
                        </a:rPr>
                        <a:t>Отсутствие чёткого описания сути метода</a:t>
                      </a: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Синхронизация со смартфоном</a:t>
                      </a:r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Calibri"/>
                        </a:rPr>
                        <a:t>iHeart</a:t>
                      </a:r>
                      <a:endParaRPr lang="en-US" sz="900" b="1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 smtClean="0">
                          <a:latin typeface="+mj-lt"/>
                        </a:rPr>
                        <a:t>Программно-аппаратный</a:t>
                      </a:r>
                      <a:r>
                        <a:rPr lang="ru-RU" sz="1000" b="0" baseline="0" dirty="0" smtClean="0">
                          <a:latin typeface="+mj-lt"/>
                        </a:rPr>
                        <a:t> комплекс на основе </a:t>
                      </a:r>
                      <a:r>
                        <a:rPr lang="ru-RU" sz="1000" b="0" baseline="0" dirty="0" err="1" smtClean="0">
                          <a:latin typeface="+mj-lt"/>
                        </a:rPr>
                        <a:t>пульсоксиметра</a:t>
                      </a:r>
                      <a:r>
                        <a:rPr lang="ru-RU" sz="1000" b="0" baseline="0" dirty="0" smtClean="0">
                          <a:latin typeface="+mj-lt"/>
                        </a:rPr>
                        <a:t> и приложения для смартфона</a:t>
                      </a:r>
                      <a:endParaRPr lang="ru-RU" sz="1000" b="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j-lt"/>
                        </a:rPr>
                        <a:t>Мобильное приложение, простота работы</a:t>
                      </a:r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Расчёт эластичности только на основе </a:t>
                      </a:r>
                      <a:r>
                        <a:rPr lang="ru-RU" sz="10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пульсоксиметрии</a:t>
                      </a:r>
                      <a:r>
                        <a:rPr lang="ru-RU" sz="10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Отсутствие чёткого описания сути метода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000" dirty="0" smtClean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Синхронизация со смартфоном</a:t>
                      </a:r>
                      <a:endParaRPr lang="ru-RU" sz="10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/>
                      <a:endParaRPr lang="ru-RU" sz="1000" dirty="0">
                        <a:latin typeface="+mj-lt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85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9417" y="1313187"/>
            <a:ext cx="8520600" cy="3629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</a:endParaRPr>
          </a:p>
          <a:p>
            <a:pPr marL="85725" indent="28575" algn="just">
              <a:buNone/>
            </a:pPr>
            <a:r>
              <a:rPr lang="ru-RU" dirty="0" smtClean="0">
                <a:solidFill>
                  <a:srgbClr val="000000"/>
                </a:solidFill>
              </a:rPr>
              <a:t>1. Отмечено отсутствие надежных методов количественной оценки биологического возраста, </a:t>
            </a:r>
            <a:r>
              <a:rPr lang="ru-RU" dirty="0" smtClean="0">
                <a:solidFill>
                  <a:srgbClr val="0070C0"/>
                </a:solidFill>
              </a:rPr>
              <a:t>основанных на медицинских и научных исследованиях. </a:t>
            </a:r>
          </a:p>
          <a:p>
            <a:pPr marL="85725" indent="28575" algn="just">
              <a:buNone/>
            </a:pPr>
            <a:endParaRPr lang="ru-RU" dirty="0" smtClean="0">
              <a:solidFill>
                <a:srgbClr val="000000"/>
              </a:solidFill>
            </a:endParaRPr>
          </a:p>
          <a:p>
            <a:pPr marL="85725" indent="28575" algn="just">
              <a:buNone/>
            </a:pPr>
            <a:r>
              <a:rPr lang="ru-RU" dirty="0" smtClean="0">
                <a:solidFill>
                  <a:srgbClr val="000000"/>
                </a:solidFill>
              </a:rPr>
              <a:t>2. Большая часть методов основана на </a:t>
            </a:r>
            <a:r>
              <a:rPr lang="ru-RU" dirty="0" smtClean="0">
                <a:solidFill>
                  <a:srgbClr val="0070C0"/>
                </a:solidFill>
              </a:rPr>
              <a:t>инвазивных, дорогостоящих, труднодоступны</a:t>
            </a:r>
            <a:r>
              <a:rPr lang="ru-RU" dirty="0" smtClean="0">
                <a:solidFill>
                  <a:srgbClr val="000000"/>
                </a:solidFill>
              </a:rPr>
              <a:t>х и требуемых </a:t>
            </a:r>
            <a:r>
              <a:rPr lang="ru-RU" dirty="0" smtClean="0">
                <a:solidFill>
                  <a:srgbClr val="0070C0"/>
                </a:solidFill>
              </a:rPr>
              <a:t>большого количества времени </a:t>
            </a:r>
            <a:r>
              <a:rPr lang="ru-RU" dirty="0" smtClean="0">
                <a:solidFill>
                  <a:srgbClr val="000000"/>
                </a:solidFill>
              </a:rPr>
              <a:t>методов. </a:t>
            </a:r>
          </a:p>
          <a:p>
            <a:pPr marL="85725" indent="28575" algn="just">
              <a:buNone/>
            </a:pPr>
            <a:endParaRPr lang="ru-RU" dirty="0" smtClean="0">
              <a:solidFill>
                <a:srgbClr val="000000"/>
              </a:solidFill>
            </a:endParaRPr>
          </a:p>
          <a:p>
            <a:pPr marL="85725" indent="28575" algn="just">
              <a:buNone/>
            </a:pPr>
            <a:r>
              <a:rPr lang="ru-RU" dirty="0" smtClean="0">
                <a:solidFill>
                  <a:srgbClr val="000000"/>
                </a:solidFill>
              </a:rPr>
              <a:t>3. Для адекватной оценки биологического возраста требуется </a:t>
            </a:r>
            <a:r>
              <a:rPr lang="ru-RU" dirty="0" smtClean="0">
                <a:solidFill>
                  <a:srgbClr val="0070C0"/>
                </a:solidFill>
              </a:rPr>
              <a:t>комбинация существующих методов.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2035834" y="259094"/>
            <a:ext cx="6737196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Вывод по анализу существующих методов и аналогов</a:t>
            </a:r>
            <a:endParaRPr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810883" y="224590"/>
            <a:ext cx="7996651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Современные тренды отрасли и рынка медицинского оборудования</a:t>
            </a:r>
            <a:endParaRPr sz="11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55275" y="873956"/>
            <a:ext cx="87644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29396" y="1400166"/>
            <a:ext cx="876443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AutoNum type="arabicPeriod"/>
            </a:pPr>
            <a:r>
              <a:rPr lang="ru-RU" sz="1600" dirty="0" smtClean="0"/>
              <a:t>Анализ рынка медицинского оборудования показал, что с появлением доступных, но не уступающих по качеству оценки медицинских параметров,  платформ быстрой разработки электронных устройств (</a:t>
            </a:r>
            <a:r>
              <a:rPr lang="en-US" sz="1600" dirty="0" smtClean="0"/>
              <a:t>Arduino, Raspberry) </a:t>
            </a:r>
            <a:r>
              <a:rPr lang="ru-RU" sz="1600" dirty="0" smtClean="0"/>
              <a:t>появился </a:t>
            </a:r>
            <a:r>
              <a:rPr lang="ru-RU" sz="1600" dirty="0" smtClean="0">
                <a:solidFill>
                  <a:srgbClr val="0070C0"/>
                </a:solidFill>
              </a:rPr>
              <a:t>запрос на замену ими дорогостоящего медицинского оборудования.</a:t>
            </a:r>
            <a:endParaRPr lang="en-US" sz="1600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AutoNum type="arabicPeriod"/>
            </a:pPr>
            <a:r>
              <a:rPr lang="ru-RU" sz="1600" dirty="0" smtClean="0"/>
              <a:t>Тенденция на применение </a:t>
            </a:r>
            <a:r>
              <a:rPr lang="ru-RU" sz="1600" dirty="0" smtClean="0">
                <a:solidFill>
                  <a:srgbClr val="0070C0"/>
                </a:solidFill>
              </a:rPr>
              <a:t>комбинированных методов оценки </a:t>
            </a:r>
            <a:r>
              <a:rPr lang="ru-RU" sz="1600" dirty="0" smtClean="0"/>
              <a:t>медицинских параметров на основе проведения нескольких исследований одновременно.</a:t>
            </a:r>
          </a:p>
          <a:p>
            <a:pPr marL="342900" indent="-342900" algn="just">
              <a:buFont typeface="Arial"/>
              <a:buAutoNum type="arabicPeriod"/>
            </a:pPr>
            <a:r>
              <a:rPr lang="ru-RU" sz="1600" dirty="0" smtClean="0"/>
              <a:t>Замена прямых дорогостоящих диагностических исследований на получение аналогичных данных </a:t>
            </a:r>
            <a:r>
              <a:rPr lang="ru-RU" sz="1600" dirty="0" smtClean="0">
                <a:solidFill>
                  <a:srgbClr val="0070C0"/>
                </a:solidFill>
              </a:rPr>
              <a:t>с помощью методов обработки медицинской информации. </a:t>
            </a:r>
          </a:p>
          <a:p>
            <a:pPr marL="342900" indent="-342900" algn="just">
              <a:buFont typeface="Arial"/>
              <a:buAutoNum type="arabicPeriod"/>
            </a:pPr>
            <a:r>
              <a:rPr lang="ru-RU" sz="1600" dirty="0" smtClean="0"/>
              <a:t>Долгое внедрение инновационных методов диагностических исследований вследствие длительной медицинской сертификации дало </a:t>
            </a:r>
            <a:r>
              <a:rPr lang="ru-RU" sz="1600" dirty="0" smtClean="0">
                <a:solidFill>
                  <a:srgbClr val="0070C0"/>
                </a:solidFill>
              </a:rPr>
              <a:t>серьёзных прирост рынку несертифицированных как медицинское оборудование методов и средств медицинской диагностики. </a:t>
            </a:r>
          </a:p>
          <a:p>
            <a:pPr marL="342900" indent="-342900" algn="just">
              <a:buFont typeface="Arial"/>
              <a:buAutoNum type="arabicPeriod"/>
            </a:pPr>
            <a:endParaRPr lang="ru-RU" sz="1600" dirty="0" smtClean="0"/>
          </a:p>
          <a:p>
            <a:pPr marL="342900" indent="-342900" algn="just">
              <a:buAutoNum type="arabicPeriod"/>
            </a:pPr>
            <a:endParaRPr lang="ru-RU" dirty="0" smtClean="0"/>
          </a:p>
          <a:p>
            <a:pPr marL="342900" indent="-342900" algn="just">
              <a:buAutoNum type="arabicPeriod"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689" y="419147"/>
            <a:ext cx="8520600" cy="572700"/>
          </a:xfrm>
        </p:spPr>
        <p:txBody>
          <a:bodyPr>
            <a:normAutofit/>
          </a:bodyPr>
          <a:lstStyle/>
          <a:p>
            <a:r>
              <a:rPr lang="ru" sz="24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</a:t>
            </a:r>
            <a:endParaRPr lang="ru-RU"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925" y="1135222"/>
            <a:ext cx="8531524" cy="3416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Проблема для пользователя</a:t>
            </a:r>
            <a:r>
              <a:rPr lang="en-US" dirty="0" smtClean="0"/>
              <a:t>: </a:t>
            </a:r>
            <a:endParaRPr lang="ru-RU" dirty="0" smtClean="0"/>
          </a:p>
          <a:p>
            <a:pPr marL="342900" algn="just">
              <a:buAutoNum type="arabicParenR"/>
            </a:pPr>
            <a:r>
              <a:rPr lang="ru-RU" dirty="0" smtClean="0"/>
              <a:t>Высокая стоимость комплексной диагностики наличия заболевания </a:t>
            </a:r>
          </a:p>
          <a:p>
            <a:pPr marL="342900" algn="just">
              <a:buAutoNum type="arabicParenR"/>
            </a:pPr>
            <a:r>
              <a:rPr lang="ru-RU" dirty="0" smtClean="0"/>
              <a:t>Длительность ожидания результатов исследования</a:t>
            </a:r>
          </a:p>
          <a:p>
            <a:pPr marL="342900" algn="just">
              <a:buAutoNum type="arabicParenR"/>
            </a:pPr>
            <a:r>
              <a:rPr lang="ru-RU" dirty="0" smtClean="0"/>
              <a:t>Повышение смертности от сердечно-сосудистых заболеваний в молодом возрасте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Проблемы компаний, которые производят мед. Оборудование</a:t>
            </a:r>
          </a:p>
          <a:p>
            <a:pPr marL="342900" algn="just">
              <a:buAutoNum type="arabicParenR"/>
            </a:pPr>
            <a:r>
              <a:rPr lang="ru-RU" dirty="0" smtClean="0"/>
              <a:t>Однотипность приборов и сложность конкуренции</a:t>
            </a:r>
          </a:p>
          <a:p>
            <a:pPr marL="342900" algn="just">
              <a:buAutoNum type="arabicParenR"/>
            </a:pPr>
            <a:r>
              <a:rPr lang="ru-RU" dirty="0" smtClean="0"/>
              <a:t>Недостаток квалифицированного персонала для проведения диспансеризации</a:t>
            </a:r>
          </a:p>
          <a:p>
            <a:pPr marL="342900" algn="just">
              <a:buAutoNum type="arabicParenR"/>
            </a:pPr>
            <a:r>
              <a:rPr lang="ru-RU" dirty="0" smtClean="0"/>
              <a:t>Нехватка модулей для определения сердечно-сосудистых заболеваний</a:t>
            </a:r>
          </a:p>
          <a:p>
            <a:pPr marL="342900" algn="just">
              <a:buAutoNum type="arabicParenR"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" name="AutoShape 2" descr="https://bor72.ru/wp-content/uploads/7/2/8/728aa74d7eb72faf8be1b4851db4b59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5593740"/>
              </p:ext>
            </p:extLst>
          </p:nvPr>
        </p:nvGraphicFramePr>
        <p:xfrm>
          <a:off x="762274" y="1385455"/>
          <a:ext cx="8589544" cy="706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723545588"/>
              </p:ext>
            </p:extLst>
          </p:nvPr>
        </p:nvGraphicFramePr>
        <p:xfrm>
          <a:off x="630383" y="2244437"/>
          <a:ext cx="8873836" cy="651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333019392"/>
              </p:ext>
            </p:extLst>
          </p:nvPr>
        </p:nvGraphicFramePr>
        <p:xfrm>
          <a:off x="630383" y="3048000"/>
          <a:ext cx="8873836" cy="741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42657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559352" y="3937628"/>
            <a:ext cx="5875393" cy="13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</a:t>
            </a:r>
            <a:r>
              <a:rPr lang="ru" sz="1200" b="1" i="0" u="none" strike="noStrike" cap="none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endParaRPr lang="ru-RU" sz="1200" b="1" dirty="0" smtClean="0">
              <a:solidFill>
                <a:srgbClr val="0B5394"/>
              </a:solidFill>
              <a:latin typeface="PT Sans"/>
              <a:ea typeface="PT Sans"/>
              <a:cs typeface="PT Sans"/>
              <a:sym typeface="Calibri"/>
            </a:endParaRPr>
          </a:p>
          <a:p>
            <a:pPr marL="228600" lvl="0" indent="-228600">
              <a:buAutoNum type="arabicPeriod"/>
            </a:pPr>
            <a:r>
              <a:rPr lang="ru-RU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Calibri"/>
              </a:rPr>
              <a:t>Оценка здоровья </a:t>
            </a:r>
          </a:p>
          <a:p>
            <a:pPr marL="228600" lvl="0" indent="-228600">
              <a:buAutoNum type="arabicPeriod"/>
            </a:pPr>
            <a:r>
              <a:rPr lang="ru-RU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Calibri"/>
              </a:rPr>
              <a:t>Прогнозирование долголетия</a:t>
            </a:r>
          </a:p>
          <a:p>
            <a:pPr marL="228600" lvl="0" indent="-228600">
              <a:buAutoNum type="arabicPeriod"/>
            </a:pPr>
            <a:r>
              <a:rPr lang="ru-RU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Calibri"/>
              </a:rPr>
              <a:t>Медицинская диагностика</a:t>
            </a:r>
            <a:endParaRPr lang="ru-RU" sz="1200" b="1" dirty="0">
              <a:solidFill>
                <a:srgbClr val="0B5394"/>
              </a:solidFill>
              <a:latin typeface="PT Sans"/>
              <a:ea typeface="PT Sans"/>
              <a:cs typeface="PT Sans"/>
              <a:sym typeface="Calibri"/>
            </a:endParaRPr>
          </a:p>
          <a:p>
            <a:pPr marL="228600" lvl="0" indent="-228600">
              <a:buAutoNum type="arabicPeriod"/>
            </a:pPr>
            <a:r>
              <a:rPr lang="ru-RU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Calibri"/>
              </a:rPr>
              <a:t>Выявление сердечно-сосудистых заболеваний</a:t>
            </a:r>
            <a:endParaRPr sz="1200" b="1" dirty="0">
              <a:solidFill>
                <a:srgbClr val="0B5394"/>
              </a:solidFill>
              <a:latin typeface="PT Sans"/>
              <a:ea typeface="PT Sans"/>
              <a:cs typeface="PT Sans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413006" y="1404124"/>
            <a:ext cx="8573250" cy="98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AutoNum type="arabicParenR"/>
            </a:pPr>
            <a:r>
              <a:rPr lang="ru-RU" sz="18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Для пользователей наш прибор даёт возможность за короткий промежуток времени оценить состояние здоровья своего организма и получить необходимые рекомендации по здоровому образу жизни</a:t>
            </a:r>
          </a:p>
          <a:p>
            <a:pPr marL="342900" lvl="0" indent="-342900">
              <a:buAutoNum type="arabicParenR"/>
            </a:pPr>
            <a:r>
              <a:rPr lang="ru-RU" sz="18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Для компаний, которые производят медицинское оборудование, наш прибор даёт возможность получить конкурентное преимущество перед аналогичными приборами и получить большую долю рынка</a:t>
            </a:r>
          </a:p>
          <a:p>
            <a:pPr marL="342900" lvl="0" indent="-342900">
              <a:buAutoNum type="arabicParenR"/>
            </a:pPr>
            <a:r>
              <a:rPr lang="ru-RU" sz="1800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Для медицинских и фитнес центров наш прибор даёт возможность повысить средний чек за счёт предложения клиенту новой услуги по определению биологического возраста</a:t>
            </a:r>
            <a:endParaRPr sz="18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332838" y="812296"/>
            <a:ext cx="8653418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16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</a:t>
            </a:r>
            <a:r>
              <a:rPr lang="ru" sz="16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проекта</a:t>
            </a:r>
            <a:r>
              <a:rPr lang="ru" sz="16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: </a:t>
            </a:r>
            <a:r>
              <a:rPr lang="ru-RU" sz="1600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Программно-аппаратный комплекс для оценки биологического возраста человека</a:t>
            </a:r>
            <a:endParaRPr lang="ru-RU"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11700" y="884999"/>
            <a:ext cx="8520600" cy="3938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rgbClr val="000000"/>
                </a:solidFill>
                <a:sym typeface="Calibri"/>
              </a:rPr>
              <a:t>Портрет целевого 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клиента </a:t>
            </a:r>
            <a:r>
              <a:rPr lang="ru" sz="2000" b="1" dirty="0" smtClean="0">
                <a:solidFill>
                  <a:srgbClr val="000000"/>
                </a:solidFill>
                <a:sym typeface="Calibri"/>
              </a:rPr>
              <a:t>(юридические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 и </a:t>
            </a:r>
            <a:r>
              <a:rPr lang="ru" sz="2000" b="1" dirty="0" smtClean="0">
                <a:solidFill>
                  <a:srgbClr val="000000"/>
                </a:solidFill>
                <a:sym typeface="Calibri"/>
              </a:rPr>
              <a:t>физические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 лица). </a:t>
            </a: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sz="2000" dirty="0" smtClean="0">
              <a:solidFill>
                <a:srgbClr val="000000"/>
              </a:solidFill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 smtClean="0">
                <a:solidFill>
                  <a:srgbClr val="000000"/>
                </a:solidFill>
                <a:sym typeface="Calibri"/>
              </a:rPr>
              <a:t>С точки зрения </a:t>
            </a:r>
            <a:r>
              <a:rPr lang="ru" sz="2000" b="1" dirty="0" smtClean="0">
                <a:solidFill>
                  <a:srgbClr val="000000"/>
                </a:solidFill>
                <a:sym typeface="Calibri"/>
              </a:rPr>
              <a:t>юридических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 лиц: </a:t>
            </a:r>
            <a:endParaRPr lang="ru" sz="2000" dirty="0">
              <a:solidFill>
                <a:srgbClr val="000000"/>
              </a:solidFill>
              <a:sym typeface="Calibri"/>
            </a:endParaRPr>
          </a:p>
          <a:p>
            <a:pPr marL="12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sz="2000" dirty="0">
              <a:solidFill>
                <a:srgbClr val="000000"/>
              </a:solidFill>
              <a:sym typeface="Calibri"/>
            </a:endParaRPr>
          </a:p>
          <a:p>
            <a:pPr marL="469900" lvl="0" indent="-45720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  <a:sym typeface="Calibri"/>
              </a:rPr>
              <a:t>Медицинские центры и организации – </a:t>
            </a:r>
            <a:r>
              <a:rPr lang="ru-RU" sz="2000" dirty="0" smtClean="0">
                <a:solidFill>
                  <a:srgbClr val="000000"/>
                </a:solidFill>
                <a:sym typeface="Calibri"/>
              </a:rPr>
              <a:t>частные </a:t>
            </a:r>
            <a:r>
              <a:rPr lang="ru-RU" sz="2000" dirty="0">
                <a:solidFill>
                  <a:srgbClr val="000000"/>
                </a:solidFill>
                <a:sym typeface="Calibri"/>
              </a:rPr>
              <a:t>центры, проводящие диспансеризацию населения. </a:t>
            </a:r>
            <a:r>
              <a:rPr lang="ru-RU" sz="2000" dirty="0">
                <a:solidFill>
                  <a:srgbClr val="0070C0"/>
                </a:solidFill>
                <a:sym typeface="Calibri"/>
              </a:rPr>
              <a:t>Типовая ситуация:</a:t>
            </a:r>
            <a:r>
              <a:rPr lang="ru-RU" sz="2000" dirty="0">
                <a:solidFill>
                  <a:srgbClr val="000000"/>
                </a:solidFill>
                <a:sym typeface="Calibri"/>
              </a:rPr>
              <a:t> Диспансеризация населения, организация групп здоровья и желание привлечь новых клиентов</a:t>
            </a:r>
          </a:p>
          <a:p>
            <a:pPr marL="469900" lvl="0" indent="-45720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</a:rPr>
              <a:t>Фитнесс-центры – Сетевые фитнесс-центры Тамбовской Области. </a:t>
            </a:r>
            <a:r>
              <a:rPr lang="ru-RU" sz="2000" dirty="0">
                <a:solidFill>
                  <a:srgbClr val="0070C0"/>
                </a:solidFill>
              </a:rPr>
              <a:t>Типовая ситуация: </a:t>
            </a:r>
            <a:r>
              <a:rPr lang="ru-RU" sz="2000" dirty="0">
                <a:solidFill>
                  <a:srgbClr val="000000"/>
                </a:solidFill>
              </a:rPr>
              <a:t>Подбор программы тренировок и диеты, запуск групп здоровья</a:t>
            </a:r>
            <a:endParaRPr lang="ru-RU" sz="2000" dirty="0">
              <a:solidFill>
                <a:srgbClr val="000000"/>
              </a:solidFill>
              <a:sym typeface="Calibri"/>
            </a:endParaRPr>
          </a:p>
          <a:p>
            <a:pPr marL="469900" lvl="0" indent="-45720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2000" dirty="0">
                <a:solidFill>
                  <a:srgbClr val="000000"/>
                </a:solidFill>
              </a:rPr>
              <a:t>Организации с тяжёлыми условиями труда (допуск по состоянию здоровья) – Промышленные заводы. </a:t>
            </a:r>
            <a:r>
              <a:rPr lang="ru-RU" sz="2000" dirty="0">
                <a:solidFill>
                  <a:srgbClr val="0070C0"/>
                </a:solidFill>
              </a:rPr>
              <a:t>Типовая ситуация:</a:t>
            </a:r>
            <a:r>
              <a:rPr lang="ru-RU" sz="2000" dirty="0">
                <a:solidFill>
                  <a:srgbClr val="000000"/>
                </a:solidFill>
              </a:rPr>
              <a:t> Поиск и оценка текущего </a:t>
            </a:r>
            <a:r>
              <a:rPr lang="ru-RU" sz="2000" dirty="0" smtClean="0">
                <a:solidFill>
                  <a:srgbClr val="000000"/>
                </a:solidFill>
              </a:rPr>
              <a:t>персонала</a:t>
            </a:r>
          </a:p>
          <a:p>
            <a:pPr marL="469900" lvl="0" indent="-45720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2000" dirty="0" smtClean="0">
                <a:solidFill>
                  <a:srgbClr val="000000"/>
                </a:solidFill>
              </a:rPr>
              <a:t>Компании производители медицинского оборудования. Типовая ситуация: нужно конкурировать с другими приборами на рынке, при этом функционал приборов одинаковый</a:t>
            </a:r>
            <a:endParaRPr lang="ru-RU" sz="2000" dirty="0">
              <a:solidFill>
                <a:srgbClr val="000000"/>
              </a:solidFill>
            </a:endParaRPr>
          </a:p>
          <a:p>
            <a:pPr marL="1270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endParaRPr lang="ru-RU" sz="2000" dirty="0" smtClean="0">
              <a:solidFill>
                <a:srgbClr val="000000"/>
              </a:solidFill>
            </a:endParaRPr>
          </a:p>
          <a:p>
            <a:pPr marL="1270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11700" y="824617"/>
            <a:ext cx="8520600" cy="3938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rgbClr val="000000"/>
                </a:solidFill>
                <a:sym typeface="Calibri"/>
              </a:rPr>
              <a:t>Портрет целевого 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клиента </a:t>
            </a:r>
            <a:r>
              <a:rPr lang="ru" sz="2000" b="1" dirty="0" smtClean="0">
                <a:solidFill>
                  <a:srgbClr val="000000"/>
                </a:solidFill>
                <a:sym typeface="Calibri"/>
              </a:rPr>
              <a:t>(юридические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 и </a:t>
            </a:r>
            <a:r>
              <a:rPr lang="ru" sz="2000" b="1" dirty="0" smtClean="0">
                <a:solidFill>
                  <a:srgbClr val="000000"/>
                </a:solidFill>
                <a:sym typeface="Calibri"/>
              </a:rPr>
              <a:t>физические</a:t>
            </a:r>
            <a:r>
              <a:rPr lang="ru" sz="2000" dirty="0" smtClean="0">
                <a:solidFill>
                  <a:srgbClr val="000000"/>
                </a:solidFill>
                <a:sym typeface="Calibri"/>
              </a:rPr>
              <a:t> лица). </a:t>
            </a: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sz="2000" dirty="0" smtClean="0">
              <a:solidFill>
                <a:srgbClr val="000000"/>
              </a:solidFill>
              <a:sym typeface="Calibri"/>
            </a:endParaRPr>
          </a:p>
          <a:p>
            <a:pPr marL="1270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ru-RU" sz="1200" dirty="0" smtClean="0">
                <a:solidFill>
                  <a:srgbClr val="000000"/>
                </a:solidFill>
              </a:rPr>
              <a:t>С точки зрения </a:t>
            </a:r>
            <a:r>
              <a:rPr lang="ru-RU" sz="1200" b="1" dirty="0" smtClean="0">
                <a:solidFill>
                  <a:srgbClr val="000000"/>
                </a:solidFill>
              </a:rPr>
              <a:t>физических</a:t>
            </a:r>
            <a:r>
              <a:rPr lang="ru-RU" sz="1200" dirty="0" smtClean="0">
                <a:solidFill>
                  <a:srgbClr val="000000"/>
                </a:solidFill>
              </a:rPr>
              <a:t> лиц: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Медицинские и научные специалисты (врачи, физиологи, генетики, исследователи): изучение процессов старения и способов его замедления или обращения.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Люди с ССЗ: заболевания ССС – основная причина смертности и снижения качества жизни. Несоответствие биологического и хронологического возраста – важнейший маркер, предупреждающий и необходимости изменения образа жизни. 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Активные пожилые люди: продление активной жизни, предупреждение возрастных заболеваний и ограничений.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Молодое поколение: поддержания молодости и здоровья на долгое время</a:t>
            </a:r>
            <a:r>
              <a:rPr lang="en-US" sz="1200" dirty="0" smtClean="0">
                <a:solidFill>
                  <a:srgbClr val="000000"/>
                </a:solidFill>
              </a:rPr>
              <a:t>;</a:t>
            </a:r>
            <a:r>
              <a:rPr lang="ru-RU" sz="1200" dirty="0" smtClean="0">
                <a:solidFill>
                  <a:srgbClr val="000000"/>
                </a:solidFill>
              </a:rPr>
              <a:t> оценка состояния здоровья при устройстве на работу с особыми требованиями.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Люди, ведущие пассивный образ жизни: знание своего биологического возраста может помочь им осознать то, как влияет пассивный образ жизни на их здоровье и внешность. Они могут заинтересоваться механизмами старения и возможными путями его замедления.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Люди, не имеющие времени и возможности проводить долгую комплексную оценку своего здоровья.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Бизнесмены и инвесторы: в индустрии здравоохранения и продления молодости быстрая </a:t>
            </a:r>
            <a:r>
              <a:rPr lang="ru-RU" sz="1200" dirty="0" err="1" smtClean="0">
                <a:solidFill>
                  <a:srgbClr val="000000"/>
                </a:solidFill>
              </a:rPr>
              <a:t>неинвазивная</a:t>
            </a:r>
            <a:r>
              <a:rPr lang="ru-RU" sz="1200" dirty="0" smtClean="0">
                <a:solidFill>
                  <a:srgbClr val="000000"/>
                </a:solidFill>
              </a:rPr>
              <a:t> оценка биологического возраста даст возможность привлечь новым клиентов. 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</a:rPr>
              <a:t>Люди, сталкивающиеся с проблемами старения: те, кто уже столкнулся с проблемами или ограничениями, связанными со старением такими, как медицинские проблемы, упадок сил, ухудшение памяти или косметические изменения, могут проявлять интерес к методам распознавания и замедления старения.</a:t>
            </a:r>
          </a:p>
          <a:p>
            <a:pPr marL="355600" lvl="0" algn="just">
              <a:lnSpc>
                <a:spcPct val="100000"/>
              </a:lnSpc>
              <a:buClr>
                <a:schemeClr val="dk1"/>
              </a:buClr>
              <a:buSzPts val="1100"/>
              <a:buFont typeface="+mj-lt"/>
              <a:buAutoNum type="arabicPeriod"/>
            </a:pPr>
            <a:endParaRPr lang="ru-RU" sz="1200" dirty="0" smtClean="0">
              <a:solidFill>
                <a:srgbClr val="000000"/>
              </a:solidFill>
              <a:sym typeface="Calibri"/>
            </a:endParaRPr>
          </a:p>
          <a:p>
            <a:pPr marL="12700" lv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480550" y="9726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Потребители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27" y="143100"/>
            <a:ext cx="8520600" cy="572700"/>
          </a:xfrm>
        </p:spPr>
        <p:txBody>
          <a:bodyPr>
            <a:normAutofit fontScale="90000"/>
          </a:bodyPr>
          <a:lstStyle/>
          <a:p>
            <a:pPr algn="r"/>
            <a:r>
              <a:rPr lang="ru" sz="24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Исследование заинтересованности потенциальных потребителей</a:t>
            </a:r>
            <a:endParaRPr lang="ru-RU"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81" y="1793964"/>
            <a:ext cx="4924094" cy="19259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367" y="1737286"/>
            <a:ext cx="3757012" cy="2039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5582303" y="275053"/>
            <a:ext cx="1044267" cy="432048"/>
          </a:xfrm>
          <a:prstGeom prst="rect">
            <a:avLst/>
          </a:prstGeom>
          <a:ln>
            <a:noFill/>
          </a:ln>
        </p:spPr>
        <p:txBody>
          <a:bodyPr spcFirstLastPara="1" vert="horz" wrap="square" lIns="68569" tIns="68569" rIns="68569" bIns="68569" rtlCol="0" anchor="t" anchorCtr="0">
            <a:normAutofit fontScale="92500" lnSpcReduction="20000"/>
          </a:bodyPr>
          <a:lstStyle/>
          <a:p>
            <a:pPr marL="0" indent="0" algn="ctr">
              <a:buNone/>
            </a:pPr>
            <a:r>
              <a:rPr lang="ru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BE</a:t>
            </a:r>
            <a:endParaRPr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3752243" y="0"/>
            <a:ext cx="53262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31" tIns="51431" rIns="51431" bIns="51431" anchor="t" anchorCtr="0">
            <a:noAutofit/>
          </a:bodyPr>
          <a:lstStyle/>
          <a:p>
            <a:pPr algn="r" defTabSz="685783">
              <a:buClr>
                <a:srgbClr val="0B5394"/>
              </a:buClr>
              <a:buSzPts val="2400"/>
            </a:pPr>
            <a:r>
              <a:rPr lang="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sz="525" b="1" dirty="0">
              <a:solidFill>
                <a:schemeClr val="tx1">
                  <a:lumMod val="75000"/>
                  <a:lumOff val="25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2E04F8-6C15-C7C0-DFE2-5AAB612C919E}"/>
              </a:ext>
            </a:extLst>
          </p:cNvPr>
          <p:cNvSpPr txBox="1"/>
          <p:nvPr/>
        </p:nvSpPr>
        <p:spPr>
          <a:xfrm>
            <a:off x="2266965" y="208701"/>
            <a:ext cx="143369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85783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AS-IS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FEE7C523-F072-19E1-C0F7-821B640129D5}"/>
              </a:ext>
            </a:extLst>
          </p:cNvPr>
          <p:cNvSpPr/>
          <p:nvPr/>
        </p:nvSpPr>
        <p:spPr>
          <a:xfrm>
            <a:off x="1213123" y="691013"/>
            <a:ext cx="963218" cy="43204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135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Шаги сценария</a:t>
            </a: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DE5D71E2-9AB8-B5B7-AE83-B61A391AD8B8}"/>
              </a:ext>
            </a:extLst>
          </p:cNvPr>
          <p:cNvSpPr/>
          <p:nvPr/>
        </p:nvSpPr>
        <p:spPr>
          <a:xfrm>
            <a:off x="2362374" y="691013"/>
            <a:ext cx="1018604" cy="43204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135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Проблема</a:t>
            </a:r>
          </a:p>
        </p:txBody>
      </p: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9E951C7B-EB41-A8A8-7DA8-2DAEA81FA888}"/>
              </a:ext>
            </a:extLst>
          </p:cNvPr>
          <p:cNvSpPr/>
          <p:nvPr/>
        </p:nvSpPr>
        <p:spPr>
          <a:xfrm>
            <a:off x="3596259" y="709579"/>
            <a:ext cx="963218" cy="43204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135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Результат</a:t>
            </a:r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8FDAA472-E9DE-9C31-44B4-40192E5E4712}"/>
              </a:ext>
            </a:extLst>
          </p:cNvPr>
          <p:cNvSpPr/>
          <p:nvPr/>
        </p:nvSpPr>
        <p:spPr>
          <a:xfrm>
            <a:off x="627605" y="1285156"/>
            <a:ext cx="2125980" cy="50510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105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Посетители фитнес-центров</a:t>
            </a:r>
            <a:endParaRPr lang="ru-RU" sz="105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F37F1FAF-47D9-D4A1-0471-7A809B11E132}"/>
              </a:ext>
            </a:extLst>
          </p:cNvPr>
          <p:cNvSpPr/>
          <p:nvPr/>
        </p:nvSpPr>
        <p:spPr>
          <a:xfrm>
            <a:off x="754380" y="1958123"/>
            <a:ext cx="1887433" cy="43204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9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Посетители пользуются услугами диетологов</a:t>
            </a:r>
            <a:endParaRPr lang="ru-RU" sz="9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AB75B77A-54BF-473C-E55A-9CBC902809F2}"/>
              </a:ext>
            </a:extLst>
          </p:cNvPr>
          <p:cNvSpPr/>
          <p:nvPr/>
        </p:nvSpPr>
        <p:spPr>
          <a:xfrm>
            <a:off x="1983424" y="2472732"/>
            <a:ext cx="1471150" cy="59916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825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Определение диеты диетологом занимает большой промежуток времени</a:t>
            </a:r>
            <a:endParaRPr lang="ru-RU" sz="825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3FE17417-68EB-430E-DE21-F525961DE4A9}"/>
              </a:ext>
            </a:extLst>
          </p:cNvPr>
          <p:cNvSpPr/>
          <p:nvPr/>
        </p:nvSpPr>
        <p:spPr>
          <a:xfrm>
            <a:off x="3353721" y="3047300"/>
            <a:ext cx="1493862" cy="96849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800" dirty="0">
                <a:solidFill>
                  <a:schemeClr val="tx1"/>
                </a:solidFill>
                <a:latin typeface="Calibri"/>
              </a:rPr>
              <a:t>Посетители тратят много времени и денег</a:t>
            </a: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87AABB5B-5E94-AB1D-8B03-6D25D3243678}"/>
              </a:ext>
            </a:extLst>
          </p:cNvPr>
          <p:cNvSpPr/>
          <p:nvPr/>
        </p:nvSpPr>
        <p:spPr>
          <a:xfrm>
            <a:off x="1828386" y="3758083"/>
            <a:ext cx="1433691" cy="61837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119060" algn="ctr" defTabSz="685783">
              <a:buClrTx/>
              <a:defRPr/>
            </a:pPr>
            <a:r>
              <a:rPr lang="ru-RU" sz="825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Определение диеты требует инвазивного вмешательства( анализы)</a:t>
            </a:r>
            <a:endParaRPr lang="ru-RU" sz="825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20C081E8-5284-8F9B-8726-43CC004F1239}"/>
              </a:ext>
            </a:extLst>
          </p:cNvPr>
          <p:cNvSpPr/>
          <p:nvPr/>
        </p:nvSpPr>
        <p:spPr>
          <a:xfrm>
            <a:off x="3463346" y="4433922"/>
            <a:ext cx="1305590" cy="56410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825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Отпугивает инвазивный метод</a:t>
            </a:r>
            <a:endParaRPr lang="ru-RU" sz="825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5" name="Стрелка: вниз 84">
            <a:extLst>
              <a:ext uri="{FF2B5EF4-FFF2-40B4-BE49-F238E27FC236}">
                <a16:creationId xmlns:a16="http://schemas.microsoft.com/office/drawing/2014/main" id="{341F8B35-45C5-D61B-9DE3-57C262C8DBEB}"/>
              </a:ext>
            </a:extLst>
          </p:cNvPr>
          <p:cNvSpPr/>
          <p:nvPr/>
        </p:nvSpPr>
        <p:spPr>
          <a:xfrm>
            <a:off x="1620876" y="1140615"/>
            <a:ext cx="102383" cy="159865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id="{4C50BFAD-D76A-62A5-6C16-044538E1542B}"/>
              </a:ext>
            </a:extLst>
          </p:cNvPr>
          <p:cNvSpPr/>
          <p:nvPr/>
        </p:nvSpPr>
        <p:spPr>
          <a:xfrm>
            <a:off x="1616314" y="1787867"/>
            <a:ext cx="102383" cy="159865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7" name="Стрелка: вниз 86">
            <a:extLst>
              <a:ext uri="{FF2B5EF4-FFF2-40B4-BE49-F238E27FC236}">
                <a16:creationId xmlns:a16="http://schemas.microsoft.com/office/drawing/2014/main" id="{A834B68D-CA56-D0F3-5F85-1C2BDD1AD1E1}"/>
              </a:ext>
            </a:extLst>
          </p:cNvPr>
          <p:cNvSpPr/>
          <p:nvPr/>
        </p:nvSpPr>
        <p:spPr>
          <a:xfrm flipH="1">
            <a:off x="1620648" y="2395796"/>
            <a:ext cx="104786" cy="432048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0" name="Стрелка: вправо 89">
            <a:extLst>
              <a:ext uri="{FF2B5EF4-FFF2-40B4-BE49-F238E27FC236}">
                <a16:creationId xmlns:a16="http://schemas.microsoft.com/office/drawing/2014/main" id="{71D4251F-A15C-E988-EC0B-A451EB60443F}"/>
              </a:ext>
            </a:extLst>
          </p:cNvPr>
          <p:cNvSpPr/>
          <p:nvPr/>
        </p:nvSpPr>
        <p:spPr>
          <a:xfrm>
            <a:off x="1733768" y="2742728"/>
            <a:ext cx="276052" cy="86615"/>
          </a:xfrm>
          <a:prstGeom prst="right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1" name="Стрелка: вниз 90">
            <a:extLst>
              <a:ext uri="{FF2B5EF4-FFF2-40B4-BE49-F238E27FC236}">
                <a16:creationId xmlns:a16="http://schemas.microsoft.com/office/drawing/2014/main" id="{57A6BB21-9AF1-613E-9BBE-5C73515D606A}"/>
              </a:ext>
            </a:extLst>
          </p:cNvPr>
          <p:cNvSpPr/>
          <p:nvPr/>
        </p:nvSpPr>
        <p:spPr>
          <a:xfrm flipH="1">
            <a:off x="2629573" y="3033997"/>
            <a:ext cx="104786" cy="432048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2" name="Стрелка: вправо 91">
            <a:extLst>
              <a:ext uri="{FF2B5EF4-FFF2-40B4-BE49-F238E27FC236}">
                <a16:creationId xmlns:a16="http://schemas.microsoft.com/office/drawing/2014/main" id="{6FBB8209-25B6-57C7-13D8-C7339AF25536}"/>
              </a:ext>
            </a:extLst>
          </p:cNvPr>
          <p:cNvSpPr/>
          <p:nvPr/>
        </p:nvSpPr>
        <p:spPr>
          <a:xfrm>
            <a:off x="2734359" y="3371885"/>
            <a:ext cx="588194" cy="94160"/>
          </a:xfrm>
          <a:prstGeom prst="right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3" name="Стрелка: вниз 92">
            <a:extLst>
              <a:ext uri="{FF2B5EF4-FFF2-40B4-BE49-F238E27FC236}">
                <a16:creationId xmlns:a16="http://schemas.microsoft.com/office/drawing/2014/main" id="{C027B5C0-67CA-EE73-7F90-3910E522A675}"/>
              </a:ext>
            </a:extLst>
          </p:cNvPr>
          <p:cNvSpPr/>
          <p:nvPr/>
        </p:nvSpPr>
        <p:spPr>
          <a:xfrm>
            <a:off x="1416183" y="2373998"/>
            <a:ext cx="117527" cy="1771452"/>
          </a:xfrm>
          <a:prstGeom prst="down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4" name="Стрелка: вниз 93">
            <a:extLst>
              <a:ext uri="{FF2B5EF4-FFF2-40B4-BE49-F238E27FC236}">
                <a16:creationId xmlns:a16="http://schemas.microsoft.com/office/drawing/2014/main" id="{6F8CDEFB-CFA6-6893-1498-57DABC8055E7}"/>
              </a:ext>
            </a:extLst>
          </p:cNvPr>
          <p:cNvSpPr/>
          <p:nvPr/>
        </p:nvSpPr>
        <p:spPr>
          <a:xfrm rot="16200000">
            <a:off x="1639777" y="3952218"/>
            <a:ext cx="86615" cy="299851"/>
          </a:xfrm>
          <a:prstGeom prst="down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5" name="Стрелка: вниз 94">
            <a:extLst>
              <a:ext uri="{FF2B5EF4-FFF2-40B4-BE49-F238E27FC236}">
                <a16:creationId xmlns:a16="http://schemas.microsoft.com/office/drawing/2014/main" id="{9D2284D8-A0DF-7F81-E806-592C070FDC9E}"/>
              </a:ext>
            </a:extLst>
          </p:cNvPr>
          <p:cNvSpPr/>
          <p:nvPr/>
        </p:nvSpPr>
        <p:spPr>
          <a:xfrm>
            <a:off x="2528818" y="4376776"/>
            <a:ext cx="90008" cy="393801"/>
          </a:xfrm>
          <a:prstGeom prst="down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6" name="Стрелка: вниз 95">
            <a:extLst>
              <a:ext uri="{FF2B5EF4-FFF2-40B4-BE49-F238E27FC236}">
                <a16:creationId xmlns:a16="http://schemas.microsoft.com/office/drawing/2014/main" id="{1C70A2A7-F070-17CD-4A42-A52280CA955E}"/>
              </a:ext>
            </a:extLst>
          </p:cNvPr>
          <p:cNvSpPr/>
          <p:nvPr/>
        </p:nvSpPr>
        <p:spPr>
          <a:xfrm rot="16200000">
            <a:off x="3015397" y="4350465"/>
            <a:ext cx="34289" cy="805934"/>
          </a:xfrm>
          <a:prstGeom prst="downArrow">
            <a:avLst/>
          </a:prstGeom>
          <a:solidFill>
            <a:schemeClr val="bg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id="{AFDB30FA-45AA-3200-BB8E-7645021F19B9}"/>
              </a:ext>
            </a:extLst>
          </p:cNvPr>
          <p:cNvSpPr/>
          <p:nvPr/>
        </p:nvSpPr>
        <p:spPr>
          <a:xfrm>
            <a:off x="5739487" y="738266"/>
            <a:ext cx="963218" cy="43204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135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Шаги сценария</a:t>
            </a:r>
          </a:p>
        </p:txBody>
      </p:sp>
      <p:sp>
        <p:nvSpPr>
          <p:cNvPr id="98" name="Прямоугольник: скругленные углы 97">
            <a:extLst>
              <a:ext uri="{FF2B5EF4-FFF2-40B4-BE49-F238E27FC236}">
                <a16:creationId xmlns:a16="http://schemas.microsoft.com/office/drawing/2014/main" id="{4DBA172D-39FD-EDFE-3996-0714347F1B25}"/>
              </a:ext>
            </a:extLst>
          </p:cNvPr>
          <p:cNvSpPr/>
          <p:nvPr/>
        </p:nvSpPr>
        <p:spPr>
          <a:xfrm>
            <a:off x="7228301" y="745127"/>
            <a:ext cx="963218" cy="43204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135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Результат</a:t>
            </a:r>
          </a:p>
        </p:txBody>
      </p: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id="{0A592FD2-D93B-85FB-07F4-6E12A53AF105}"/>
              </a:ext>
            </a:extLst>
          </p:cNvPr>
          <p:cNvSpPr/>
          <p:nvPr/>
        </p:nvSpPr>
        <p:spPr>
          <a:xfrm>
            <a:off x="5546562" y="1940575"/>
            <a:ext cx="1343518" cy="41250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9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Посетители пользуются аппаратом</a:t>
            </a:r>
            <a:endParaRPr lang="ru-RU" sz="9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1" name="Стрелка: вниз 100">
            <a:extLst>
              <a:ext uri="{FF2B5EF4-FFF2-40B4-BE49-F238E27FC236}">
                <a16:creationId xmlns:a16="http://schemas.microsoft.com/office/drawing/2014/main" id="{9F71DC18-95B0-32D9-912A-064CBB2C3E4D}"/>
              </a:ext>
            </a:extLst>
          </p:cNvPr>
          <p:cNvSpPr/>
          <p:nvPr/>
        </p:nvSpPr>
        <p:spPr>
          <a:xfrm>
            <a:off x="6175302" y="1188879"/>
            <a:ext cx="102383" cy="159865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2" name="Стрелка: вниз 101">
            <a:extLst>
              <a:ext uri="{FF2B5EF4-FFF2-40B4-BE49-F238E27FC236}">
                <a16:creationId xmlns:a16="http://schemas.microsoft.com/office/drawing/2014/main" id="{2D0D681A-CD4D-0CFF-9675-B326A2B5CBCA}"/>
              </a:ext>
            </a:extLst>
          </p:cNvPr>
          <p:cNvSpPr/>
          <p:nvPr/>
        </p:nvSpPr>
        <p:spPr>
          <a:xfrm>
            <a:off x="6161458" y="1777279"/>
            <a:ext cx="102383" cy="159865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3" name="Прямоугольник: скругленные углы 102">
            <a:extLst>
              <a:ext uri="{FF2B5EF4-FFF2-40B4-BE49-F238E27FC236}">
                <a16:creationId xmlns:a16="http://schemas.microsoft.com/office/drawing/2014/main" id="{8B04F964-1782-4B93-6A44-5FF584196FC3}"/>
              </a:ext>
            </a:extLst>
          </p:cNvPr>
          <p:cNvSpPr/>
          <p:nvPr/>
        </p:nvSpPr>
        <p:spPr>
          <a:xfrm>
            <a:off x="5567638" y="2565233"/>
            <a:ext cx="1343517" cy="52822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9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Имеют доступное представление о своем здоровье</a:t>
            </a:r>
            <a:endParaRPr lang="ru-RU" sz="9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97878E38-5410-2DF4-0386-C9CABD079E0B}"/>
              </a:ext>
            </a:extLst>
          </p:cNvPr>
          <p:cNvSpPr/>
          <p:nvPr/>
        </p:nvSpPr>
        <p:spPr>
          <a:xfrm>
            <a:off x="5602654" y="3324009"/>
            <a:ext cx="1317803" cy="51597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9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Не тратят много времени и денег</a:t>
            </a:r>
            <a:endParaRPr lang="ru-RU" sz="9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5" name="Прямоугольник: скругленные углы 104">
            <a:extLst>
              <a:ext uri="{FF2B5EF4-FFF2-40B4-BE49-F238E27FC236}">
                <a16:creationId xmlns:a16="http://schemas.microsoft.com/office/drawing/2014/main" id="{6837723C-04F6-CBCD-4611-89D912223697}"/>
              </a:ext>
            </a:extLst>
          </p:cNvPr>
          <p:cNvSpPr/>
          <p:nvPr/>
        </p:nvSpPr>
        <p:spPr>
          <a:xfrm>
            <a:off x="7112971" y="2531058"/>
            <a:ext cx="1532265" cy="65186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119060" algn="ctr" defTabSz="685783">
              <a:buClrTx/>
              <a:defRPr/>
            </a:pPr>
            <a:r>
              <a:rPr lang="ru-RU" sz="788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Индивидуализация данных</a:t>
            </a:r>
            <a:r>
              <a:rPr lang="en-US" sz="788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,</a:t>
            </a:r>
            <a:r>
              <a:rPr lang="ru-RU" sz="788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определяющих состояние здоровья и я рекомендации по питанию и двигательной активности</a:t>
            </a:r>
            <a:endParaRPr lang="ru-RU" sz="788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6" name="Стрелка: вниз 105">
            <a:extLst>
              <a:ext uri="{FF2B5EF4-FFF2-40B4-BE49-F238E27FC236}">
                <a16:creationId xmlns:a16="http://schemas.microsoft.com/office/drawing/2014/main" id="{BC8ECCDA-0A55-304A-8302-D8A2CCD95155}"/>
              </a:ext>
            </a:extLst>
          </p:cNvPr>
          <p:cNvSpPr/>
          <p:nvPr/>
        </p:nvSpPr>
        <p:spPr>
          <a:xfrm>
            <a:off x="6167130" y="2380149"/>
            <a:ext cx="102383" cy="159865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7" name="Стрелка: вниз 106">
            <a:extLst>
              <a:ext uri="{FF2B5EF4-FFF2-40B4-BE49-F238E27FC236}">
                <a16:creationId xmlns:a16="http://schemas.microsoft.com/office/drawing/2014/main" id="{7CDE0801-EF2F-3F0D-08FE-B6D73CA85C4B}"/>
              </a:ext>
            </a:extLst>
          </p:cNvPr>
          <p:cNvSpPr/>
          <p:nvPr/>
        </p:nvSpPr>
        <p:spPr>
          <a:xfrm>
            <a:off x="6190640" y="3116811"/>
            <a:ext cx="87044" cy="207198"/>
          </a:xfrm>
          <a:prstGeom prst="down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8" name="Стрелка: изогнутая вверх 107">
            <a:extLst>
              <a:ext uri="{FF2B5EF4-FFF2-40B4-BE49-F238E27FC236}">
                <a16:creationId xmlns:a16="http://schemas.microsoft.com/office/drawing/2014/main" id="{B620DF6E-5056-CC63-D3B3-56291D4FA13E}"/>
              </a:ext>
            </a:extLst>
          </p:cNvPr>
          <p:cNvSpPr/>
          <p:nvPr/>
        </p:nvSpPr>
        <p:spPr>
          <a:xfrm>
            <a:off x="6920457" y="3204487"/>
            <a:ext cx="1095089" cy="410684"/>
          </a:xfrm>
          <a:prstGeom prst="bentUpArrow">
            <a:avLst/>
          </a:pr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endParaRPr lang="ru-RU" sz="1350">
              <a:solidFill>
                <a:schemeClr val="accent6">
                  <a:lumMod val="85000"/>
                  <a:lumOff val="15000"/>
                </a:schemeClr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5D3F37EC-E0A7-06FF-AC32-5E27DF3AE4FD}"/>
              </a:ext>
            </a:extLst>
          </p:cNvPr>
          <p:cNvCxnSpPr>
            <a:cxnSpLocks/>
          </p:cNvCxnSpPr>
          <p:nvPr/>
        </p:nvCxnSpPr>
        <p:spPr>
          <a:xfrm>
            <a:off x="4968409" y="409884"/>
            <a:ext cx="41210" cy="4588142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pic>
        <p:nvPicPr>
          <p:cNvPr id="3" name="Google Shape;112;p27">
            <a:extLst>
              <a:ext uri="{FF2B5EF4-FFF2-40B4-BE49-F238E27FC236}">
                <a16:creationId xmlns:a16="http://schemas.microsoft.com/office/drawing/2014/main" id="{5F02A807-A298-E1D9-9573-1599220F0E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359" y="93612"/>
            <a:ext cx="899160" cy="35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09A49D-28CB-C1CB-4E90-51452F7A4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29" y="93504"/>
            <a:ext cx="857165" cy="379445"/>
          </a:xfrm>
          <a:prstGeom prst="rect">
            <a:avLst/>
          </a:prstGeom>
          <a:ln>
            <a:noFill/>
          </a:ln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67BB495-FEC3-9AEC-F245-CF71C1760469}"/>
              </a:ext>
            </a:extLst>
          </p:cNvPr>
          <p:cNvSpPr/>
          <p:nvPr/>
        </p:nvSpPr>
        <p:spPr>
          <a:xfrm>
            <a:off x="5475645" y="1345501"/>
            <a:ext cx="1716931" cy="50510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83">
              <a:buClrTx/>
              <a:defRPr/>
            </a:pPr>
            <a:r>
              <a:rPr lang="ru-RU" sz="900" dirty="0" smtClean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Посетители фитнес-центров</a:t>
            </a:r>
            <a:endParaRPr lang="ru-RU" sz="90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2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36670" y="629544"/>
            <a:ext cx="8520600" cy="4278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110"/>
              <a:buFont typeface="Arial"/>
              <a:buNone/>
            </a:pPr>
            <a:r>
              <a:rPr lang="ru" sz="1995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</a:t>
            </a:r>
            <a:r>
              <a:rPr lang="ru" sz="1995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технические параметры продукта</a:t>
            </a:r>
            <a:endParaRPr sz="3487" dirty="0">
              <a:solidFill>
                <a:schemeClr val="dk1"/>
              </a:solidFill>
            </a:endParaRPr>
          </a:p>
          <a:p>
            <a:pPr marL="0" lvl="0" indent="0" algn="just">
              <a:spcBef>
                <a:spcPts val="1200"/>
              </a:spcBef>
              <a:buClr>
                <a:schemeClr val="dk1"/>
              </a:buClr>
              <a:buSzPct val="61111"/>
              <a:buNone/>
            </a:pPr>
            <a:r>
              <a:rPr lang="ru-RU" sz="1400" dirty="0">
                <a:solidFill>
                  <a:schemeClr val="tx1"/>
                </a:solidFill>
              </a:rPr>
              <a:t>Предполагается создание программно-аппаратного комплекса </a:t>
            </a:r>
            <a:r>
              <a:rPr lang="ru-RU" sz="1400" dirty="0" smtClean="0">
                <a:solidFill>
                  <a:schemeClr val="tx1"/>
                </a:solidFill>
              </a:rPr>
              <a:t>(в том числе для потенциального включения в ряд датчиков ростомера производства АО </a:t>
            </a:r>
            <a:r>
              <a:rPr lang="ru-RU" sz="1400" dirty="0">
                <a:solidFill>
                  <a:schemeClr val="tx1"/>
                </a:solidFill>
              </a:rPr>
              <a:t>«ТВЕС</a:t>
            </a:r>
            <a:r>
              <a:rPr lang="ru-RU" sz="1400" dirty="0" smtClean="0">
                <a:solidFill>
                  <a:schemeClr val="tx1"/>
                </a:solidFill>
              </a:rPr>
              <a:t>»), </a:t>
            </a:r>
            <a:r>
              <a:rPr lang="ru-RU" sz="1400" dirty="0">
                <a:solidFill>
                  <a:schemeClr val="tx1"/>
                </a:solidFill>
              </a:rPr>
              <a:t>оценивающего биологический возраст человека на основе систематизации и анализа его индивидуальных параметров, в том числе роста, веса, пола, хронологического возраста, оценки эластичности сосудов как центрального критерия состояния организма, а также анкетирования. Планируется разработка прибора для определения эластичности </a:t>
            </a:r>
            <a:r>
              <a:rPr lang="ru-RU" sz="1400" dirty="0" smtClean="0">
                <a:solidFill>
                  <a:schemeClr val="tx1"/>
                </a:solidFill>
              </a:rPr>
              <a:t>сосудов </a:t>
            </a:r>
            <a:r>
              <a:rPr lang="ru-RU" sz="1400" dirty="0">
                <a:solidFill>
                  <a:schemeClr val="tx1"/>
                </a:solidFill>
              </a:rPr>
              <a:t>на основе </a:t>
            </a:r>
            <a:r>
              <a:rPr lang="ru-RU" sz="1400" dirty="0" smtClean="0">
                <a:solidFill>
                  <a:schemeClr val="tx1"/>
                </a:solidFill>
              </a:rPr>
              <a:t>математического анализа скорости пульсовой волны и ЭКГ сигнала, реализованных с помощью аппаратного обеспечения с помощью </a:t>
            </a:r>
            <a:r>
              <a:rPr lang="en-US" sz="1400" dirty="0" smtClean="0">
                <a:solidFill>
                  <a:schemeClr val="tx1"/>
                </a:solidFill>
              </a:rPr>
              <a:t>Arduino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sz="1400" dirty="0" smtClean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4356340" y="259094"/>
            <a:ext cx="441669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Научное обоснование метода</a:t>
            </a:r>
            <a:endParaRPr sz="1100" dirty="0"/>
          </a:p>
        </p:txBody>
      </p:sp>
      <p:sp>
        <p:nvSpPr>
          <p:cNvPr id="4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60450" y="407414"/>
            <a:ext cx="5705443" cy="3629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85725" indent="28575" algn="just">
              <a:buNone/>
            </a:pPr>
            <a:r>
              <a:rPr lang="ru-RU" sz="1400" dirty="0" smtClean="0">
                <a:solidFill>
                  <a:srgbClr val="000000"/>
                </a:solidFill>
              </a:rPr>
              <a:t>Центральным фактором, влияющим на биологический возраст, является эластичность сосудов – это степень расширения и сужения сосудов, которая возникает при пульсации сердца и расслаблении и связана как со структурными, так и с функциональными свойствами артерии. Одним из главных факторов снижения эластичности с течением возраста является накопление холестерина на стенках сосудов:</a:t>
            </a:r>
            <a:endParaRPr sz="14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0030" y="2493034"/>
            <a:ext cx="2621457" cy="200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 descr="Внешний файл, содержащий изображение, иллюстрацию и т. д. Имя объекта — vhrm-5-973f1.jpg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669" y="57707"/>
            <a:ext cx="2665564" cy="46631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504" y="47433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dirty="0" smtClean="0"/>
              <a:t>LAEI, большой артериальный индекс эластичности; </a:t>
            </a:r>
          </a:p>
          <a:p>
            <a:r>
              <a:rPr lang="en-US" sz="1000" dirty="0" smtClean="0"/>
              <a:t>S</a:t>
            </a:r>
            <a:r>
              <a:rPr lang="ru-RU" sz="1000" dirty="0" smtClean="0"/>
              <a:t>АЭИ, малый артериальный индекс эластичности*.</a:t>
            </a:r>
            <a:endParaRPr lang="ru-RU" sz="1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45457" y="4589502"/>
            <a:ext cx="55985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*</a:t>
            </a:r>
            <a:r>
              <a:rPr lang="en-US" sz="1000" dirty="0" smtClean="0"/>
              <a:t>Short KR, </a:t>
            </a:r>
            <a:r>
              <a:rPr lang="en-US" sz="1000" dirty="0" err="1" smtClean="0"/>
              <a:t>Blackett</a:t>
            </a:r>
            <a:r>
              <a:rPr lang="en-US" sz="1000" dirty="0" smtClean="0"/>
              <a:t> PR, Gardner AW, Copeland KC. Vascular health in children and adolescents: effects of obesity and diabetes. </a:t>
            </a:r>
            <a:r>
              <a:rPr lang="en-US" sz="1000" dirty="0" err="1" smtClean="0"/>
              <a:t>Vasc</a:t>
            </a:r>
            <a:r>
              <a:rPr lang="en-US" sz="1000" dirty="0" smtClean="0"/>
              <a:t> Health Risk </a:t>
            </a:r>
            <a:r>
              <a:rPr lang="en-US" sz="1000" dirty="0" err="1" smtClean="0"/>
              <a:t>Manag</a:t>
            </a:r>
            <a:r>
              <a:rPr lang="en-US" sz="1000" dirty="0" smtClean="0"/>
              <a:t>. 2009;5:973-90. </a:t>
            </a:r>
            <a:r>
              <a:rPr lang="en-US" sz="1000" dirty="0" err="1" smtClean="0"/>
              <a:t>doi</a:t>
            </a:r>
            <a:r>
              <a:rPr lang="en-US" sz="1000" dirty="0" smtClean="0"/>
              <a:t>: 10.2147/vhrm.s7116. </a:t>
            </a:r>
            <a:r>
              <a:rPr lang="en-US" sz="1000" dirty="0" err="1" smtClean="0"/>
              <a:t>Epub</a:t>
            </a:r>
            <a:r>
              <a:rPr lang="en-US" sz="1000" dirty="0" smtClean="0"/>
              <a:t> 2009 Nov 16.</a:t>
            </a:r>
            <a:endParaRPr lang="ru-RU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205" y="117221"/>
            <a:ext cx="8520600" cy="572700"/>
          </a:xfrm>
        </p:spPr>
        <p:txBody>
          <a:bodyPr>
            <a:normAutofit fontScale="90000"/>
          </a:bodyPr>
          <a:lstStyle/>
          <a:p>
            <a:pPr lvl="0" algn="r"/>
            <a:r>
              <a:rPr lang="ru-RU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Научное обоснование метода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54832" y="626261"/>
                <a:ext cx="8520600" cy="4342553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 algn="just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Под эластичностью понимаем способность сосуда расширять свой объем при повышении давления крови:</a:t>
                </a:r>
              </a:p>
              <a:p>
                <a:pPr marL="85725" indent="0" algn="ctr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 C = ΔV  ⁄  ΔP ,     млПа-1 </a:t>
                </a:r>
              </a:p>
              <a:p>
                <a:pPr marL="85725" indent="0" algn="just" fontAlgn="t">
                  <a:buNone/>
                </a:pPr>
                <a:endParaRPr lang="ru-RU" dirty="0" smtClean="0">
                  <a:solidFill>
                    <a:srgbClr val="000000"/>
                  </a:solidFill>
                </a:endParaRPr>
              </a:p>
              <a:p>
                <a:pPr marL="85725" indent="0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ΔV - относительное увеличение объема,</a:t>
                </a:r>
                <a:br>
                  <a:rPr lang="ru-RU" dirty="0" smtClean="0">
                    <a:solidFill>
                      <a:srgbClr val="000000"/>
                    </a:solidFill>
                  </a:rPr>
                </a:br>
                <a:r>
                  <a:rPr lang="ru-RU" dirty="0" smtClean="0">
                    <a:solidFill>
                      <a:srgbClr val="000000"/>
                    </a:solidFill>
                  </a:rPr>
                  <a:t>ΔP -  относительное увеличение давления.</a:t>
                </a:r>
              </a:p>
              <a:p>
                <a:pPr marL="85725" indent="0" algn="just" fontAlgn="t">
                  <a:buNone/>
                </a:pPr>
                <a:endParaRPr lang="ru-RU" dirty="0" smtClean="0">
                  <a:solidFill>
                    <a:srgbClr val="000000"/>
                  </a:solidFill>
                </a:endParaRPr>
              </a:p>
              <a:p>
                <a:pPr marL="0" indent="0" algn="just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В литературе часто фигурирует обратная эластичности величина жесткость Е = С-1. </a:t>
                </a:r>
              </a:p>
              <a:p>
                <a:pPr marL="0" indent="0" algn="just" fontAlgn="t">
                  <a:buNone/>
                </a:pPr>
                <a:endParaRPr lang="ru-RU" dirty="0" smtClean="0">
                  <a:solidFill>
                    <a:srgbClr val="000000"/>
                  </a:solidFill>
                </a:endParaRPr>
              </a:p>
              <a:p>
                <a:pPr marL="0" indent="0" algn="just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Чем выше эластичность сосудов, тем ниже скорость. </a:t>
                </a:r>
                <a:r>
                  <a:rPr lang="ru-RU" b="1" dirty="0" smtClean="0">
                    <a:solidFill>
                      <a:srgbClr val="000000"/>
                    </a:solidFill>
                  </a:rPr>
                  <a:t>Эластичность </a:t>
                </a:r>
                <a:r>
                  <a:rPr lang="ru-RU" b="1" i="1" dirty="0" smtClean="0">
                    <a:solidFill>
                      <a:srgbClr val="000000"/>
                    </a:solidFill>
                  </a:rPr>
                  <a:t>С</a:t>
                </a:r>
                <a:r>
                  <a:rPr lang="ru-RU" b="1" dirty="0" smtClean="0">
                    <a:solidFill>
                      <a:srgbClr val="000000"/>
                    </a:solidFill>
                  </a:rPr>
                  <a:t> обратно пропорциональна вязкости крови </a:t>
                </a:r>
                <a:r>
                  <a:rPr lang="ru-RU" b="1" dirty="0" err="1" smtClean="0">
                    <a:solidFill>
                      <a:srgbClr val="000000"/>
                    </a:solidFill>
                  </a:rPr>
                  <a:t>g</a:t>
                </a:r>
                <a:r>
                  <a:rPr lang="ru-RU" b="1" dirty="0" smtClean="0">
                    <a:solidFill>
                      <a:srgbClr val="000000"/>
                    </a:solidFill>
                  </a:rPr>
                  <a:t> и квадрату скорости распространения пульсовой волны СРПВ:</a:t>
                </a:r>
              </a:p>
              <a:p>
                <a:pPr algn="ctr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                        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𝐶𝑃</m:t>
                    </m:r>
                    <m:r>
                      <a:rPr lang="ru-RU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П</m:t>
                    </m:r>
                    <m:sSup>
                      <m:sSupPr>
                        <m:ctrlPr>
                          <a:rPr lang="ru-RU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В</m:t>
                        </m:r>
                      </m:e>
                      <m:sup>
                        <m:r>
                          <a:rPr lang="ru-RU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dirty="0" smtClean="0">
                    <a:solidFill>
                      <a:srgbClr val="000000"/>
                    </a:solidFill>
                  </a:rPr>
                  <a:t>                                     </a:t>
                </a:r>
              </a:p>
              <a:p>
                <a:pPr marL="0" indent="0" algn="just" fontAlgn="t">
                  <a:buNone/>
                </a:pPr>
                <a:r>
                  <a:rPr lang="ru-RU" dirty="0" smtClean="0">
                    <a:solidFill>
                      <a:srgbClr val="000000"/>
                    </a:solidFill>
                  </a:rPr>
                  <a:t>V – объем артерии между измерительными электродами.  </a:t>
                </a:r>
                <a:br>
                  <a:rPr lang="ru-RU" dirty="0" smtClean="0">
                    <a:solidFill>
                      <a:srgbClr val="000000"/>
                    </a:solidFill>
                  </a:rPr>
                </a:br>
                <a:r>
                  <a:rPr lang="ru-RU" dirty="0" err="1" smtClean="0">
                    <a:solidFill>
                      <a:srgbClr val="000000"/>
                    </a:solidFill>
                  </a:rPr>
                  <a:t>g</a:t>
                </a:r>
                <a:r>
                  <a:rPr lang="ru-RU" dirty="0" smtClean="0">
                    <a:solidFill>
                      <a:srgbClr val="000000"/>
                    </a:solidFill>
                  </a:rPr>
                  <a:t> –  вязкость крови (средняя вязкость крови при 200 С равна 4 </a:t>
                </a:r>
                <a:r>
                  <a:rPr lang="ru-RU" dirty="0" err="1" smtClean="0">
                    <a:solidFill>
                      <a:srgbClr val="000000"/>
                    </a:solidFill>
                  </a:rPr>
                  <a:t>х</a:t>
                </a:r>
                <a:r>
                  <a:rPr lang="ru-RU" dirty="0" smtClean="0">
                    <a:solidFill>
                      <a:srgbClr val="000000"/>
                    </a:solidFill>
                  </a:rPr>
                  <a:t> 10-3 Пас).</a:t>
                </a:r>
              </a:p>
              <a:p>
                <a:pPr marL="0" indent="0" algn="just" fontAlgn="t">
                  <a:buNone/>
                </a:pPr>
                <a:endParaRPr lang="ru-RU" dirty="0" smtClean="0">
                  <a:solidFill>
                    <a:srgbClr val="000000"/>
                  </a:solidFill>
                </a:endParaRPr>
              </a:p>
              <a:p>
                <a:pPr marL="0" indent="0" algn="just" fontAlgn="t">
                  <a:buNone/>
                </a:pPr>
                <a:r>
                  <a:rPr lang="ru-RU" b="1" dirty="0" smtClean="0">
                    <a:solidFill>
                      <a:srgbClr val="000000"/>
                    </a:solidFill>
                  </a:rPr>
                  <a:t>Таким образом, для оценки эластичности артериального сосудистого русла следует измерить скорость распространения пульсовой волны СРПВ в м/с и измерить длину артерии.</a:t>
                </a:r>
              </a:p>
              <a:p>
                <a:pPr marL="85725" indent="0" algn="ctr" fontAlgn="t">
                  <a:buNone/>
                </a:pPr>
                <a:endParaRPr lang="ru-RU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Текс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54832" y="626261"/>
                <a:ext cx="8520600" cy="4342553"/>
              </a:xfrm>
              <a:blipFill>
                <a:blip r:embed="rId2"/>
                <a:stretch>
                  <a:fillRect l="-286" r="-2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205" y="117221"/>
            <a:ext cx="8520600" cy="572700"/>
          </a:xfrm>
        </p:spPr>
        <p:txBody>
          <a:bodyPr>
            <a:normAutofit fontScale="90000"/>
          </a:bodyPr>
          <a:lstStyle/>
          <a:p>
            <a:pPr lvl="0" algn="r"/>
            <a:r>
              <a:rPr lang="ru-RU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Научное обоснование метода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23426" y="626261"/>
            <a:ext cx="4752005" cy="4517239"/>
          </a:xfrm>
        </p:spPr>
        <p:txBody>
          <a:bodyPr>
            <a:normAutofit fontScale="77500" lnSpcReduction="20000"/>
          </a:bodyPr>
          <a:lstStyle/>
          <a:p>
            <a:pPr marL="0" indent="0" algn="just" fontAlgn="t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Пульсовая волна — распространяющаяся по артериям волна повышенного давления, вызванная выбросом крови из левого желудочка сердца в период систолы. Распространяясь от аорты до капилляров, пульсовая волна затухает.</a:t>
            </a:r>
          </a:p>
          <a:p>
            <a:pPr marL="0" indent="0" algn="just" fontAlgn="t">
              <a:buNone/>
            </a:pPr>
            <a:endParaRPr lang="ru-RU" sz="1600" dirty="0" smtClean="0">
              <a:solidFill>
                <a:srgbClr val="000000"/>
              </a:solidFill>
            </a:endParaRPr>
          </a:p>
          <a:p>
            <a:pPr marL="0" indent="0" algn="just" fontAlgn="t">
              <a:buNone/>
            </a:pPr>
            <a:endParaRPr lang="ru-RU" sz="1600" dirty="0" smtClean="0">
              <a:solidFill>
                <a:srgbClr val="000000"/>
              </a:solidFill>
            </a:endParaRPr>
          </a:p>
          <a:p>
            <a:pPr marL="0" indent="0" algn="just" fontAlgn="t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Скорость распространения пульсовой волны (СРПВ) – это время, которое необходимо пульсовой волне для прохождения по артериям. Чем более «жесткие» сосуды, тем выше СРПВ. Увеличение жесткости сосудов ведет к увеличению СРПВ. </a:t>
            </a:r>
          </a:p>
          <a:p>
            <a:pPr marL="0" indent="0" algn="just" fontAlgn="t">
              <a:buNone/>
            </a:pPr>
            <a:endParaRPr lang="ru-RU" sz="1600" dirty="0" smtClean="0">
              <a:solidFill>
                <a:srgbClr val="000000"/>
              </a:solidFill>
            </a:endParaRPr>
          </a:p>
          <a:p>
            <a:pPr marL="0" indent="0" algn="just" fontAlgn="t">
              <a:buNone/>
            </a:pPr>
            <a:endParaRPr lang="ru-RU" sz="1600" dirty="0" smtClean="0">
              <a:solidFill>
                <a:srgbClr val="000000"/>
              </a:solidFill>
            </a:endParaRPr>
          </a:p>
          <a:p>
            <a:pPr marL="0" indent="0" algn="just" fontAlgn="t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Для проверки адекватности предложены формулы для определения индивидуально должных величин скорости распространения пульсовой волны в зависимости или с учетом возраста (В): </a:t>
            </a:r>
          </a:p>
          <a:p>
            <a:pPr marL="0" indent="0" algn="just" fontAlgn="t">
              <a:buNone/>
            </a:pPr>
            <a:endParaRPr lang="ru-RU" sz="1600" dirty="0" smtClean="0">
              <a:solidFill>
                <a:srgbClr val="000000"/>
              </a:solidFill>
            </a:endParaRPr>
          </a:p>
          <a:p>
            <a:pPr marL="0" indent="0" algn="ctr" fontAlgn="t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СРПВ =0,1*B</a:t>
            </a:r>
            <a:r>
              <a:rPr lang="ru-RU" sz="1000" dirty="0" smtClean="0">
                <a:solidFill>
                  <a:srgbClr val="000000"/>
                </a:solidFill>
              </a:rPr>
              <a:t>2</a:t>
            </a:r>
            <a:r>
              <a:rPr lang="ru-RU" sz="1600" dirty="0" smtClean="0">
                <a:solidFill>
                  <a:srgbClr val="000000"/>
                </a:solidFill>
              </a:rPr>
              <a:t> + 4B + 380; </a:t>
            </a:r>
          </a:p>
          <a:p>
            <a:pPr marL="0" indent="0" algn="ctr" fontAlgn="t">
              <a:buNone/>
            </a:pPr>
            <a:endParaRPr lang="ru-RU" sz="1600" dirty="0" smtClean="0">
              <a:solidFill>
                <a:srgbClr val="000000"/>
              </a:solidFill>
            </a:endParaRPr>
          </a:p>
          <a:p>
            <a:pPr marL="0" indent="0" fontAlgn="t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В - возраст, коэффициенты представляют собой эмпирические постоянные.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528" y="103518"/>
            <a:ext cx="3200399" cy="239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364968" y="4454039"/>
            <a:ext cx="4356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fontAlgn="t">
              <a:buNone/>
              <a:tabLst>
                <a:tab pos="1165225" algn="l"/>
              </a:tabLst>
            </a:pPr>
            <a:r>
              <a:rPr lang="ru-RU" sz="900" dirty="0" smtClean="0"/>
              <a:t>*</a:t>
            </a:r>
            <a:r>
              <a:rPr lang="en-US" sz="900" dirty="0" err="1" smtClean="0"/>
              <a:t>Mattace-Raso</a:t>
            </a:r>
            <a:r>
              <a:rPr lang="en-US" sz="900" dirty="0" smtClean="0"/>
              <a:t> F, </a:t>
            </a:r>
            <a:r>
              <a:rPr lang="en-US" sz="900" dirty="0" err="1" smtClean="0"/>
              <a:t>Hofman</a:t>
            </a:r>
            <a:r>
              <a:rPr lang="en-US" sz="900" dirty="0" smtClean="0"/>
              <a:t> A, </a:t>
            </a:r>
            <a:r>
              <a:rPr lang="en-US" sz="900" dirty="0" err="1" smtClean="0"/>
              <a:t>Verwoert</a:t>
            </a:r>
            <a:r>
              <a:rPr lang="en-US" sz="900" dirty="0" smtClean="0"/>
              <a:t> GC, et al. Reference values for arterial stiffness collaboration. Determinants of pulse wave velocity in healthy people and in the presence of cardiovascular risk factor: “Establishing normal and reference values”. </a:t>
            </a:r>
            <a:r>
              <a:rPr lang="en-US" sz="900" dirty="0" err="1" smtClean="0"/>
              <a:t>Eur</a:t>
            </a:r>
            <a:r>
              <a:rPr lang="en-US" sz="900" dirty="0" smtClean="0"/>
              <a:t> Heart J. 2010;31:2338-50. </a:t>
            </a:r>
            <a:r>
              <a:rPr lang="en-US" sz="900" dirty="0" smtClean="0">
                <a:hlinkClick r:id="rId3"/>
              </a:rPr>
              <a:t>https://doi.org/10.1093/eurheartj/ehq165.</a:t>
            </a:r>
            <a:endParaRPr lang="ru-RU" sz="9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49571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800" dirty="0" smtClean="0"/>
              <a:t>Распределение скорости пульсовой волны (м/с) по возрастной категории в </a:t>
            </a:r>
          </a:p>
          <a:p>
            <a:r>
              <a:rPr lang="ru-RU" sz="800" dirty="0" smtClean="0"/>
              <a:t>(1455 людей)*</a:t>
            </a:r>
            <a:endParaRPr lang="ru-RU" sz="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958860"/>
            <a:ext cx="4049718" cy="218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568" y="160353"/>
            <a:ext cx="8520600" cy="5727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Научное обоснование метода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7580" y="678022"/>
            <a:ext cx="8520600" cy="34164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 smtClean="0"/>
              <a:t>Применение комбинированного метода: определяют момент рабочего сокращения сердца по кардиограмме, а приход пульсовой волны в конечную точку фиксируют при помощи фотоплетизмографа (оптического пульсометра). Зная интервал времени между толчком сердца и появлением фронта волны в конечной точке, можно вычислить скорость волны:</a:t>
            </a:r>
          </a:p>
          <a:p>
            <a:pPr marL="0" indent="0" algn="just">
              <a:buNone/>
            </a:pPr>
            <a:r>
              <a:rPr lang="ru-RU" sz="16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 r="7409"/>
          <a:stretch>
            <a:fillRect/>
          </a:stretch>
        </p:blipFill>
        <p:spPr bwMode="auto">
          <a:xfrm>
            <a:off x="5370932" y="2044306"/>
            <a:ext cx="3773068" cy="309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2158" y="2114819"/>
            <a:ext cx="2437259" cy="281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71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763" y="2279800"/>
            <a:ext cx="2872508" cy="1403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46205" y="117221"/>
            <a:ext cx="8520600" cy="572700"/>
          </a:xfrm>
        </p:spPr>
        <p:txBody>
          <a:bodyPr>
            <a:normAutofit fontScale="90000"/>
          </a:bodyPr>
          <a:lstStyle/>
          <a:p>
            <a:pPr lvl="0" algn="r"/>
            <a:r>
              <a:rPr lang="ru-RU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Структура метода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5660" y="597905"/>
            <a:ext cx="8764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Таким образом, метод подразумевает несколько этапов: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5055" y="1130063"/>
            <a:ext cx="1975449" cy="140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58242" y="1627517"/>
            <a:ext cx="1975449" cy="22514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6301" y="2861096"/>
            <a:ext cx="1975449" cy="1552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2469" y="1616017"/>
            <a:ext cx="1975449" cy="22514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152" y="3338424"/>
            <a:ext cx="1607681" cy="88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Стрелка вниз 9"/>
          <p:cNvSpPr/>
          <p:nvPr/>
        </p:nvSpPr>
        <p:spPr>
          <a:xfrm rot="17741289">
            <a:off x="3010619" y="1811549"/>
            <a:ext cx="431321" cy="621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3806730">
            <a:off x="2938731" y="3370053"/>
            <a:ext cx="431321" cy="621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6356" y="4814745"/>
            <a:ext cx="23775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Регистрация пульсовой волны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2273" y="1003541"/>
            <a:ext cx="2412519" cy="37582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68317" y="2543123"/>
            <a:ext cx="13051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Пульсоксиметр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45004" y="4455312"/>
            <a:ext cx="4860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ЭКГ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77342" y="3957854"/>
            <a:ext cx="17940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Вычисление скорости </a:t>
            </a:r>
          </a:p>
          <a:p>
            <a:pPr algn="ctr"/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распространения </a:t>
            </a:r>
          </a:p>
          <a:p>
            <a:pPr algn="ctr"/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пульсовой волны и </a:t>
            </a:r>
          </a:p>
          <a:p>
            <a:pPr algn="ctr"/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эластичности сосудов</a:t>
            </a:r>
            <a:endParaRPr lang="ru-RU" sz="1200" dirty="0"/>
          </a:p>
        </p:txBody>
      </p:sp>
      <p:sp>
        <p:nvSpPr>
          <p:cNvPr id="17" name="Стрелка вниз 16"/>
          <p:cNvSpPr/>
          <p:nvPr/>
        </p:nvSpPr>
        <p:spPr>
          <a:xfrm rot="16200000">
            <a:off x="5989606" y="2444151"/>
            <a:ext cx="431321" cy="621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272468" y="4023990"/>
            <a:ext cx="28985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solidFill>
                  <a:srgbClr val="1E4E79"/>
                </a:solidFill>
                <a:latin typeface="Franklin Gothic"/>
                <a:sym typeface="Franklin Gothic"/>
              </a:rPr>
              <a:t>Вычисление биологического возраста</a:t>
            </a:r>
            <a:endParaRPr lang="ru-RU" sz="1200" dirty="0"/>
          </a:p>
        </p:txBody>
      </p:sp>
      <p:pic>
        <p:nvPicPr>
          <p:cNvPr id="1028" name="Picture 4" descr="Arduino Projects - Heartbeat Monitor with graphical heartbeat displa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7062" y="1302589"/>
            <a:ext cx="1026543" cy="1026543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1887" y="2087591"/>
            <a:ext cx="1781893" cy="142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6745031" y="2242869"/>
            <a:ext cx="178125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Биологический </a:t>
            </a:r>
          </a:p>
          <a:p>
            <a:pPr algn="ctr"/>
            <a:r>
              <a:rPr lang="ru-RU" dirty="0" smtClean="0">
                <a:solidFill>
                  <a:srgbClr val="00B050"/>
                </a:solidFill>
              </a:rPr>
              <a:t>возраст:</a:t>
            </a:r>
          </a:p>
          <a:p>
            <a:pPr algn="ctr"/>
            <a:endParaRPr lang="ru-RU" dirty="0" smtClean="0">
              <a:solidFill>
                <a:srgbClr val="00B050"/>
              </a:solidFill>
            </a:endParaRPr>
          </a:p>
          <a:p>
            <a:pPr algn="ctr"/>
            <a:r>
              <a:rPr lang="ru-RU" sz="2800" dirty="0" smtClean="0">
                <a:solidFill>
                  <a:srgbClr val="00B050"/>
                </a:solidFill>
              </a:rPr>
              <a:t>40-45 лет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02327" y="1371600"/>
            <a:ext cx="1517073" cy="7342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mtClean="0"/>
              <a:t>Пациент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12574" y="1447798"/>
            <a:ext cx="1032164" cy="5818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Рост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88328" y="2410690"/>
            <a:ext cx="1032164" cy="5818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Вес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87881" y="3629891"/>
            <a:ext cx="1317032" cy="8989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Жесткость / эластичность сосудов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66741" y="1447798"/>
            <a:ext cx="2389908" cy="28471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50451" y="1738744"/>
            <a:ext cx="605802" cy="5818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АЦП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39963" y="1738744"/>
            <a:ext cx="1032164" cy="5818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ПК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39963" y="2320635"/>
            <a:ext cx="1032164" cy="1309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539963" y="2410690"/>
            <a:ext cx="1032163" cy="11291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ПО</a:t>
            </a:r>
          </a:p>
          <a:p>
            <a:pPr algn="ctr"/>
            <a:r>
              <a:rPr lang="ru-RU" sz="900" dirty="0"/>
              <a:t>д</a:t>
            </a:r>
            <a:r>
              <a:rPr lang="ru-RU" sz="900" dirty="0" smtClean="0"/>
              <a:t>ля определения </a:t>
            </a:r>
            <a:r>
              <a:rPr lang="ru-RU" sz="900" dirty="0"/>
              <a:t>б</a:t>
            </a:r>
            <a:r>
              <a:rPr lang="ru-RU" sz="900" dirty="0" smtClean="0"/>
              <a:t>иологического возраста</a:t>
            </a:r>
            <a:endParaRPr lang="ru-RU" sz="900" dirty="0"/>
          </a:p>
        </p:txBody>
      </p:sp>
      <p:cxnSp>
        <p:nvCxnSpPr>
          <p:cNvPr id="4" name="Соединительная линия уступом 3"/>
          <p:cNvCxnSpPr>
            <a:stCxn id="2" idx="3"/>
            <a:endCxn id="6" idx="1"/>
          </p:cNvCxnSpPr>
          <p:nvPr/>
        </p:nvCxnSpPr>
        <p:spPr>
          <a:xfrm>
            <a:off x="2819400" y="1738746"/>
            <a:ext cx="768928" cy="9628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2" idx="3"/>
            <a:endCxn id="5" idx="1"/>
          </p:cNvCxnSpPr>
          <p:nvPr/>
        </p:nvCxnSpPr>
        <p:spPr>
          <a:xfrm flipV="1">
            <a:off x="2819400" y="1738744"/>
            <a:ext cx="793174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endCxn id="7" idx="1"/>
          </p:cNvCxnSpPr>
          <p:nvPr/>
        </p:nvCxnSpPr>
        <p:spPr>
          <a:xfrm rot="16200000" flipH="1">
            <a:off x="2003190" y="2594689"/>
            <a:ext cx="1957282" cy="10121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endCxn id="8" idx="0"/>
          </p:cNvCxnSpPr>
          <p:nvPr/>
        </p:nvCxnSpPr>
        <p:spPr>
          <a:xfrm>
            <a:off x="4668984" y="1582190"/>
            <a:ext cx="1284368" cy="1565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Заголовок 97"/>
          <p:cNvSpPr>
            <a:spLocks noGrp="1"/>
          </p:cNvSpPr>
          <p:nvPr>
            <p:ph type="title"/>
          </p:nvPr>
        </p:nvSpPr>
        <p:spPr>
          <a:xfrm>
            <a:off x="3474028" y="2957944"/>
            <a:ext cx="1309255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200" b="1" smtClean="0"/>
              <a:t>.</a:t>
            </a:r>
            <a:br>
              <a:rPr lang="en-US" sz="1200" b="1" smtClean="0"/>
            </a:br>
            <a:r>
              <a:rPr lang="en-US" sz="1200" b="1" smtClean="0"/>
              <a:t>.</a:t>
            </a:r>
            <a:br>
              <a:rPr lang="en-US" sz="1200" b="1" smtClean="0"/>
            </a:br>
            <a:r>
              <a:rPr lang="en-US" sz="1200" b="1" smtClean="0"/>
              <a:t>.</a:t>
            </a:r>
            <a:endParaRPr lang="ru-RU" sz="1200" b="1" dirty="0"/>
          </a:p>
        </p:txBody>
      </p:sp>
      <p:cxnSp>
        <p:nvCxnSpPr>
          <p:cNvPr id="101" name="Соединительная линия уступом 100"/>
          <p:cNvCxnSpPr>
            <a:stCxn id="10" idx="3"/>
            <a:endCxn id="2" idx="1"/>
          </p:cNvCxnSpPr>
          <p:nvPr/>
        </p:nvCxnSpPr>
        <p:spPr>
          <a:xfrm flipH="1" flipV="1">
            <a:off x="1302327" y="1738746"/>
            <a:ext cx="6269800" cy="290944"/>
          </a:xfrm>
          <a:prstGeom prst="bentConnector5">
            <a:avLst>
              <a:gd name="adj1" fmla="val -9060"/>
              <a:gd name="adj2" fmla="val -923815"/>
              <a:gd name="adj3" fmla="val 10364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Соединительная линия уступом 108"/>
          <p:cNvCxnSpPr>
            <a:stCxn id="6" idx="3"/>
            <a:endCxn id="8" idx="1"/>
          </p:cNvCxnSpPr>
          <p:nvPr/>
        </p:nvCxnSpPr>
        <p:spPr>
          <a:xfrm flipV="1">
            <a:off x="4620492" y="2029690"/>
            <a:ext cx="1029959" cy="67194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Соединительная линия уступом 110"/>
          <p:cNvCxnSpPr>
            <a:stCxn id="7" idx="3"/>
          </p:cNvCxnSpPr>
          <p:nvPr/>
        </p:nvCxnSpPr>
        <p:spPr>
          <a:xfrm flipV="1">
            <a:off x="4804913" y="2313708"/>
            <a:ext cx="1172685" cy="17656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5348378" y="1064840"/>
            <a:ext cx="24153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Компьютер/ростомер</a:t>
            </a:r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7187442" y="3124430"/>
            <a:ext cx="2475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Биологический возраст / Рекомендации</a:t>
            </a:r>
            <a:endParaRPr lang="ru-RU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4066309" y="767437"/>
            <a:ext cx="1459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нкетирование</a:t>
            </a:r>
            <a:endParaRPr lang="ru-RU" dirty="0"/>
          </a:p>
        </p:txBody>
      </p:sp>
      <p:cxnSp>
        <p:nvCxnSpPr>
          <p:cNvPr id="125" name="Соединительная линия уступом 124"/>
          <p:cNvCxnSpPr/>
          <p:nvPr/>
        </p:nvCxnSpPr>
        <p:spPr>
          <a:xfrm rot="16200000" flipH="1">
            <a:off x="4487449" y="-1138114"/>
            <a:ext cx="658090" cy="5511263"/>
          </a:xfrm>
          <a:prstGeom prst="bentConnector4">
            <a:avLst>
              <a:gd name="adj1" fmla="val -31579"/>
              <a:gd name="adj2" fmla="val 10452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359268" y="3117271"/>
            <a:ext cx="1517073" cy="7342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Оператор</a:t>
            </a:r>
          </a:p>
          <a:p>
            <a:pPr algn="ctr"/>
            <a:r>
              <a:rPr lang="ru-RU" dirty="0" smtClean="0"/>
              <a:t>(Врач</a:t>
            </a:r>
            <a:r>
              <a:rPr lang="en-US" dirty="0" smtClean="0"/>
              <a:t>,</a:t>
            </a:r>
            <a:r>
              <a:rPr lang="ru-RU" dirty="0" smtClean="0"/>
              <a:t> тренер)</a:t>
            </a:r>
            <a:endParaRPr lang="ru-RU" dirty="0"/>
          </a:p>
        </p:txBody>
      </p:sp>
      <p:cxnSp>
        <p:nvCxnSpPr>
          <p:cNvPr id="72" name="Прямая со стрелкой 71"/>
          <p:cNvCxnSpPr>
            <a:stCxn id="8" idx="3"/>
            <a:endCxn id="10" idx="1"/>
          </p:cNvCxnSpPr>
          <p:nvPr/>
        </p:nvCxnSpPr>
        <p:spPr>
          <a:xfrm>
            <a:off x="6256253" y="2029690"/>
            <a:ext cx="2837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8125691" y="2029689"/>
            <a:ext cx="64733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V="1">
            <a:off x="8773030" y="755073"/>
            <a:ext cx="0" cy="12746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 flipH="1">
            <a:off x="1433945" y="767437"/>
            <a:ext cx="73390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1420091" y="767437"/>
            <a:ext cx="13854" cy="604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 flipH="1" flipV="1">
            <a:off x="785005" y="3407434"/>
            <a:ext cx="2622428" cy="17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580" y="186232"/>
            <a:ext cx="8520600" cy="5727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Первый прототип продукта</a:t>
            </a:r>
            <a:endParaRPr lang="ru-RU" sz="2400" dirty="0">
              <a:solidFill>
                <a:srgbClr val="1E4E7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024232" y="3580707"/>
            <a:ext cx="1611854" cy="13499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97233" y="2137611"/>
            <a:ext cx="956110" cy="9561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982905" y="2152014"/>
            <a:ext cx="2794240" cy="19339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3345" y="899421"/>
            <a:ext cx="1651835" cy="681950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221480" y="2286000"/>
            <a:ext cx="1158240" cy="1143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5379720" y="2297430"/>
            <a:ext cx="3810" cy="21743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379720" y="2514860"/>
            <a:ext cx="51435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255770" y="2673669"/>
            <a:ext cx="1638300" cy="58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255770" y="2761774"/>
            <a:ext cx="10019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257691" y="2761774"/>
            <a:ext cx="0" cy="11625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 flipV="1">
            <a:off x="5257691" y="3924300"/>
            <a:ext cx="1939399" cy="30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4255770" y="2839212"/>
            <a:ext cx="13830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4255770" y="2926080"/>
            <a:ext cx="810006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065776" y="2926080"/>
            <a:ext cx="9144" cy="1092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074920" y="4018280"/>
            <a:ext cx="2122170" cy="558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1981200" y="2297430"/>
            <a:ext cx="4318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87296" y="2297430"/>
            <a:ext cx="6096" cy="2494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981200" y="4791456"/>
            <a:ext cx="5004816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6986016" y="4419600"/>
            <a:ext cx="0" cy="384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986016" y="4419600"/>
            <a:ext cx="2110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H="1">
            <a:off x="2097024" y="2371344"/>
            <a:ext cx="35966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2097024" y="2377440"/>
            <a:ext cx="36576" cy="23042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133600" y="4681728"/>
            <a:ext cx="4742688" cy="4876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V="1">
            <a:off x="6876288" y="4334256"/>
            <a:ext cx="6096" cy="39624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6876288" y="4334256"/>
            <a:ext cx="36576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flipV="1">
            <a:off x="5632704" y="2621280"/>
            <a:ext cx="0" cy="2179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endCxn id="9" idx="2"/>
          </p:cNvCxnSpPr>
          <p:nvPr/>
        </p:nvCxnSpPr>
        <p:spPr>
          <a:xfrm flipV="1">
            <a:off x="5632704" y="2615666"/>
            <a:ext cx="164529" cy="56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4221480" y="2371344"/>
            <a:ext cx="115824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5379720" y="2371344"/>
            <a:ext cx="0" cy="175564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379720" y="4145280"/>
            <a:ext cx="1862328" cy="304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flipV="1">
            <a:off x="4718304" y="1353313"/>
            <a:ext cx="18288" cy="1320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4718304" y="1347216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Соединительная линия уступом 108"/>
          <p:cNvCxnSpPr/>
          <p:nvPr/>
        </p:nvCxnSpPr>
        <p:spPr>
          <a:xfrm rot="5400000">
            <a:off x="4596999" y="1679047"/>
            <a:ext cx="1233425" cy="75264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>
            <a:stCxn id="12" idx="1"/>
          </p:cNvCxnSpPr>
          <p:nvPr/>
        </p:nvCxnSpPr>
        <p:spPr>
          <a:xfrm flipH="1">
            <a:off x="2115312" y="1240396"/>
            <a:ext cx="3388033" cy="64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>
            <a:off x="1942935" y="2137611"/>
            <a:ext cx="4701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1942935" y="1115568"/>
            <a:ext cx="0" cy="1022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2413058" y="2137611"/>
            <a:ext cx="43630" cy="50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H="1">
            <a:off x="2080460" y="2055368"/>
            <a:ext cx="359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 flipV="1">
            <a:off x="2097024" y="1234301"/>
            <a:ext cx="18288" cy="821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>
            <a:off x="1942935" y="1115568"/>
            <a:ext cx="36897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579" y="194859"/>
            <a:ext cx="8520600" cy="5727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Листинг программы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// Библиотека программного последовательного порта</a:t>
            </a:r>
            <a:br>
              <a:rPr lang="ru-RU" dirty="0"/>
            </a:br>
            <a:r>
              <a:rPr lang="ru-RU" dirty="0">
                <a:hlinkClick r:id="rId2"/>
              </a:rPr>
              <a:t>#</a:t>
            </a:r>
            <a:r>
              <a:rPr lang="en-US" dirty="0">
                <a:hlinkClick r:id="rId2"/>
              </a:rPr>
              <a:t>include</a:t>
            </a:r>
            <a:r>
              <a:rPr lang="en-US" dirty="0"/>
              <a:t> &lt;</a:t>
            </a:r>
            <a:r>
              <a:rPr lang="en-US" dirty="0" err="1"/>
              <a:t>SoftwareSerial.h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hlinkClick r:id="rId3"/>
              </a:rPr>
              <a:t>#define</a:t>
            </a:r>
            <a:r>
              <a:rPr lang="en-US" dirty="0"/>
              <a:t> THRESHOLD_ECG 500 // </a:t>
            </a:r>
            <a:r>
              <a:rPr lang="ru-RU" dirty="0"/>
              <a:t>Порог фиксации фронта импульса ЭКГ</a:t>
            </a:r>
            <a:br>
              <a:rPr lang="ru-RU" dirty="0"/>
            </a:br>
            <a:r>
              <a:rPr lang="ru-RU" dirty="0">
                <a:hlinkClick r:id="rId3"/>
              </a:rPr>
              <a:t>#</a:t>
            </a:r>
            <a:r>
              <a:rPr lang="en-US" dirty="0">
                <a:hlinkClick r:id="rId3"/>
              </a:rPr>
              <a:t>define</a:t>
            </a:r>
            <a:r>
              <a:rPr lang="en-US" dirty="0"/>
              <a:t> THRESHOLD_PULSE 500 // </a:t>
            </a:r>
            <a:r>
              <a:rPr lang="ru-RU" dirty="0"/>
              <a:t>Порог фиксации фронта импульса кровотока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// Создаем программный последовательный порт</a:t>
            </a:r>
            <a:br>
              <a:rPr lang="ru-RU" dirty="0"/>
            </a:br>
            <a:r>
              <a:rPr lang="en-US" dirty="0" err="1"/>
              <a:t>SoftwareSerial</a:t>
            </a:r>
            <a:r>
              <a:rPr lang="en-US" dirty="0"/>
              <a:t> </a:t>
            </a:r>
            <a:r>
              <a:rPr lang="en-US" dirty="0" err="1"/>
              <a:t>mySerial</a:t>
            </a:r>
            <a:r>
              <a:rPr lang="en-US" dirty="0"/>
              <a:t>(2, 3); // RX, TX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uint32_t </a:t>
            </a:r>
            <a:r>
              <a:rPr lang="en-US" dirty="0" err="1"/>
              <a:t>sensorECG</a:t>
            </a:r>
            <a:r>
              <a:rPr lang="en-US" dirty="0"/>
              <a:t>, </a:t>
            </a:r>
            <a:r>
              <a:rPr lang="en-US" dirty="0" err="1"/>
              <a:t>sensorPulse</a:t>
            </a:r>
            <a:r>
              <a:rPr lang="en-US" dirty="0"/>
              <a:t>, pulse;</a:t>
            </a:r>
            <a:br>
              <a:rPr lang="en-US" dirty="0"/>
            </a:br>
            <a:r>
              <a:rPr lang="en-US" dirty="0"/>
              <a:t>uint32_t </a:t>
            </a:r>
            <a:r>
              <a:rPr lang="en-US" dirty="0" err="1"/>
              <a:t>millisECG</a:t>
            </a:r>
            <a:r>
              <a:rPr lang="en-US" dirty="0"/>
              <a:t>, </a:t>
            </a:r>
            <a:r>
              <a:rPr lang="en-US" dirty="0" err="1"/>
              <a:t>millisPulse</a:t>
            </a:r>
            <a:r>
              <a:rPr lang="en-US" dirty="0"/>
              <a:t>, </a:t>
            </a:r>
            <a:r>
              <a:rPr lang="en-US" dirty="0" err="1"/>
              <a:t>millisWave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byte </a:t>
            </a:r>
            <a:r>
              <a:rPr lang="en-US" dirty="0" err="1"/>
              <a:t>flagECG</a:t>
            </a:r>
            <a:r>
              <a:rPr lang="en-US" dirty="0"/>
              <a:t>, </a:t>
            </a:r>
            <a:r>
              <a:rPr lang="en-US" dirty="0" err="1"/>
              <a:t>flagPulse</a:t>
            </a:r>
            <a:r>
              <a:rPr lang="en-US" dirty="0" smtClean="0"/>
              <a:t>;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981555"/>
              </p:ext>
            </p:extLst>
          </p:nvPr>
        </p:nvGraphicFramePr>
        <p:xfrm>
          <a:off x="269586" y="1268197"/>
          <a:ext cx="8623301" cy="940520"/>
        </p:xfrm>
        <a:graphic>
          <a:graphicData uri="http://schemas.openxmlformats.org/drawingml/2006/table">
            <a:tbl>
              <a:tblPr/>
              <a:tblGrid>
                <a:gridCol w="64580">
                  <a:extLst>
                    <a:ext uri="{9D8B030D-6E8A-4147-A177-3AD203B41FA5}">
                      <a16:colId xmlns:a16="http://schemas.microsoft.com/office/drawing/2014/main" val="4174709680"/>
                    </a:ext>
                  </a:extLst>
                </a:gridCol>
                <a:gridCol w="1591170">
                  <a:extLst>
                    <a:ext uri="{9D8B030D-6E8A-4147-A177-3AD203B41FA5}">
                      <a16:colId xmlns:a16="http://schemas.microsoft.com/office/drawing/2014/main" val="3625482870"/>
                    </a:ext>
                  </a:extLst>
                </a:gridCol>
                <a:gridCol w="2540185">
                  <a:extLst>
                    <a:ext uri="{9D8B030D-6E8A-4147-A177-3AD203B41FA5}">
                      <a16:colId xmlns:a16="http://schemas.microsoft.com/office/drawing/2014/main" val="2788428877"/>
                    </a:ext>
                  </a:extLst>
                </a:gridCol>
                <a:gridCol w="2363874">
                  <a:extLst>
                    <a:ext uri="{9D8B030D-6E8A-4147-A177-3AD203B41FA5}">
                      <a16:colId xmlns:a16="http://schemas.microsoft.com/office/drawing/2014/main" val="4142782110"/>
                    </a:ext>
                  </a:extLst>
                </a:gridCol>
                <a:gridCol w="2063492">
                  <a:extLst>
                    <a:ext uri="{9D8B030D-6E8A-4147-A177-3AD203B41FA5}">
                      <a16:colId xmlns:a16="http://schemas.microsoft.com/office/drawing/2014/main" val="979630837"/>
                    </a:ext>
                  </a:extLst>
                </a:gridCol>
              </a:tblGrid>
              <a:tr h="940326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 dirty="0">
                          <a:effectLst/>
                        </a:rPr>
                        <a:t>CROSS SELLING / </a:t>
                      </a:r>
                      <a:r>
                        <a:rPr lang="ru-RU" sz="1200" dirty="0" err="1">
                          <a:effectLst/>
                        </a:rPr>
                        <a:t>Крос</a:t>
                      </a:r>
                      <a:r>
                        <a:rPr lang="ru-RU" sz="1200" dirty="0">
                          <a:effectLst/>
                        </a:rPr>
                        <a:t>-продажи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200" dirty="0">
                          <a:effectLst/>
                        </a:rPr>
                        <a:t>Кросс-продажи. Два продавца с похожей аудиторией, но не прямые конкуренты, обмениваются товарами </a:t>
                      </a:r>
                      <a:r>
                        <a:rPr lang="ru-RU" sz="1200" dirty="0" err="1">
                          <a:effectLst/>
                        </a:rPr>
                        <a:t>друг-друга</a:t>
                      </a:r>
                      <a:r>
                        <a:rPr lang="ru-RU" sz="1200" dirty="0">
                          <a:effectLst/>
                        </a:rPr>
                        <a:t> и ссылаются друг на друга. 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>
                          <a:effectLst/>
                        </a:rPr>
                        <a:t>Shell (1930), IKEA(1956), Tchibo (1973), Aldi (1986), SANIFAIR (2003)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Автор по тайм-менеджменту рекомендует книгу автора по продажам и наоборот.</a:t>
                      </a:r>
                    </a:p>
                  </a:txBody>
                  <a:tcPr marL="19590" marR="19590" marT="13060" marB="1306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105473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935651"/>
              </p:ext>
            </p:extLst>
          </p:nvPr>
        </p:nvGraphicFramePr>
        <p:xfrm>
          <a:off x="269586" y="2298975"/>
          <a:ext cx="8623300" cy="1123400"/>
        </p:xfrm>
        <a:graphic>
          <a:graphicData uri="http://schemas.openxmlformats.org/drawingml/2006/table">
            <a:tbl>
              <a:tblPr/>
              <a:tblGrid>
                <a:gridCol w="65350">
                  <a:extLst>
                    <a:ext uri="{9D8B030D-6E8A-4147-A177-3AD203B41FA5}">
                      <a16:colId xmlns:a16="http://schemas.microsoft.com/office/drawing/2014/main" val="484976105"/>
                    </a:ext>
                  </a:extLst>
                </a:gridCol>
                <a:gridCol w="1507329">
                  <a:extLst>
                    <a:ext uri="{9D8B030D-6E8A-4147-A177-3AD203B41FA5}">
                      <a16:colId xmlns:a16="http://schemas.microsoft.com/office/drawing/2014/main" val="1363472670"/>
                    </a:ext>
                  </a:extLst>
                </a:gridCol>
                <a:gridCol w="2570470">
                  <a:extLst>
                    <a:ext uri="{9D8B030D-6E8A-4147-A177-3AD203B41FA5}">
                      <a16:colId xmlns:a16="http://schemas.microsoft.com/office/drawing/2014/main" val="4261755608"/>
                    </a:ext>
                  </a:extLst>
                </a:gridCol>
                <a:gridCol w="2392057">
                  <a:extLst>
                    <a:ext uri="{9D8B030D-6E8A-4147-A177-3AD203B41FA5}">
                      <a16:colId xmlns:a16="http://schemas.microsoft.com/office/drawing/2014/main" val="4009284836"/>
                    </a:ext>
                  </a:extLst>
                </a:gridCol>
                <a:gridCol w="2088094">
                  <a:extLst>
                    <a:ext uri="{9D8B030D-6E8A-4147-A177-3AD203B41FA5}">
                      <a16:colId xmlns:a16="http://schemas.microsoft.com/office/drawing/2014/main" val="2244533485"/>
                    </a:ext>
                  </a:extLst>
                </a:gridCol>
              </a:tblGrid>
              <a:tr h="1123167">
                <a:tc>
                  <a:txBody>
                    <a:bodyPr/>
                    <a:lstStyle/>
                    <a:p>
                      <a:pPr algn="r" rtl="0" fontAlgn="t"/>
                      <a:endParaRPr lang="ru-RU" sz="1200" dirty="0">
                        <a:effectLst/>
                      </a:endParaRP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200">
                          <a:effectLst/>
                        </a:rPr>
                        <a:t>EXPERIENCE SELLING / Продажа опыта, впечатлений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200">
                          <a:effectLst/>
                        </a:rPr>
                        <a:t>Повышение ценности, за счет продажи не только товара, но и связанных с ним впечатлений, историй.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>
                          <a:effectLst/>
                        </a:rPr>
                        <a:t>Harley Davidson (1903), IKEA (1956), Trader Joe's (1958), Starbucks (1971), Swatch (1983), Nestlé Nespresso (1986), Red Bull (1987), Barnes &amp; Noble (1993), Nestlé Special.T (2010)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Продажа книг в </a:t>
                      </a:r>
                      <a:r>
                        <a:rPr lang="ru-RU" sz="1200" dirty="0" err="1">
                          <a:effectLst/>
                        </a:rPr>
                        <a:t>Старбакс</a:t>
                      </a:r>
                      <a:r>
                        <a:rPr lang="ru-RU" sz="1200" dirty="0">
                          <a:effectLst/>
                        </a:rPr>
                        <a:t>. Или в магазинах </a:t>
                      </a:r>
                      <a:r>
                        <a:rPr lang="ru-RU" sz="1200" dirty="0" err="1">
                          <a:effectLst/>
                        </a:rPr>
                        <a:t>Apple</a:t>
                      </a:r>
                      <a:r>
                        <a:rPr lang="ru-RU" sz="1200" dirty="0">
                          <a:effectLst/>
                        </a:rPr>
                        <a:t>. Рассказ истории о том, что книга была написана на Эвересте и т.п.</a:t>
                      </a:r>
                    </a:p>
                  </a:txBody>
                  <a:tcPr marL="19590" marR="19590" marT="13060" marB="1306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07221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808568"/>
              </p:ext>
            </p:extLst>
          </p:nvPr>
        </p:nvGraphicFramePr>
        <p:xfrm>
          <a:off x="269586" y="3512633"/>
          <a:ext cx="8623299" cy="757640"/>
        </p:xfrm>
        <a:graphic>
          <a:graphicData uri="http://schemas.openxmlformats.org/drawingml/2006/table">
            <a:tbl>
              <a:tblPr/>
              <a:tblGrid>
                <a:gridCol w="65350">
                  <a:extLst>
                    <a:ext uri="{9D8B030D-6E8A-4147-A177-3AD203B41FA5}">
                      <a16:colId xmlns:a16="http://schemas.microsoft.com/office/drawing/2014/main" val="1281126407"/>
                    </a:ext>
                  </a:extLst>
                </a:gridCol>
                <a:gridCol w="1507330">
                  <a:extLst>
                    <a:ext uri="{9D8B030D-6E8A-4147-A177-3AD203B41FA5}">
                      <a16:colId xmlns:a16="http://schemas.microsoft.com/office/drawing/2014/main" val="823127261"/>
                    </a:ext>
                  </a:extLst>
                </a:gridCol>
                <a:gridCol w="2570469">
                  <a:extLst>
                    <a:ext uri="{9D8B030D-6E8A-4147-A177-3AD203B41FA5}">
                      <a16:colId xmlns:a16="http://schemas.microsoft.com/office/drawing/2014/main" val="3319011572"/>
                    </a:ext>
                  </a:extLst>
                </a:gridCol>
                <a:gridCol w="2392056">
                  <a:extLst>
                    <a:ext uri="{9D8B030D-6E8A-4147-A177-3AD203B41FA5}">
                      <a16:colId xmlns:a16="http://schemas.microsoft.com/office/drawing/2014/main" val="1924511670"/>
                    </a:ext>
                  </a:extLst>
                </a:gridCol>
                <a:gridCol w="2088094">
                  <a:extLst>
                    <a:ext uri="{9D8B030D-6E8A-4147-A177-3AD203B41FA5}">
                      <a16:colId xmlns:a16="http://schemas.microsoft.com/office/drawing/2014/main" val="1717182116"/>
                    </a:ext>
                  </a:extLst>
                </a:gridCol>
              </a:tblGrid>
              <a:tr h="757484">
                <a:tc>
                  <a:txBody>
                    <a:bodyPr/>
                    <a:lstStyle/>
                    <a:p>
                      <a:pPr algn="r" rtl="0" fontAlgn="t"/>
                      <a:endParaRPr lang="ru-RU" sz="1200" dirty="0">
                        <a:effectLst/>
                      </a:endParaRP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200">
                          <a:effectLst/>
                        </a:rPr>
                        <a:t>WHITE LABEL / Без собственного бренда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200">
                          <a:effectLst/>
                        </a:rPr>
                        <a:t>Модель, когда бренд может на ваш товар поставить собственное имя и продавать под своим именем. 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200">
                          <a:effectLst/>
                        </a:rPr>
                        <a:t>Foxconn (1974), Richelieu Foods (1994), PrintingInABox (2005)</a:t>
                      </a:r>
                    </a:p>
                  </a:txBody>
                  <a:tcPr marL="19590" marR="19590" marT="13060" marB="130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200" dirty="0">
                          <a:effectLst/>
                        </a:rPr>
                        <a:t>Написать книгу и продать ее другому автору, который выпустит ее под своим </a:t>
                      </a:r>
                      <a:r>
                        <a:rPr lang="ru-RU" sz="1200" dirty="0" smtClean="0">
                          <a:effectLst/>
                        </a:rPr>
                        <a:t>именем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</a:p>
                  </a:txBody>
                  <a:tcPr marL="19590" marR="19590" marT="13060" marB="1306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68925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/>
        </p:nvSpPr>
        <p:spPr>
          <a:xfrm>
            <a:off x="3797406" y="58673"/>
            <a:ext cx="5346594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31" tIns="51431" rIns="51431" bIns="51431" anchor="t" anchorCtr="0">
            <a:noAutofit/>
          </a:bodyPr>
          <a:lstStyle/>
          <a:p>
            <a:pPr algn="r" defTabSz="685783">
              <a:buClr>
                <a:srgbClr val="0B5394"/>
              </a:buClr>
              <a:buSzPts val="2400"/>
            </a:pPr>
            <a:r>
              <a:rPr lang="ru" sz="2100" b="1" dirty="0">
                <a:solidFill>
                  <a:schemeClr val="accent1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 </a:t>
            </a:r>
            <a:endParaRPr sz="2100" b="1" dirty="0">
              <a:solidFill>
                <a:schemeClr val="accent1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pPr algn="r" defTabSz="685783">
              <a:buClr>
                <a:srgbClr val="0B5394"/>
              </a:buClr>
              <a:buSzPts val="2400"/>
            </a:pPr>
            <a:endParaRPr sz="2100" b="1" dirty="0">
              <a:solidFill>
                <a:schemeClr val="tx1">
                  <a:lumMod val="75000"/>
                  <a:lumOff val="25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  <a:p>
            <a:pPr algn="ctr" defTabSz="685783">
              <a:buClr>
                <a:prstClr val="black"/>
              </a:buClr>
              <a:buSzPts val="700"/>
            </a:pPr>
            <a:endParaRPr sz="600" b="1" dirty="0">
              <a:solidFill>
                <a:schemeClr val="tx1">
                  <a:lumMod val="75000"/>
                  <a:lumOff val="25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5A25B38-97E2-FF1E-D84C-4D630EC30ADB}"/>
              </a:ext>
            </a:extLst>
          </p:cNvPr>
          <p:cNvSpPr/>
          <p:nvPr/>
        </p:nvSpPr>
        <p:spPr>
          <a:xfrm>
            <a:off x="2088785" y="656957"/>
            <a:ext cx="5022558" cy="324036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Первый этап — это первичный анализ рынка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94783DB-FCEA-1216-EDA0-E1794D98891F}"/>
              </a:ext>
            </a:extLst>
          </p:cNvPr>
          <p:cNvSpPr/>
          <p:nvPr/>
        </p:nvSpPr>
        <p:spPr>
          <a:xfrm>
            <a:off x="2106259" y="1029093"/>
            <a:ext cx="5022558" cy="438965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Второй этап — это анализ конкурентов и их предложений, анализ продукта конкурента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0DED747-9FBF-8943-47CB-E2C80092E72E}"/>
              </a:ext>
            </a:extLst>
          </p:cNvPr>
          <p:cNvSpPr/>
          <p:nvPr/>
        </p:nvSpPr>
        <p:spPr>
          <a:xfrm>
            <a:off x="2081471" y="1507940"/>
            <a:ext cx="5022558" cy="385224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Третий этап — анализ </a:t>
            </a:r>
            <a:r>
              <a:rPr lang="ru-RU" sz="1050" dirty="0" smtClean="0">
                <a:solidFill>
                  <a:srgbClr val="000000"/>
                </a:solidFill>
                <a:latin typeface="Roboto" panose="02000000000000000000" pitchFamily="2" charset="0"/>
              </a:rPr>
              <a:t>целевой </a:t>
            </a:r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аудитории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9951917-CD51-EA96-0E93-5F2DCEA7B4B7}"/>
              </a:ext>
            </a:extLst>
          </p:cNvPr>
          <p:cNvSpPr/>
          <p:nvPr/>
        </p:nvSpPr>
        <p:spPr>
          <a:xfrm>
            <a:off x="2081472" y="3672623"/>
            <a:ext cx="5007929" cy="332187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Седьмой этап —  запуск рекламы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8CC07A7-1A85-456A-A79A-5F80C5B00CA6}"/>
              </a:ext>
            </a:extLst>
          </p:cNvPr>
          <p:cNvSpPr/>
          <p:nvPr/>
        </p:nvSpPr>
        <p:spPr>
          <a:xfrm>
            <a:off x="2068037" y="1971680"/>
            <a:ext cx="5035993" cy="601775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Четвертый этап – Создание и тестирование прототипа или MVP. 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D4129FD-0B03-3AA1-25DE-12F3781AC130}"/>
              </a:ext>
            </a:extLst>
          </p:cNvPr>
          <p:cNvSpPr/>
          <p:nvPr/>
        </p:nvSpPr>
        <p:spPr>
          <a:xfrm>
            <a:off x="2088786" y="4125047"/>
            <a:ext cx="5007929" cy="423902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Восьмой этап — первые </a:t>
            </a:r>
            <a:r>
              <a:rPr lang="ru-RU" sz="1050" dirty="0" smtClean="0">
                <a:solidFill>
                  <a:srgbClr val="000000"/>
                </a:solidFill>
                <a:latin typeface="Roboto" panose="02000000000000000000" pitchFamily="2" charset="0"/>
              </a:rPr>
              <a:t>продажи. Выход на рынок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Прямоугольник: скругленные углы 11">
            <a:extLst>
              <a:ext uri="{FF2B5EF4-FFF2-40B4-BE49-F238E27FC236}">
                <a16:creationId xmlns:a16="http://schemas.microsoft.com/office/drawing/2014/main" id="{B9951917-CD51-EA96-0E93-5F2DCEA7B4B7}"/>
              </a:ext>
            </a:extLst>
          </p:cNvPr>
          <p:cNvSpPr/>
          <p:nvPr/>
        </p:nvSpPr>
        <p:spPr>
          <a:xfrm>
            <a:off x="2081472" y="2662753"/>
            <a:ext cx="5007929" cy="332187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Пятый этап —  участие в выставках и конференциях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2B2274A-9344-8540-F748-F9F380A14A7A}"/>
              </a:ext>
            </a:extLst>
          </p:cNvPr>
          <p:cNvSpPr/>
          <p:nvPr/>
        </p:nvSpPr>
        <p:spPr>
          <a:xfrm>
            <a:off x="2068036" y="3100403"/>
            <a:ext cx="5007929" cy="449629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783"/>
            <a:r>
              <a:rPr lang="ru-RU" sz="1050" dirty="0">
                <a:solidFill>
                  <a:srgbClr val="000000"/>
                </a:solidFill>
                <a:latin typeface="Roboto" panose="02000000000000000000" pitchFamily="2" charset="0"/>
              </a:rPr>
              <a:t>Шестой этап —  создание пилотной партии и сервисной компании.</a:t>
            </a:r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Google Shape;112;p27">
            <a:extLst>
              <a:ext uri="{FF2B5EF4-FFF2-40B4-BE49-F238E27FC236}">
                <a16:creationId xmlns:a16="http://schemas.microsoft.com/office/drawing/2014/main" id="{158FF825-FF8E-B6AC-A76B-BD14F6733D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7359" y="142047"/>
            <a:ext cx="899160" cy="35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DA0C5D-609D-161D-05AB-B9A08FF77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65" y="111276"/>
            <a:ext cx="857165" cy="37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533050" y="262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Смета (потребность в инвестициях)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и/или финансовая модель проекта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358797"/>
              </p:ext>
            </p:extLst>
          </p:nvPr>
        </p:nvGraphicFramePr>
        <p:xfrm>
          <a:off x="-1" y="1101435"/>
          <a:ext cx="9053650" cy="3597514"/>
        </p:xfrm>
        <a:graphic>
          <a:graphicData uri="http://schemas.openxmlformats.org/drawingml/2006/table">
            <a:tbl>
              <a:tblPr firstRow="1" bandRow="1">
                <a:tableStyleId>{45BF15BD-CC34-48EA-AC10-2546EB1AB8B6}</a:tableStyleId>
              </a:tblPr>
              <a:tblGrid>
                <a:gridCol w="443346">
                  <a:extLst>
                    <a:ext uri="{9D8B030D-6E8A-4147-A177-3AD203B41FA5}">
                      <a16:colId xmlns:a16="http://schemas.microsoft.com/office/drawing/2014/main" val="1507016503"/>
                    </a:ext>
                  </a:extLst>
                </a:gridCol>
                <a:gridCol w="3178114">
                  <a:extLst>
                    <a:ext uri="{9D8B030D-6E8A-4147-A177-3AD203B41FA5}">
                      <a16:colId xmlns:a16="http://schemas.microsoft.com/office/drawing/2014/main" val="554612881"/>
                    </a:ext>
                  </a:extLst>
                </a:gridCol>
                <a:gridCol w="1810730">
                  <a:extLst>
                    <a:ext uri="{9D8B030D-6E8A-4147-A177-3AD203B41FA5}">
                      <a16:colId xmlns:a16="http://schemas.microsoft.com/office/drawing/2014/main" val="1791899367"/>
                    </a:ext>
                  </a:extLst>
                </a:gridCol>
                <a:gridCol w="1810730">
                  <a:extLst>
                    <a:ext uri="{9D8B030D-6E8A-4147-A177-3AD203B41FA5}">
                      <a16:colId xmlns:a16="http://schemas.microsoft.com/office/drawing/2014/main" val="1263725295"/>
                    </a:ext>
                  </a:extLst>
                </a:gridCol>
                <a:gridCol w="1810730">
                  <a:extLst>
                    <a:ext uri="{9D8B030D-6E8A-4147-A177-3AD203B41FA5}">
                      <a16:colId xmlns:a16="http://schemas.microsoft.com/office/drawing/2014/main" val="2628725097"/>
                    </a:ext>
                  </a:extLst>
                </a:gridCol>
              </a:tblGrid>
              <a:tr h="481355">
                <a:tc gridSpan="5">
                  <a:txBody>
                    <a:bodyPr/>
                    <a:lstStyle/>
                    <a:p>
                      <a:r>
                        <a:rPr lang="ru-RU" dirty="0" smtClean="0"/>
                        <a:t>Смета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60974"/>
                  </a:ext>
                </a:extLst>
              </a:tr>
              <a:tr h="672579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товара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Цена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Сумма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06275"/>
                  </a:ext>
                </a:extLst>
              </a:tr>
              <a:tr h="481355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Arduino</a:t>
                      </a:r>
                      <a:r>
                        <a:rPr lang="en-US" baseline="0" dirty="0" smtClean="0"/>
                        <a:t> UNO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183126"/>
                  </a:ext>
                </a:extLst>
              </a:tr>
              <a:tr h="481355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Макетная</a:t>
                      </a:r>
                      <a:r>
                        <a:rPr lang="ru-RU" baseline="0" dirty="0" smtClean="0"/>
                        <a:t> плата для </a:t>
                      </a:r>
                      <a:r>
                        <a:rPr lang="en-US" dirty="0" smtClean="0"/>
                        <a:t>Arduino</a:t>
                      </a:r>
                      <a:r>
                        <a:rPr lang="en-US" baseline="0" dirty="0" smtClean="0"/>
                        <a:t> UNO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71302"/>
                  </a:ext>
                </a:extLst>
              </a:tr>
              <a:tr h="481355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Модуль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HC-05 Bluetooth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987339"/>
                  </a:ext>
                </a:extLst>
              </a:tr>
              <a:tr h="481355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Набор</a:t>
                      </a:r>
                      <a:r>
                        <a:rPr lang="ru-RU" baseline="0" dirty="0" smtClean="0"/>
                        <a:t> проводов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84921"/>
                  </a:ext>
                </a:extLst>
              </a:tr>
              <a:tr h="481355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Датчики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98269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>
            <a:spLocks noGrp="1"/>
          </p:cNvSpPr>
          <p:nvPr>
            <p:ph type="body" idx="1"/>
          </p:nvPr>
        </p:nvSpPr>
        <p:spPr>
          <a:xfrm>
            <a:off x="263527" y="1094387"/>
            <a:ext cx="8575382" cy="112524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rmAutofit/>
          </a:bodyPr>
          <a:lstStyle/>
          <a:p>
            <a:pPr marL="0" indent="0">
              <a:spcAft>
                <a:spcPts val="9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	Существует много различных источников финансирования. Для финансирования своего проекта, мы выделяем следующие:</a:t>
            </a:r>
          </a:p>
          <a:p>
            <a:pPr marL="0" indent="0">
              <a:spcAft>
                <a:spcPts val="900"/>
              </a:spcAft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257168">
              <a:spcAft>
                <a:spcPts val="900"/>
              </a:spcAft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257168">
              <a:spcAft>
                <a:spcPts val="900"/>
              </a:spcAft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spcAft>
                <a:spcPts val="9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0" y="161980"/>
            <a:ext cx="9144000" cy="476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31" tIns="51431" rIns="51431" bIns="51431" anchor="t" anchorCtr="0">
            <a:noAutofit/>
          </a:bodyPr>
          <a:lstStyle/>
          <a:p>
            <a:pPr algn="r" defTabSz="685783">
              <a:buClr>
                <a:srgbClr val="0B5394"/>
              </a:buClr>
              <a:buSzPts val="2400"/>
            </a:pPr>
            <a:r>
              <a:rPr lang="ru" sz="2400" b="1" dirty="0">
                <a:solidFill>
                  <a:schemeClr val="accent1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</a:t>
            </a:r>
            <a:r>
              <a:rPr lang="ru" sz="2400" b="1" dirty="0" smtClean="0">
                <a:solidFill>
                  <a:schemeClr val="accent1">
                    <a:lumMod val="50000"/>
                  </a:schemeClr>
                </a:solidFill>
                <a:latin typeface="PT Sans"/>
                <a:ea typeface="PT Sans"/>
                <a:cs typeface="PT Sans"/>
                <a:sym typeface="PT Sans"/>
              </a:rPr>
              <a:t>финансирования</a:t>
            </a:r>
            <a:endParaRPr sz="750" b="1" dirty="0">
              <a:solidFill>
                <a:schemeClr val="accent1">
                  <a:lumMod val="50000"/>
                </a:schemeClr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FD5342C-7A6C-F75D-CA4F-8FFB30A276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353194"/>
              </p:ext>
            </p:extLst>
          </p:nvPr>
        </p:nvGraphicFramePr>
        <p:xfrm>
          <a:off x="526827" y="1859209"/>
          <a:ext cx="5524839" cy="3073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800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01.09.2023 – 20.10.2023 – Разработка плана проекта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21.10.2023 – 02.11.2023 – Опрос потребителей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03.11.2023 – 30.01.2024 – Разработка первого прототипа 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 smtClean="0"/>
              <a:t>31.01.2024 – 06.02.2024 – </a:t>
            </a:r>
            <a:r>
              <a:rPr lang="ru-RU" dirty="0"/>
              <a:t>Тестирование </a:t>
            </a:r>
            <a:r>
              <a:rPr lang="ru-RU" dirty="0" smtClean="0"/>
              <a:t>прототипа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 smtClean="0"/>
              <a:t>07.02.2024 – 14.02.2024 – Доработка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 smtClean="0"/>
              <a:t>15.02.2024 – 01.03.2024 – Реклама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ru-RU" dirty="0" smtClean="0"/>
              <a:t>02.03.2024 – Выход на рынок </a:t>
            </a:r>
            <a:endParaRPr dirty="0"/>
          </a:p>
        </p:txBody>
      </p:sp>
      <p:sp>
        <p:nvSpPr>
          <p:cNvPr id="190" name="Google Shape;190;p31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Календарный план развития проекта</a:t>
            </a:r>
            <a:b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</a:b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(до выхода на рынок)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6" name="Google Shape;196;p32"/>
          <p:cNvSpPr/>
          <p:nvPr/>
        </p:nvSpPr>
        <p:spPr>
          <a:xfrm>
            <a:off x="109859" y="2317246"/>
            <a:ext cx="1611067" cy="40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Павлов Данил –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капитан команды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https://sun9-52.userapi.com/impg/3bKa5-QdrXHFvF_3Dl_Dj1jCtedXp9Yy_vg_nQ/J2MK7Y4rupQ.jpg?size=1620x2160&amp;quality=95&amp;sign=96927f5fe7902e367c8593be078143e6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2" r="5229"/>
          <a:stretch/>
        </p:blipFill>
        <p:spPr bwMode="auto">
          <a:xfrm>
            <a:off x="140186" y="502309"/>
            <a:ext cx="1611066" cy="183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7.userapi.com/impg/Hq8sJ-VUzG2Pf6VmGWmSpuE4vciWSBqANCXqCw/2Nl468kdaGY.jpg?size=1244x1244&amp;quality=95&amp;sign=2a92082bc1ce5fbd691f8c94b7b5214b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6465" r="4764" b="511"/>
          <a:stretch/>
        </p:blipFill>
        <p:spPr bwMode="auto">
          <a:xfrm>
            <a:off x="1853752" y="45109"/>
            <a:ext cx="1263223" cy="135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oogle Shape;199;p32"/>
          <p:cNvSpPr/>
          <p:nvPr/>
        </p:nvSpPr>
        <p:spPr>
          <a:xfrm>
            <a:off x="1521809" y="1361070"/>
            <a:ext cx="1990102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Журавлев Никита – маркетолог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99;p32"/>
          <p:cNvSpPr/>
          <p:nvPr/>
        </p:nvSpPr>
        <p:spPr>
          <a:xfrm>
            <a:off x="3106782" y="1920777"/>
            <a:ext cx="1990102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Лычагин Даниил – инженер-конструктор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Picture 4" descr="https://sun9-57.userapi.com/impg/pVz5tJpkQ0-4xbzo6OX3EPVEogkC3XTLWomkjQ/dIVj4UFY9vs.jpg?size=1200x1500&amp;quality=96&amp;sign=9af8d7d1b756f002ce197f0952481f9c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/>
          <a:stretch/>
        </p:blipFill>
        <p:spPr bwMode="auto">
          <a:xfrm>
            <a:off x="3504532" y="598054"/>
            <a:ext cx="1185869" cy="133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s://sun9-51.userapi.com/impg/NoQ_CLtAYlvAX-mJJTV5w8mnrz__PBWji04tvQ/FMvzNqfZUNQ.jpg?size=2560x1922&amp;quality=95&amp;sign=cde7d837b858646dc424e526559ff80c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2" t="11335" r="6278"/>
          <a:stretch/>
        </p:blipFill>
        <p:spPr bwMode="auto">
          <a:xfrm>
            <a:off x="1859525" y="3449308"/>
            <a:ext cx="1257450" cy="132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Google Shape;199;p32"/>
          <p:cNvSpPr/>
          <p:nvPr/>
        </p:nvSpPr>
        <p:spPr>
          <a:xfrm>
            <a:off x="1501646" y="4752520"/>
            <a:ext cx="1990102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Плющев Александр – инженер-проектировщик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4" name="Picture 10" descr="https://sun9-68.userapi.com/impf/c854428/v854428850/8ca13/qSzYAIvbV4k.jpg?size=2560x1920&amp;quality=96&amp;sign=be0edbae763cec93a6f666ef53565bc4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2" t="17349" r="16792" b="419"/>
          <a:stretch/>
        </p:blipFill>
        <p:spPr bwMode="auto">
          <a:xfrm>
            <a:off x="280274" y="2725993"/>
            <a:ext cx="1204331" cy="134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Google Shape;199;p32"/>
          <p:cNvSpPr/>
          <p:nvPr/>
        </p:nvSpPr>
        <p:spPr>
          <a:xfrm>
            <a:off x="-88733" y="4081865"/>
            <a:ext cx="1990102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Кузнецова Анастасия – инженер-программист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 descr="https://sun9-51.userapi.com/impg/w3AxDYRyq4x-MCBt2jZam02ld6yhB84TAfeiJg/wQ3hfj_w4QQ.jpg?size=1727x2160&amp;quality=95&amp;sign=fc8f46180f69d8f925208915772b5f12&amp;type=albu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4" b="7417"/>
          <a:stretch/>
        </p:blipFill>
        <p:spPr bwMode="auto">
          <a:xfrm>
            <a:off x="1910278" y="1785788"/>
            <a:ext cx="1166178" cy="130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99;p32"/>
          <p:cNvSpPr/>
          <p:nvPr/>
        </p:nvSpPr>
        <p:spPr>
          <a:xfrm>
            <a:off x="1570658" y="3056077"/>
            <a:ext cx="1862169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Гришина Алина – инженер-исследователь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0" name="Picture 6" descr="https://sun9-9.userapi.com/impg/TrynsnEdS1_BPqaQ5jxjuFwmQqw_g-SMWODnHQ/fO0pI-ihHns.jpg?size=1527x2160&amp;quality=95&amp;sign=7015d65214a4d2274e0939dfe64c1c8b&amp;type=album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2" r="7098" b="144"/>
          <a:stretch/>
        </p:blipFill>
        <p:spPr bwMode="auto">
          <a:xfrm flipH="1">
            <a:off x="3502129" y="2337553"/>
            <a:ext cx="1243835" cy="140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199;p32"/>
          <p:cNvSpPr/>
          <p:nvPr/>
        </p:nvSpPr>
        <p:spPr>
          <a:xfrm>
            <a:off x="3370220" y="3700037"/>
            <a:ext cx="1507655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Моргунов Никита – инженер-испытатель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8" descr="https://sun9-42.userapi.com/impg/ggUIyuGFu8pJ0uHqixkIE6qbSZfCWhBblJuJaA/oGtndYi9rCY.jpg?size=1620x2160&amp;quality=95&amp;sign=1ae25188d83d618debd04e81b77421ff&amp;type=album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" t="22410" r="7087" b="266"/>
          <a:stretch/>
        </p:blipFill>
        <p:spPr bwMode="auto">
          <a:xfrm>
            <a:off x="5024961" y="979870"/>
            <a:ext cx="1293425" cy="154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s://sun130-1.userapi.com/impf/c831408/v831408544/b2907/oyry9o6HXyQ.jpg?size=1440x2160&amp;quality=96&amp;sign=56339a51a28428d71b3d26b78d75bdfd&amp;type=album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t="40534" r="6197" b="2065"/>
          <a:stretch/>
        </p:blipFill>
        <p:spPr bwMode="auto">
          <a:xfrm>
            <a:off x="6850164" y="1785788"/>
            <a:ext cx="2034490" cy="206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199;p32"/>
          <p:cNvSpPr/>
          <p:nvPr/>
        </p:nvSpPr>
        <p:spPr>
          <a:xfrm>
            <a:off x="6850164" y="3845278"/>
            <a:ext cx="1996440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Коробов Артём Андреевич – руководитель проекта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6" name="Picture 12" descr="https://sun9-61.userapi.com/impg/XMkgYu5uEobsdb4-zM5HhjHKdxB2ZaDepfmGTQ/il0ZN5DyXFI.jpg?size=2160x1620&amp;quality=95&amp;sign=a8938b6d042fbbc289f0d9fbe31d60c6&amp;type=album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8" t="1866" r="20514" b="15233"/>
          <a:stretch/>
        </p:blipFill>
        <p:spPr bwMode="auto">
          <a:xfrm>
            <a:off x="5123498" y="2995540"/>
            <a:ext cx="1258124" cy="147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199;p32"/>
          <p:cNvSpPr/>
          <p:nvPr/>
        </p:nvSpPr>
        <p:spPr>
          <a:xfrm>
            <a:off x="4690401" y="2517303"/>
            <a:ext cx="2104201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Сорока Никита –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инженер-тестистисировщик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99;p32"/>
          <p:cNvSpPr/>
          <p:nvPr/>
        </p:nvSpPr>
        <p:spPr>
          <a:xfrm>
            <a:off x="4908430" y="4470711"/>
            <a:ext cx="1688259" cy="39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 smtClean="0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Сеченева Екатерина – инженер-технолог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 txBox="1"/>
          <p:nvPr/>
        </p:nvSpPr>
        <p:spPr>
          <a:xfrm>
            <a:off x="1288279" y="1783440"/>
            <a:ext cx="712269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" marR="12700" algn="ctr">
              <a:lnSpc>
                <a:spcPct val="111800"/>
              </a:lnSpc>
              <a:buClr>
                <a:srgbClr val="2F5496"/>
              </a:buClr>
              <a:buSzPts val="3000"/>
            </a:pPr>
            <a:r>
              <a:rPr lang="ru-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Программно-аппаратный комплекс для оценки биологического возраста человека</a:t>
            </a:r>
            <a:endParaRPr lang="ru-RU" sz="1100"/>
          </a:p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24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" sz="24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400" b="0" i="0" u="none" strike="noStrike" cap="none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</a:t>
            </a:r>
            <a:r>
              <a:rPr lang="ru" sz="2100" b="1" i="0" u="none" strike="noStrike" cap="none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«</a:t>
            </a:r>
            <a:r>
              <a:rPr lang="en-US" sz="2100" b="1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Long Life</a:t>
            </a:r>
            <a:r>
              <a:rPr lang="ru" sz="2100" b="1" i="0" u="none" strike="noStrike" cap="none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33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223" name="Google Shape;223;p3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4" name="Google Shape;224;p3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5" name="Google Shape;225;p3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6" name="Google Shape;226;p3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7" name="Google Shape;227;p3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8" name="Google Shape;2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3360</Words>
  <Application>Microsoft Office PowerPoint</Application>
  <PresentationFormat>Экран (16:9)</PresentationFormat>
  <Paragraphs>427</Paragraphs>
  <Slides>35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7" baseType="lpstr">
      <vt:lpstr>Arial</vt:lpstr>
      <vt:lpstr>Calibri</vt:lpstr>
      <vt:lpstr>Cambria Math</vt:lpstr>
      <vt:lpstr>Courier New</vt:lpstr>
      <vt:lpstr>Franklin Gothic</vt:lpstr>
      <vt:lpstr>Helvetica Neue</vt:lpstr>
      <vt:lpstr>Lato</vt:lpstr>
      <vt:lpstr>Lato Black</vt:lpstr>
      <vt:lpstr>PT Sans</vt:lpstr>
      <vt:lpstr>Roboto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Заболевания ССС, потенциально отслеживаемые с помощью поиска сосудистого возраста </vt:lpstr>
      <vt:lpstr>Презентация PowerPoint</vt:lpstr>
      <vt:lpstr>Актуальность темы</vt:lpstr>
      <vt:lpstr>Презентация PowerPoint</vt:lpstr>
      <vt:lpstr>Конкуренты/аналоги </vt:lpstr>
      <vt:lpstr>Конкуренты/аналоги </vt:lpstr>
      <vt:lpstr>Конкуренты/аналоги </vt:lpstr>
      <vt:lpstr>Презентация PowerPoint</vt:lpstr>
      <vt:lpstr>Презентация PowerPoint</vt:lpstr>
      <vt:lpstr>Какую проблему решаем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Исследование заинтересованности потенциальных потребителей</vt:lpstr>
      <vt:lpstr>Презентация PowerPoint</vt:lpstr>
      <vt:lpstr>Презентация PowerPoint</vt:lpstr>
      <vt:lpstr>Презентация PowerPoint</vt:lpstr>
      <vt:lpstr>Научное обоснование метода </vt:lpstr>
      <vt:lpstr>Научное обоснование метода </vt:lpstr>
      <vt:lpstr>Научное обоснование метода</vt:lpstr>
      <vt:lpstr>Структура метода </vt:lpstr>
      <vt:lpstr>. . .</vt:lpstr>
      <vt:lpstr>Первый прототип продукта</vt:lpstr>
      <vt:lpstr>Листинг программы</vt:lpstr>
      <vt:lpstr>Презентация PowerPoint</vt:lpstr>
      <vt:lpstr>Презентация PowerPoint</vt:lpstr>
      <vt:lpstr>Смета (потребность в инвестициях)  и/или финансовая модель проекта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Bulbulator7</dc:creator>
  <cp:lastModifiedBy>Bulbulator7</cp:lastModifiedBy>
  <cp:revision>174</cp:revision>
  <dcterms:modified xsi:type="dcterms:W3CDTF">2023-11-22T11:57:27Z</dcterms:modified>
</cp:coreProperties>
</file>