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7" r:id="rId7"/>
    <p:sldId id="278" r:id="rId8"/>
    <p:sldId id="279" r:id="rId9"/>
    <p:sldId id="280" r:id="rId10"/>
    <p:sldId id="281" r:id="rId11"/>
    <p:sldId id="261" r:id="rId12"/>
    <p:sldId id="262" r:id="rId13"/>
    <p:sldId id="263" r:id="rId14"/>
    <p:sldId id="266" r:id="rId15"/>
    <p:sldId id="267" r:id="rId16"/>
    <p:sldId id="268" r:id="rId17"/>
    <p:sldId id="269" r:id="rId18"/>
    <p:sldId id="271" r:id="rId19"/>
    <p:sldId id="265" r:id="rId20"/>
    <p:sldId id="283" r:id="rId21"/>
    <p:sldId id="272" r:id="rId22"/>
    <p:sldId id="285" r:id="rId23"/>
    <p:sldId id="284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2C8"/>
    <a:srgbClr val="004D77"/>
    <a:srgbClr val="003755"/>
    <a:srgbClr val="EAF2FA"/>
    <a:srgbClr val="D0EBB3"/>
    <a:srgbClr val="458FB7"/>
    <a:srgbClr val="B2E0F8"/>
    <a:srgbClr val="00659D"/>
    <a:srgbClr val="5EB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43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50FF-E1BA-460F-B620-D60C723D5A33}" type="datetimeFigureOut">
              <a:rPr lang="ru-RU" smtClean="0"/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408DE-0461-463F-8875-D21E6B114A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850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50FF-E1BA-460F-B620-D60C723D5A33}" type="datetimeFigureOut">
              <a:rPr lang="ru-RU" smtClean="0"/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408DE-0461-463F-8875-D21E6B114A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6035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50FF-E1BA-460F-B620-D60C723D5A33}" type="datetimeFigureOut">
              <a:rPr lang="ru-RU" smtClean="0"/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408DE-0461-463F-8875-D21E6B114A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601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50FF-E1BA-460F-B620-D60C723D5A33}" type="datetimeFigureOut">
              <a:rPr lang="ru-RU" smtClean="0"/>
              <a:t>30.03.2023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408DE-0461-463F-8875-D21E6B114A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5135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50FF-E1BA-460F-B620-D60C723D5A33}" type="datetimeFigureOut">
              <a:rPr lang="ru-RU" smtClean="0"/>
              <a:t>30.03.2023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408DE-0461-463F-8875-D21E6B114A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902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50FF-E1BA-460F-B620-D60C723D5A33}" type="datetimeFigureOut">
              <a:rPr lang="ru-RU" smtClean="0"/>
              <a:t>30.03.2023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408DE-0461-463F-8875-D21E6B114A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791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50FF-E1BA-460F-B620-D60C723D5A33}" type="datetimeFigureOut">
              <a:rPr lang="ru-RU" smtClean="0"/>
              <a:t>30.03.2023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408DE-0461-463F-8875-D21E6B114A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1537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50FF-E1BA-460F-B620-D60C723D5A33}" type="datetimeFigureOut">
              <a:rPr lang="ru-RU" smtClean="0"/>
              <a:t>30.03.2023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408DE-0461-463F-8875-D21E6B114A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6849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50FF-E1BA-460F-B620-D60C723D5A33}" type="datetimeFigureOut">
              <a:rPr lang="ru-RU" smtClean="0"/>
              <a:t>30.03.2023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408DE-0461-463F-8875-D21E6B114A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3539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50FF-E1BA-460F-B620-D60C723D5A33}" type="datetimeFigureOut">
              <a:rPr lang="ru-RU" smtClean="0"/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408DE-0461-463F-8875-D21E6B114A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163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50FF-E1BA-460F-B620-D60C723D5A33}" type="datetimeFigureOut">
              <a:rPr lang="ru-RU" smtClean="0"/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408DE-0461-463F-8875-D21E6B114A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9193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D50FF-E1BA-460F-B620-D60C723D5A33}" type="datetimeFigureOut">
              <a:rPr lang="ru-RU" smtClean="0"/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1408DE-0461-463F-8875-D21E6B114A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23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vk.com/away.php?to=http://chuvsu.ru&amp;cc_key=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Рисунок 40">
            <a:extLst>
              <a:ext uri="{FF2B5EF4-FFF2-40B4-BE49-F238E27FC236}">
                <a16:creationId xmlns:a16="http://schemas.microsoft.com/office/drawing/2014/main" xmlns="" id="{4E55A5A3-4294-F8D9-9DD6-38BE1287AE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289" y="5475511"/>
            <a:ext cx="1215201" cy="1215201"/>
          </a:xfrm>
          <a:prstGeom prst="rect">
            <a:avLst/>
          </a:prstGeom>
        </p:spPr>
      </p:pic>
      <p:sp>
        <p:nvSpPr>
          <p:cNvPr id="39" name="Полилиния: фигура 38">
            <a:extLst>
              <a:ext uri="{FF2B5EF4-FFF2-40B4-BE49-F238E27FC236}">
                <a16:creationId xmlns:a16="http://schemas.microsoft.com/office/drawing/2014/main" xmlns="" id="{19A603A3-9384-2E2C-A0DA-C84EFE803B29}"/>
              </a:ext>
            </a:extLst>
          </p:cNvPr>
          <p:cNvSpPr/>
          <p:nvPr/>
        </p:nvSpPr>
        <p:spPr>
          <a:xfrm>
            <a:off x="3994365" y="269830"/>
            <a:ext cx="5893845" cy="6318336"/>
          </a:xfrm>
          <a:custGeom>
            <a:avLst/>
            <a:gdLst>
              <a:gd name="connsiteX0" fmla="*/ 531086 w 5893845"/>
              <a:gd name="connsiteY0" fmla="*/ 4342579 h 6318336"/>
              <a:gd name="connsiteX1" fmla="*/ 1763893 w 5893845"/>
              <a:gd name="connsiteY1" fmla="*/ 4342579 h 6318336"/>
              <a:gd name="connsiteX2" fmla="*/ 2257832 w 5893845"/>
              <a:gd name="connsiteY2" fmla="*/ 5330458 h 6318336"/>
              <a:gd name="connsiteX3" fmla="*/ 1763893 w 5893845"/>
              <a:gd name="connsiteY3" fmla="*/ 6318336 h 6318336"/>
              <a:gd name="connsiteX4" fmla="*/ 531086 w 5893845"/>
              <a:gd name="connsiteY4" fmla="*/ 6318336 h 6318336"/>
              <a:gd name="connsiteX5" fmla="*/ 37147 w 5893845"/>
              <a:gd name="connsiteY5" fmla="*/ 5330458 h 6318336"/>
              <a:gd name="connsiteX6" fmla="*/ 4167099 w 5893845"/>
              <a:gd name="connsiteY6" fmla="*/ 4305481 h 6318336"/>
              <a:gd name="connsiteX7" fmla="*/ 5399906 w 5893845"/>
              <a:gd name="connsiteY7" fmla="*/ 4305481 h 6318336"/>
              <a:gd name="connsiteX8" fmla="*/ 5893845 w 5893845"/>
              <a:gd name="connsiteY8" fmla="*/ 5293360 h 6318336"/>
              <a:gd name="connsiteX9" fmla="*/ 5399906 w 5893845"/>
              <a:gd name="connsiteY9" fmla="*/ 6281238 h 6318336"/>
              <a:gd name="connsiteX10" fmla="*/ 4167099 w 5893845"/>
              <a:gd name="connsiteY10" fmla="*/ 6281238 h 6318336"/>
              <a:gd name="connsiteX11" fmla="*/ 3673160 w 5893845"/>
              <a:gd name="connsiteY11" fmla="*/ 5293360 h 6318336"/>
              <a:gd name="connsiteX12" fmla="*/ 2323318 w 5893845"/>
              <a:gd name="connsiteY12" fmla="*/ 3221224 h 6318336"/>
              <a:gd name="connsiteX13" fmla="*/ 3556125 w 5893845"/>
              <a:gd name="connsiteY13" fmla="*/ 3221224 h 6318336"/>
              <a:gd name="connsiteX14" fmla="*/ 4050064 w 5893845"/>
              <a:gd name="connsiteY14" fmla="*/ 4209103 h 6318336"/>
              <a:gd name="connsiteX15" fmla="*/ 3556125 w 5893845"/>
              <a:gd name="connsiteY15" fmla="*/ 5196981 h 6318336"/>
              <a:gd name="connsiteX16" fmla="*/ 2323318 w 5893845"/>
              <a:gd name="connsiteY16" fmla="*/ 5196981 h 6318336"/>
              <a:gd name="connsiteX17" fmla="*/ 1829379 w 5893845"/>
              <a:gd name="connsiteY17" fmla="*/ 4209103 h 6318336"/>
              <a:gd name="connsiteX18" fmla="*/ 4152699 w 5893845"/>
              <a:gd name="connsiteY18" fmla="*/ 2180836 h 6318336"/>
              <a:gd name="connsiteX19" fmla="*/ 5385506 w 5893845"/>
              <a:gd name="connsiteY19" fmla="*/ 2180836 h 6318336"/>
              <a:gd name="connsiteX20" fmla="*/ 5879445 w 5893845"/>
              <a:gd name="connsiteY20" fmla="*/ 3168714 h 6318336"/>
              <a:gd name="connsiteX21" fmla="*/ 5385506 w 5893845"/>
              <a:gd name="connsiteY21" fmla="*/ 4156592 h 6318336"/>
              <a:gd name="connsiteX22" fmla="*/ 4152699 w 5893845"/>
              <a:gd name="connsiteY22" fmla="*/ 4156592 h 6318336"/>
              <a:gd name="connsiteX23" fmla="*/ 3658760 w 5893845"/>
              <a:gd name="connsiteY23" fmla="*/ 3168714 h 6318336"/>
              <a:gd name="connsiteX24" fmla="*/ 2323319 w 5893845"/>
              <a:gd name="connsiteY24" fmla="*/ 1110432 h 6318336"/>
              <a:gd name="connsiteX25" fmla="*/ 3556126 w 5893845"/>
              <a:gd name="connsiteY25" fmla="*/ 1110432 h 6318336"/>
              <a:gd name="connsiteX26" fmla="*/ 4050065 w 5893845"/>
              <a:gd name="connsiteY26" fmla="*/ 2098311 h 6318336"/>
              <a:gd name="connsiteX27" fmla="*/ 3556126 w 5893845"/>
              <a:gd name="connsiteY27" fmla="*/ 3086188 h 6318336"/>
              <a:gd name="connsiteX28" fmla="*/ 2323319 w 5893845"/>
              <a:gd name="connsiteY28" fmla="*/ 3086188 h 6318336"/>
              <a:gd name="connsiteX29" fmla="*/ 1829380 w 5893845"/>
              <a:gd name="connsiteY29" fmla="*/ 2098311 h 6318336"/>
              <a:gd name="connsiteX30" fmla="*/ 4152699 w 5893845"/>
              <a:gd name="connsiteY30" fmla="*/ 47289 h 6318336"/>
              <a:gd name="connsiteX31" fmla="*/ 5385506 w 5893845"/>
              <a:gd name="connsiteY31" fmla="*/ 47289 h 6318336"/>
              <a:gd name="connsiteX32" fmla="*/ 5879445 w 5893845"/>
              <a:gd name="connsiteY32" fmla="*/ 1035168 h 6318336"/>
              <a:gd name="connsiteX33" fmla="*/ 5385506 w 5893845"/>
              <a:gd name="connsiteY33" fmla="*/ 2023046 h 6318336"/>
              <a:gd name="connsiteX34" fmla="*/ 4152699 w 5893845"/>
              <a:gd name="connsiteY34" fmla="*/ 2023046 h 6318336"/>
              <a:gd name="connsiteX35" fmla="*/ 3658760 w 5893845"/>
              <a:gd name="connsiteY35" fmla="*/ 1035168 h 6318336"/>
              <a:gd name="connsiteX36" fmla="*/ 493939 w 5893845"/>
              <a:gd name="connsiteY36" fmla="*/ 0 h 6318336"/>
              <a:gd name="connsiteX37" fmla="*/ 1726746 w 5893845"/>
              <a:gd name="connsiteY37" fmla="*/ 0 h 6318336"/>
              <a:gd name="connsiteX38" fmla="*/ 2220685 w 5893845"/>
              <a:gd name="connsiteY38" fmla="*/ 987878 h 6318336"/>
              <a:gd name="connsiteX39" fmla="*/ 1726746 w 5893845"/>
              <a:gd name="connsiteY39" fmla="*/ 1975757 h 6318336"/>
              <a:gd name="connsiteX40" fmla="*/ 493939 w 5893845"/>
              <a:gd name="connsiteY40" fmla="*/ 1975757 h 6318336"/>
              <a:gd name="connsiteX41" fmla="*/ 0 w 5893845"/>
              <a:gd name="connsiteY41" fmla="*/ 987878 h 6318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893845" h="6318336">
                <a:moveTo>
                  <a:pt x="531086" y="4342579"/>
                </a:moveTo>
                <a:lnTo>
                  <a:pt x="1763893" y="4342579"/>
                </a:lnTo>
                <a:lnTo>
                  <a:pt x="2257832" y="5330458"/>
                </a:lnTo>
                <a:lnTo>
                  <a:pt x="1763893" y="6318336"/>
                </a:lnTo>
                <a:lnTo>
                  <a:pt x="531086" y="6318336"/>
                </a:lnTo>
                <a:lnTo>
                  <a:pt x="37147" y="5330458"/>
                </a:lnTo>
                <a:close/>
                <a:moveTo>
                  <a:pt x="4167099" y="4305481"/>
                </a:moveTo>
                <a:lnTo>
                  <a:pt x="5399906" y="4305481"/>
                </a:lnTo>
                <a:lnTo>
                  <a:pt x="5893845" y="5293360"/>
                </a:lnTo>
                <a:lnTo>
                  <a:pt x="5399906" y="6281238"/>
                </a:lnTo>
                <a:lnTo>
                  <a:pt x="4167099" y="6281238"/>
                </a:lnTo>
                <a:lnTo>
                  <a:pt x="3673160" y="5293360"/>
                </a:lnTo>
                <a:close/>
                <a:moveTo>
                  <a:pt x="2323318" y="3221224"/>
                </a:moveTo>
                <a:lnTo>
                  <a:pt x="3556125" y="3221224"/>
                </a:lnTo>
                <a:lnTo>
                  <a:pt x="4050064" y="4209103"/>
                </a:lnTo>
                <a:lnTo>
                  <a:pt x="3556125" y="5196981"/>
                </a:lnTo>
                <a:lnTo>
                  <a:pt x="2323318" y="5196981"/>
                </a:lnTo>
                <a:lnTo>
                  <a:pt x="1829379" y="4209103"/>
                </a:lnTo>
                <a:close/>
                <a:moveTo>
                  <a:pt x="4152699" y="2180836"/>
                </a:moveTo>
                <a:lnTo>
                  <a:pt x="5385506" y="2180836"/>
                </a:lnTo>
                <a:lnTo>
                  <a:pt x="5879445" y="3168714"/>
                </a:lnTo>
                <a:lnTo>
                  <a:pt x="5385506" y="4156592"/>
                </a:lnTo>
                <a:lnTo>
                  <a:pt x="4152699" y="4156592"/>
                </a:lnTo>
                <a:lnTo>
                  <a:pt x="3658760" y="3168714"/>
                </a:lnTo>
                <a:close/>
                <a:moveTo>
                  <a:pt x="2323319" y="1110432"/>
                </a:moveTo>
                <a:lnTo>
                  <a:pt x="3556126" y="1110432"/>
                </a:lnTo>
                <a:lnTo>
                  <a:pt x="4050065" y="2098311"/>
                </a:lnTo>
                <a:lnTo>
                  <a:pt x="3556126" y="3086188"/>
                </a:lnTo>
                <a:lnTo>
                  <a:pt x="2323319" y="3086188"/>
                </a:lnTo>
                <a:lnTo>
                  <a:pt x="1829380" y="2098311"/>
                </a:lnTo>
                <a:close/>
                <a:moveTo>
                  <a:pt x="4152699" y="47289"/>
                </a:moveTo>
                <a:lnTo>
                  <a:pt x="5385506" y="47289"/>
                </a:lnTo>
                <a:lnTo>
                  <a:pt x="5879445" y="1035168"/>
                </a:lnTo>
                <a:lnTo>
                  <a:pt x="5385506" y="2023046"/>
                </a:lnTo>
                <a:lnTo>
                  <a:pt x="4152699" y="2023046"/>
                </a:lnTo>
                <a:lnTo>
                  <a:pt x="3658760" y="1035168"/>
                </a:lnTo>
                <a:close/>
                <a:moveTo>
                  <a:pt x="493939" y="0"/>
                </a:moveTo>
                <a:lnTo>
                  <a:pt x="1726746" y="0"/>
                </a:lnTo>
                <a:lnTo>
                  <a:pt x="2220685" y="987878"/>
                </a:lnTo>
                <a:lnTo>
                  <a:pt x="1726746" y="1975757"/>
                </a:lnTo>
                <a:lnTo>
                  <a:pt x="493939" y="1975757"/>
                </a:lnTo>
                <a:lnTo>
                  <a:pt x="0" y="987878"/>
                </a:lnTo>
                <a:close/>
              </a:path>
            </a:pathLst>
          </a:custGeom>
          <a:solidFill>
            <a:srgbClr val="0037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23" name="Шестиугольник 22">
            <a:extLst>
              <a:ext uri="{FF2B5EF4-FFF2-40B4-BE49-F238E27FC236}">
                <a16:creationId xmlns:a16="http://schemas.microsoft.com/office/drawing/2014/main" xmlns="" id="{92510417-4E76-C7A9-C4BD-3F6A839A4E99}"/>
              </a:ext>
            </a:extLst>
          </p:cNvPr>
          <p:cNvSpPr/>
          <p:nvPr/>
        </p:nvSpPr>
        <p:spPr>
          <a:xfrm>
            <a:off x="6720738" y="1382484"/>
            <a:ext cx="5388429" cy="4093027"/>
          </a:xfrm>
          <a:prstGeom prst="hexagon">
            <a:avLst/>
          </a:prstGeom>
          <a:solidFill>
            <a:srgbClr val="5EB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Полилиния: фигура 15">
            <a:extLst>
              <a:ext uri="{FF2B5EF4-FFF2-40B4-BE49-F238E27FC236}">
                <a16:creationId xmlns:a16="http://schemas.microsoft.com/office/drawing/2014/main" xmlns="" id="{53552947-672D-B08A-BA11-7A8221B85CB0}"/>
              </a:ext>
            </a:extLst>
          </p:cNvPr>
          <p:cNvSpPr/>
          <p:nvPr/>
        </p:nvSpPr>
        <p:spPr>
          <a:xfrm flipH="1">
            <a:off x="1667213" y="-10269"/>
            <a:ext cx="2743200" cy="6858000"/>
          </a:xfrm>
          <a:custGeom>
            <a:avLst/>
            <a:gdLst>
              <a:gd name="connsiteX0" fmla="*/ 2743200 w 2743200"/>
              <a:gd name="connsiteY0" fmla="*/ 0 h 6858000"/>
              <a:gd name="connsiteX1" fmla="*/ 1946191 w 2743200"/>
              <a:gd name="connsiteY1" fmla="*/ 0 h 6858000"/>
              <a:gd name="connsiteX2" fmla="*/ 0 w 2743200"/>
              <a:gd name="connsiteY2" fmla="*/ 3429000 h 6858000"/>
              <a:gd name="connsiteX3" fmla="*/ 1946191 w 2743200"/>
              <a:gd name="connsiteY3" fmla="*/ 6858000 h 6858000"/>
              <a:gd name="connsiteX4" fmla="*/ 2743200 w 2743200"/>
              <a:gd name="connsiteY4" fmla="*/ 6858000 h 6858000"/>
              <a:gd name="connsiteX5" fmla="*/ 797009 w 2743200"/>
              <a:gd name="connsiteY5" fmla="*/ 3429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43200" h="6858000">
                <a:moveTo>
                  <a:pt x="2743200" y="0"/>
                </a:moveTo>
                <a:lnTo>
                  <a:pt x="1946191" y="0"/>
                </a:lnTo>
                <a:lnTo>
                  <a:pt x="0" y="3429000"/>
                </a:lnTo>
                <a:lnTo>
                  <a:pt x="1946191" y="6858000"/>
                </a:lnTo>
                <a:lnTo>
                  <a:pt x="2743200" y="6858000"/>
                </a:lnTo>
                <a:lnTo>
                  <a:pt x="797009" y="3429000"/>
                </a:lnTo>
                <a:close/>
              </a:path>
            </a:pathLst>
          </a:custGeom>
          <a:solidFill>
            <a:srgbClr val="008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7" name="Полилиния: фигура 16">
            <a:extLst>
              <a:ext uri="{FF2B5EF4-FFF2-40B4-BE49-F238E27FC236}">
                <a16:creationId xmlns:a16="http://schemas.microsoft.com/office/drawing/2014/main" xmlns="" id="{44365D0F-2751-E666-8C26-E6EBAFEE43F6}"/>
              </a:ext>
            </a:extLst>
          </p:cNvPr>
          <p:cNvSpPr/>
          <p:nvPr/>
        </p:nvSpPr>
        <p:spPr>
          <a:xfrm flipH="1">
            <a:off x="834110" y="-10269"/>
            <a:ext cx="2743200" cy="6858000"/>
          </a:xfrm>
          <a:custGeom>
            <a:avLst/>
            <a:gdLst>
              <a:gd name="connsiteX0" fmla="*/ 2743200 w 2743200"/>
              <a:gd name="connsiteY0" fmla="*/ 0 h 6858000"/>
              <a:gd name="connsiteX1" fmla="*/ 1946191 w 2743200"/>
              <a:gd name="connsiteY1" fmla="*/ 0 h 6858000"/>
              <a:gd name="connsiteX2" fmla="*/ 0 w 2743200"/>
              <a:gd name="connsiteY2" fmla="*/ 3429000 h 6858000"/>
              <a:gd name="connsiteX3" fmla="*/ 1946191 w 2743200"/>
              <a:gd name="connsiteY3" fmla="*/ 6858000 h 6858000"/>
              <a:gd name="connsiteX4" fmla="*/ 2743200 w 2743200"/>
              <a:gd name="connsiteY4" fmla="*/ 6858000 h 6858000"/>
              <a:gd name="connsiteX5" fmla="*/ 797009 w 2743200"/>
              <a:gd name="connsiteY5" fmla="*/ 3429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43200" h="6858000">
                <a:moveTo>
                  <a:pt x="2743200" y="0"/>
                </a:moveTo>
                <a:lnTo>
                  <a:pt x="1946191" y="0"/>
                </a:lnTo>
                <a:lnTo>
                  <a:pt x="0" y="3429000"/>
                </a:lnTo>
                <a:lnTo>
                  <a:pt x="1946191" y="6858000"/>
                </a:lnTo>
                <a:lnTo>
                  <a:pt x="2743200" y="6858000"/>
                </a:lnTo>
                <a:lnTo>
                  <a:pt x="797009" y="3429000"/>
                </a:lnTo>
                <a:close/>
              </a:path>
            </a:pathLst>
          </a:custGeom>
          <a:solidFill>
            <a:srgbClr val="5EB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8" name="Полилиния: фигура 17">
            <a:extLst>
              <a:ext uri="{FF2B5EF4-FFF2-40B4-BE49-F238E27FC236}">
                <a16:creationId xmlns:a16="http://schemas.microsoft.com/office/drawing/2014/main" xmlns="" id="{3CC93648-3A90-EF09-A659-4FEF01C56E92}"/>
              </a:ext>
            </a:extLst>
          </p:cNvPr>
          <p:cNvSpPr/>
          <p:nvPr/>
        </p:nvSpPr>
        <p:spPr>
          <a:xfrm flipH="1">
            <a:off x="1007" y="-10269"/>
            <a:ext cx="2743200" cy="6858000"/>
          </a:xfrm>
          <a:custGeom>
            <a:avLst/>
            <a:gdLst>
              <a:gd name="connsiteX0" fmla="*/ 2743200 w 2743200"/>
              <a:gd name="connsiteY0" fmla="*/ 0 h 6858000"/>
              <a:gd name="connsiteX1" fmla="*/ 1946191 w 2743200"/>
              <a:gd name="connsiteY1" fmla="*/ 0 h 6858000"/>
              <a:gd name="connsiteX2" fmla="*/ 0 w 2743200"/>
              <a:gd name="connsiteY2" fmla="*/ 3429000 h 6858000"/>
              <a:gd name="connsiteX3" fmla="*/ 1946191 w 2743200"/>
              <a:gd name="connsiteY3" fmla="*/ 6858000 h 6858000"/>
              <a:gd name="connsiteX4" fmla="*/ 2743200 w 2743200"/>
              <a:gd name="connsiteY4" fmla="*/ 6858000 h 6858000"/>
              <a:gd name="connsiteX5" fmla="*/ 797009 w 2743200"/>
              <a:gd name="connsiteY5" fmla="*/ 3429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43200" h="6858000">
                <a:moveTo>
                  <a:pt x="2743200" y="0"/>
                </a:moveTo>
                <a:lnTo>
                  <a:pt x="1946191" y="0"/>
                </a:lnTo>
                <a:lnTo>
                  <a:pt x="0" y="3429000"/>
                </a:lnTo>
                <a:lnTo>
                  <a:pt x="1946191" y="6858000"/>
                </a:lnTo>
                <a:lnTo>
                  <a:pt x="2743200" y="6858000"/>
                </a:lnTo>
                <a:lnTo>
                  <a:pt x="797009" y="3429000"/>
                </a:lnTo>
                <a:close/>
              </a:path>
            </a:pathLst>
          </a:custGeom>
          <a:solidFill>
            <a:srgbClr val="B2E0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941287" y="2244269"/>
            <a:ext cx="5050039" cy="2369457"/>
          </a:xfrm>
        </p:spPr>
        <p:txBody>
          <a:bodyPr>
            <a:noAutofit/>
          </a:bodyPr>
          <a:lstStyle/>
          <a:p>
            <a:r>
              <a:rPr lang="ru-RU" sz="4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Онлайн-магазин </a:t>
            </a:r>
            <a:r>
              <a:rPr lang="ru-RU" sz="4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фирменной продукции </a:t>
            </a:r>
            <a:r>
              <a:rPr lang="ru-RU" sz="4200" b="1" dirty="0">
                <a:solidFill>
                  <a:srgbClr val="003755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«</a:t>
            </a:r>
            <a:r>
              <a:rPr lang="ru-RU" sz="4200" dirty="0" err="1">
                <a:solidFill>
                  <a:srgbClr val="003755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ЧувГУ</a:t>
            </a:r>
            <a:r>
              <a:rPr lang="en-US" sz="4200" b="1" dirty="0">
                <a:solidFill>
                  <a:srgbClr val="003755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SHOP</a:t>
            </a:r>
            <a:r>
              <a:rPr lang="ru-RU" sz="4200" b="1" dirty="0">
                <a:solidFill>
                  <a:srgbClr val="003755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127299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C4FC751-EFCD-9E34-6F0A-F8B4440DB6AD}"/>
              </a:ext>
            </a:extLst>
          </p:cNvPr>
          <p:cNvSpPr/>
          <p:nvPr/>
        </p:nvSpPr>
        <p:spPr>
          <a:xfrm>
            <a:off x="0" y="273968"/>
            <a:ext cx="12192000" cy="814138"/>
          </a:xfrm>
          <a:prstGeom prst="rect">
            <a:avLst/>
          </a:prstGeom>
          <a:solidFill>
            <a:srgbClr val="00659D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7612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Паспорт 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1645918"/>
            <a:ext cx="10515600" cy="4941721"/>
          </a:xfrm>
          <a:noFill/>
        </p:spPr>
        <p:txBody>
          <a:bodyPr>
            <a:normAutofit lnSpcReduction="10000"/>
          </a:bodyPr>
          <a:lstStyle/>
          <a:p>
            <a:pPr marL="0" lvl="0" indent="0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1200"/>
              <a:buNone/>
            </a:pPr>
            <a:r>
              <a:rPr lang="ru-RU" sz="1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PT Sans"/>
              </a:rPr>
              <a:t>Название проекта: </a:t>
            </a:r>
            <a:r>
              <a:rPr lang="ru-RU" sz="18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PT Sans"/>
              </a:rPr>
              <a:t>Онлайн магазин фирменной продукции </a:t>
            </a:r>
            <a:r>
              <a:rPr lang="ru-RU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«</a:t>
            </a:r>
            <a:r>
              <a:rPr lang="ru-RU" sz="18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ЧувГУ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SHOP</a:t>
            </a:r>
            <a:r>
              <a:rPr lang="ru-RU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» </a:t>
            </a: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1200"/>
              <a:buNone/>
            </a:pPr>
            <a:endParaRPr lang="ru-RU" sz="18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PT Sans"/>
            </a:endParaRP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1200"/>
              <a:buNone/>
            </a:pPr>
            <a:r>
              <a:rPr lang="ru-RU" sz="1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PT Sans"/>
              </a:rPr>
              <a:t>Заказчик проекта: </a:t>
            </a:r>
            <a:r>
              <a:rPr lang="ru-RU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PT Sans"/>
              </a:rPr>
              <a:t>ФГБОУ ВО “Чувашский государственный университет им. И.Н. Ульянова”</a:t>
            </a: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1200"/>
              <a:buNone/>
            </a:pPr>
            <a:endParaRPr lang="ru-RU" sz="18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Times New Roman"/>
            </a:endParaRP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1200"/>
              <a:buNone/>
            </a:pPr>
            <a:r>
              <a:rPr lang="ru-RU" sz="1800" b="1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Times New Roman"/>
              </a:rPr>
              <a:t>Цель проекта:</a:t>
            </a:r>
            <a:endParaRPr lang="ru-RU" sz="18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Times New Roman"/>
            </a:endParaRP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Times New Roman"/>
              </a:rPr>
              <a:t>Развитие корпоративной культуры и повышение узнаваемости фирменного стиля </a:t>
            </a:r>
            <a:r>
              <a:rPr lang="ru-RU" sz="18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Times New Roman"/>
              </a:rPr>
              <a:t>ЧувГУ</a:t>
            </a:r>
            <a:endParaRPr lang="ru-RU" sz="1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Times New Roman"/>
            </a:endParaRP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1200"/>
              <a:buNone/>
            </a:pPr>
            <a:endParaRPr lang="ru-RU" sz="1800" b="1" i="0" u="none" strike="noStrike" cap="none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Times New Roman"/>
            </a:endParaRP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1200"/>
              <a:buNone/>
            </a:pPr>
            <a:r>
              <a:rPr lang="ru-RU" sz="1800" b="1" i="0" u="none" strike="noStrike" cap="none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Times New Roman"/>
              </a:rPr>
              <a:t>Какое решение предлагаем:</a:t>
            </a: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1200"/>
              <a:buNone/>
            </a:pPr>
            <a:r>
              <a:rPr lang="ru-RU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Times New Roman"/>
              </a:rPr>
              <a:t>Создание платформы, на которой будет вестись продажа </a:t>
            </a:r>
            <a:r>
              <a:rPr lang="ru-RU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фирменной </a:t>
            </a:r>
            <a:r>
              <a:rPr lang="ru-RU" sz="18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Times New Roman"/>
              </a:rPr>
              <a:t>продукции </a:t>
            </a:r>
            <a:r>
              <a:rPr lang="ru-RU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Times New Roman"/>
              </a:rPr>
              <a:t>с </a:t>
            </a:r>
            <a:r>
              <a:rPr lang="ru-RU" sz="18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Times New Roman"/>
              </a:rPr>
              <a:t>символикой </a:t>
            </a:r>
            <a:r>
              <a:rPr lang="ru-RU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Times New Roman"/>
              </a:rPr>
              <a:t>университета, ориентированной на студентов, сотрудников, абитуриентов, выпускников и партнеров </a:t>
            </a:r>
            <a:r>
              <a:rPr lang="ru-RU" sz="18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Times New Roman"/>
              </a:rPr>
              <a:t>ЧувГУ</a:t>
            </a:r>
            <a:r>
              <a:rPr lang="ru-RU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Times New Roman"/>
              </a:rPr>
              <a:t> и разработка концепции его продвижения, а также создание пункта выдачи, как потенциальное рабочее место для студентов на неполный рабочий день</a:t>
            </a:r>
            <a:endParaRPr lang="ru-RU" sz="1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None/>
            </a:pPr>
            <a:r>
              <a:rPr lang="ru-RU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Times New Roman"/>
              </a:rPr>
              <a:t>(Расчет экономической составляющей проекта)</a:t>
            </a:r>
            <a:endParaRPr lang="ru-RU" sz="18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Times New Roman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dirty="0">
              <a:sym typeface="Times New Roman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dirty="0">
              <a:sym typeface="Times New Roman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dirty="0">
              <a:sym typeface="Times New Roman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200"/>
              <a:buNone/>
            </a:pPr>
            <a:endParaRPr lang="ru-RU" dirty="0">
              <a:sym typeface="PT Sans"/>
            </a:endParaRPr>
          </a:p>
          <a:p>
            <a:endParaRPr lang="ru-RU" dirty="0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68A2F393-57B0-7B67-F49E-F9DACEADB188}"/>
              </a:ext>
            </a:extLst>
          </p:cNvPr>
          <p:cNvSpPr/>
          <p:nvPr/>
        </p:nvSpPr>
        <p:spPr>
          <a:xfrm>
            <a:off x="304800" y="1595795"/>
            <a:ext cx="457200" cy="457200"/>
          </a:xfrm>
          <a:prstGeom prst="ellipse">
            <a:avLst/>
          </a:prstGeom>
          <a:solidFill>
            <a:srgbClr val="0065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xmlns="" id="{445AA44B-2677-5A3C-1D4B-5FE988BB2EDB}"/>
              </a:ext>
            </a:extLst>
          </p:cNvPr>
          <p:cNvSpPr/>
          <p:nvPr/>
        </p:nvSpPr>
        <p:spPr>
          <a:xfrm>
            <a:off x="304800" y="2348152"/>
            <a:ext cx="457200" cy="457200"/>
          </a:xfrm>
          <a:prstGeom prst="ellipse">
            <a:avLst/>
          </a:prstGeom>
          <a:solidFill>
            <a:srgbClr val="0065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A9C34162-0D05-93A9-45E4-D31E3522BF82}"/>
              </a:ext>
            </a:extLst>
          </p:cNvPr>
          <p:cNvSpPr/>
          <p:nvPr/>
        </p:nvSpPr>
        <p:spPr>
          <a:xfrm>
            <a:off x="304800" y="3166607"/>
            <a:ext cx="457200" cy="457200"/>
          </a:xfrm>
          <a:prstGeom prst="ellipse">
            <a:avLst/>
          </a:prstGeom>
          <a:solidFill>
            <a:srgbClr val="0065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xmlns="" id="{6530E71F-EBCD-FD47-3730-43A5632C0C53}"/>
              </a:ext>
            </a:extLst>
          </p:cNvPr>
          <p:cNvSpPr/>
          <p:nvPr/>
        </p:nvSpPr>
        <p:spPr>
          <a:xfrm>
            <a:off x="304800" y="4116116"/>
            <a:ext cx="457200" cy="457200"/>
          </a:xfrm>
          <a:prstGeom prst="ellipse">
            <a:avLst/>
          </a:prstGeom>
          <a:solidFill>
            <a:srgbClr val="0065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955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>
            <a:extLst>
              <a:ext uri="{FF2B5EF4-FFF2-40B4-BE49-F238E27FC236}">
                <a16:creationId xmlns:a16="http://schemas.microsoft.com/office/drawing/2014/main" xmlns="" id="{978C5F95-33E9-4436-7A86-FC7DA8F02C53}"/>
              </a:ext>
            </a:extLst>
          </p:cNvPr>
          <p:cNvSpPr/>
          <p:nvPr/>
        </p:nvSpPr>
        <p:spPr>
          <a:xfrm rot="10800000" flipH="1">
            <a:off x="1" y="0"/>
            <a:ext cx="8490856" cy="4691742"/>
          </a:xfrm>
          <a:prstGeom prst="rtTriangle">
            <a:avLst/>
          </a:prstGeom>
          <a:solidFill>
            <a:srgbClr val="004D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Прямоугольный треугольник 5">
            <a:extLst>
              <a:ext uri="{FF2B5EF4-FFF2-40B4-BE49-F238E27FC236}">
                <a16:creationId xmlns:a16="http://schemas.microsoft.com/office/drawing/2014/main" xmlns="" id="{898F7D2C-DC7A-864C-D85D-B1D5BC2E8D8C}"/>
              </a:ext>
            </a:extLst>
          </p:cNvPr>
          <p:cNvSpPr/>
          <p:nvPr/>
        </p:nvSpPr>
        <p:spPr>
          <a:xfrm rot="10800000" flipH="1">
            <a:off x="0" y="217718"/>
            <a:ext cx="8006325" cy="4333589"/>
          </a:xfrm>
          <a:prstGeom prst="rtTriangle">
            <a:avLst/>
          </a:prstGeom>
          <a:solidFill>
            <a:srgbClr val="45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Прямоугольный треугольник 6">
            <a:extLst>
              <a:ext uri="{FF2B5EF4-FFF2-40B4-BE49-F238E27FC236}">
                <a16:creationId xmlns:a16="http://schemas.microsoft.com/office/drawing/2014/main" xmlns="" id="{0F0BC885-C80A-735D-BF31-A9159CEE25EB}"/>
              </a:ext>
            </a:extLst>
          </p:cNvPr>
          <p:cNvSpPr/>
          <p:nvPr/>
        </p:nvSpPr>
        <p:spPr>
          <a:xfrm>
            <a:off x="1" y="4005942"/>
            <a:ext cx="6008914" cy="2852057"/>
          </a:xfrm>
          <a:prstGeom prst="rtTriangle">
            <a:avLst/>
          </a:prstGeom>
          <a:solidFill>
            <a:srgbClr val="004D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Прямоугольный треугольник 9">
            <a:extLst>
              <a:ext uri="{FF2B5EF4-FFF2-40B4-BE49-F238E27FC236}">
                <a16:creationId xmlns:a16="http://schemas.microsoft.com/office/drawing/2014/main" xmlns="" id="{4AEB1273-1EB4-7D82-5A04-E91FE39EE8CC}"/>
              </a:ext>
            </a:extLst>
          </p:cNvPr>
          <p:cNvSpPr/>
          <p:nvPr/>
        </p:nvSpPr>
        <p:spPr>
          <a:xfrm rot="10800000" flipH="1">
            <a:off x="0" y="401185"/>
            <a:ext cx="7337208" cy="4031777"/>
          </a:xfrm>
          <a:prstGeom prst="rtTriangle">
            <a:avLst/>
          </a:prstGeom>
          <a:solidFill>
            <a:srgbClr val="B2E0F8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4543" y="986859"/>
            <a:ext cx="12192000" cy="1325563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sz="4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PT Sans"/>
              </a:rPr>
              <a:t>Пользователи </a:t>
            </a:r>
            <a:br>
              <a:rPr lang="ru-RU" sz="4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PT Sans"/>
              </a:rPr>
            </a:br>
            <a:r>
              <a:rPr lang="ru-RU" sz="4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PT Sans"/>
              </a:rPr>
              <a:t>Целевая аудитория</a:t>
            </a:r>
            <a:br>
              <a:rPr lang="ru-RU" sz="4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PT Sans"/>
              </a:rPr>
            </a:br>
            <a:r>
              <a:rPr lang="ru-RU" sz="4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PT Sans"/>
              </a:rPr>
              <a:t>Потребители</a:t>
            </a:r>
            <a:r>
              <a:rPr lang="ru-RU" b="1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/>
            </a:r>
            <a:br>
              <a:rPr lang="ru-RU" b="1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4134" y="3780404"/>
            <a:ext cx="10515600" cy="2136775"/>
          </a:xfrm>
        </p:spPr>
        <p:txBody>
          <a:bodyPr/>
          <a:lstStyle/>
          <a:p>
            <a:pPr marL="0" indent="0" algn="just">
              <a:buNone/>
            </a:pPr>
            <a:r>
              <a:rPr lang="ru-RU" sz="2000" b="1" dirty="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Основная целевая аудитория </a:t>
            </a:r>
            <a:r>
              <a:rPr lang="ru-RU" sz="2000" dirty="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 студенты и преподаватели </a:t>
            </a:r>
            <a:r>
              <a:rPr lang="ru-RU" sz="2000" dirty="0" err="1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ЧувГУ</a:t>
            </a:r>
            <a:r>
              <a:rPr lang="ru-RU" sz="2000" dirty="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 </a:t>
            </a:r>
            <a:r>
              <a:rPr lang="ru-RU" sz="2000" dirty="0" smtClean="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которые,</a:t>
            </a:r>
            <a:r>
              <a:rPr lang="ru-RU" sz="2000" dirty="0" smtClean="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Times New Roman"/>
              </a:rPr>
              <a:t> приобретая и используя предложенную фирменную продукцию, </a:t>
            </a:r>
            <a:r>
              <a:rPr lang="ru-RU" sz="2000" dirty="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Times New Roman"/>
              </a:rPr>
              <a:t>будут способствовать </a:t>
            </a:r>
            <a:r>
              <a:rPr lang="ru-RU" sz="2000" dirty="0" smtClean="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Times New Roman"/>
              </a:rPr>
              <a:t>развитию и распространению </a:t>
            </a:r>
            <a:r>
              <a:rPr lang="ru-RU" sz="2000" dirty="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Times New Roman"/>
              </a:rPr>
              <a:t>корпоративной культуры.</a:t>
            </a:r>
            <a:endParaRPr lang="ru-RU" sz="2000" dirty="0">
              <a:solidFill>
                <a:schemeClr val="dk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 descr="Пользователи">
            <a:extLst>
              <a:ext uri="{FF2B5EF4-FFF2-40B4-BE49-F238E27FC236}">
                <a16:creationId xmlns:a16="http://schemas.microsoft.com/office/drawing/2014/main" xmlns="" id="{C9945E9C-7DA2-E85E-9817-3037233ACD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180495" y="531816"/>
            <a:ext cx="3309257" cy="3309257"/>
          </a:xfrm>
          <a:prstGeom prst="rect">
            <a:avLst/>
          </a:prstGeom>
        </p:spPr>
      </p:pic>
      <p:sp>
        <p:nvSpPr>
          <p:cNvPr id="8" name="Прямоугольный треугольник 7">
            <a:extLst>
              <a:ext uri="{FF2B5EF4-FFF2-40B4-BE49-F238E27FC236}">
                <a16:creationId xmlns:a16="http://schemas.microsoft.com/office/drawing/2014/main" xmlns="" id="{C845C239-359A-97BE-A0A6-A8EA068F9010}"/>
              </a:ext>
            </a:extLst>
          </p:cNvPr>
          <p:cNvSpPr/>
          <p:nvPr/>
        </p:nvSpPr>
        <p:spPr>
          <a:xfrm>
            <a:off x="0" y="4223660"/>
            <a:ext cx="5666015" cy="2634340"/>
          </a:xfrm>
          <a:prstGeom prst="rtTriangle">
            <a:avLst/>
          </a:prstGeom>
          <a:solidFill>
            <a:srgbClr val="45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Прямоугольный треугольник 8">
            <a:extLst>
              <a:ext uri="{FF2B5EF4-FFF2-40B4-BE49-F238E27FC236}">
                <a16:creationId xmlns:a16="http://schemas.microsoft.com/office/drawing/2014/main" xmlns="" id="{06802800-5174-37E9-F202-8C3F1C26C490}"/>
              </a:ext>
            </a:extLst>
          </p:cNvPr>
          <p:cNvSpPr/>
          <p:nvPr/>
        </p:nvSpPr>
        <p:spPr>
          <a:xfrm>
            <a:off x="0" y="4407127"/>
            <a:ext cx="5192486" cy="2450872"/>
          </a:xfrm>
          <a:prstGeom prst="rtTriangle">
            <a:avLst/>
          </a:prstGeom>
          <a:solidFill>
            <a:srgbClr val="B2E0F8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516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xmlns="" id="{748AFF6B-EB86-0467-E731-F664F9C1C07E}"/>
              </a:ext>
            </a:extLst>
          </p:cNvPr>
          <p:cNvSpPr/>
          <p:nvPr/>
        </p:nvSpPr>
        <p:spPr>
          <a:xfrm flipH="1">
            <a:off x="-1" y="228600"/>
            <a:ext cx="12192001" cy="6334378"/>
          </a:xfrm>
          <a:custGeom>
            <a:avLst/>
            <a:gdLst>
              <a:gd name="connsiteX0" fmla="*/ 5362759 w 12192001"/>
              <a:gd name="connsiteY0" fmla="*/ 4358621 h 6334378"/>
              <a:gd name="connsiteX1" fmla="*/ 4129952 w 12192001"/>
              <a:gd name="connsiteY1" fmla="*/ 4358621 h 6334378"/>
              <a:gd name="connsiteX2" fmla="*/ 3636013 w 12192001"/>
              <a:gd name="connsiteY2" fmla="*/ 5346500 h 6334378"/>
              <a:gd name="connsiteX3" fmla="*/ 4129952 w 12192001"/>
              <a:gd name="connsiteY3" fmla="*/ 6334378 h 6334378"/>
              <a:gd name="connsiteX4" fmla="*/ 5362759 w 12192001"/>
              <a:gd name="connsiteY4" fmla="*/ 6334378 h 6334378"/>
              <a:gd name="connsiteX5" fmla="*/ 5856698 w 12192001"/>
              <a:gd name="connsiteY5" fmla="*/ 5346500 h 6334378"/>
              <a:gd name="connsiteX6" fmla="*/ 8062049 w 12192001"/>
              <a:gd name="connsiteY6" fmla="*/ 4342579 h 6334378"/>
              <a:gd name="connsiteX7" fmla="*/ 6829242 w 12192001"/>
              <a:gd name="connsiteY7" fmla="*/ 4342579 h 6334378"/>
              <a:gd name="connsiteX8" fmla="*/ 6335303 w 12192001"/>
              <a:gd name="connsiteY8" fmla="*/ 5330458 h 6334378"/>
              <a:gd name="connsiteX9" fmla="*/ 6829242 w 12192001"/>
              <a:gd name="connsiteY9" fmla="*/ 6318336 h 6334378"/>
              <a:gd name="connsiteX10" fmla="*/ 8062049 w 12192001"/>
              <a:gd name="connsiteY10" fmla="*/ 6318336 h 6334378"/>
              <a:gd name="connsiteX11" fmla="*/ 8555988 w 12192001"/>
              <a:gd name="connsiteY11" fmla="*/ 5330458 h 6334378"/>
              <a:gd name="connsiteX12" fmla="*/ 1726746 w 12192001"/>
              <a:gd name="connsiteY12" fmla="*/ 4321523 h 6334378"/>
              <a:gd name="connsiteX13" fmla="*/ 493939 w 12192001"/>
              <a:gd name="connsiteY13" fmla="*/ 4321523 h 6334378"/>
              <a:gd name="connsiteX14" fmla="*/ 0 w 12192001"/>
              <a:gd name="connsiteY14" fmla="*/ 5309402 h 6334378"/>
              <a:gd name="connsiteX15" fmla="*/ 493939 w 12192001"/>
              <a:gd name="connsiteY15" fmla="*/ 6297280 h 6334378"/>
              <a:gd name="connsiteX16" fmla="*/ 1726746 w 12192001"/>
              <a:gd name="connsiteY16" fmla="*/ 6297280 h 6334378"/>
              <a:gd name="connsiteX17" fmla="*/ 2220685 w 12192001"/>
              <a:gd name="connsiteY17" fmla="*/ 5309402 h 6334378"/>
              <a:gd name="connsiteX18" fmla="*/ 11698062 w 12192001"/>
              <a:gd name="connsiteY18" fmla="*/ 4305481 h 6334378"/>
              <a:gd name="connsiteX19" fmla="*/ 10465255 w 12192001"/>
              <a:gd name="connsiteY19" fmla="*/ 4305481 h 6334378"/>
              <a:gd name="connsiteX20" fmla="*/ 9971316 w 12192001"/>
              <a:gd name="connsiteY20" fmla="*/ 5293360 h 6334378"/>
              <a:gd name="connsiteX21" fmla="*/ 10465255 w 12192001"/>
              <a:gd name="connsiteY21" fmla="*/ 6281238 h 6334378"/>
              <a:gd name="connsiteX22" fmla="*/ 11698062 w 12192001"/>
              <a:gd name="connsiteY22" fmla="*/ 6281238 h 6334378"/>
              <a:gd name="connsiteX23" fmla="*/ 12192001 w 12192001"/>
              <a:gd name="connsiteY23" fmla="*/ 5293360 h 6334378"/>
              <a:gd name="connsiteX24" fmla="*/ 3570527 w 12192001"/>
              <a:gd name="connsiteY24" fmla="*/ 3237266 h 6334378"/>
              <a:gd name="connsiteX25" fmla="*/ 2337720 w 12192001"/>
              <a:gd name="connsiteY25" fmla="*/ 3237266 h 6334378"/>
              <a:gd name="connsiteX26" fmla="*/ 1843781 w 12192001"/>
              <a:gd name="connsiteY26" fmla="*/ 4225145 h 6334378"/>
              <a:gd name="connsiteX27" fmla="*/ 2337720 w 12192001"/>
              <a:gd name="connsiteY27" fmla="*/ 5213023 h 6334378"/>
              <a:gd name="connsiteX28" fmla="*/ 3570527 w 12192001"/>
              <a:gd name="connsiteY28" fmla="*/ 5213023 h 6334378"/>
              <a:gd name="connsiteX29" fmla="*/ 4064466 w 12192001"/>
              <a:gd name="connsiteY29" fmla="*/ 4225145 h 6334378"/>
              <a:gd name="connsiteX30" fmla="*/ 9854281 w 12192001"/>
              <a:gd name="connsiteY30" fmla="*/ 3221224 h 6334378"/>
              <a:gd name="connsiteX31" fmla="*/ 8621474 w 12192001"/>
              <a:gd name="connsiteY31" fmla="*/ 3221224 h 6334378"/>
              <a:gd name="connsiteX32" fmla="*/ 8127535 w 12192001"/>
              <a:gd name="connsiteY32" fmla="*/ 4209103 h 6334378"/>
              <a:gd name="connsiteX33" fmla="*/ 8621474 w 12192001"/>
              <a:gd name="connsiteY33" fmla="*/ 5196981 h 6334378"/>
              <a:gd name="connsiteX34" fmla="*/ 9854281 w 12192001"/>
              <a:gd name="connsiteY34" fmla="*/ 5196981 h 6334378"/>
              <a:gd name="connsiteX35" fmla="*/ 10348220 w 12192001"/>
              <a:gd name="connsiteY35" fmla="*/ 4209103 h 6334378"/>
              <a:gd name="connsiteX36" fmla="*/ 1741146 w 12192001"/>
              <a:gd name="connsiteY36" fmla="*/ 2196878 h 6334378"/>
              <a:gd name="connsiteX37" fmla="*/ 508339 w 12192001"/>
              <a:gd name="connsiteY37" fmla="*/ 2196878 h 6334378"/>
              <a:gd name="connsiteX38" fmla="*/ 14400 w 12192001"/>
              <a:gd name="connsiteY38" fmla="*/ 3184756 h 6334378"/>
              <a:gd name="connsiteX39" fmla="*/ 508339 w 12192001"/>
              <a:gd name="connsiteY39" fmla="*/ 4172634 h 6334378"/>
              <a:gd name="connsiteX40" fmla="*/ 1741146 w 12192001"/>
              <a:gd name="connsiteY40" fmla="*/ 4172634 h 6334378"/>
              <a:gd name="connsiteX41" fmla="*/ 2235085 w 12192001"/>
              <a:gd name="connsiteY41" fmla="*/ 3184756 h 6334378"/>
              <a:gd name="connsiteX42" fmla="*/ 11683662 w 12192001"/>
              <a:gd name="connsiteY42" fmla="*/ 2180836 h 6334378"/>
              <a:gd name="connsiteX43" fmla="*/ 10450855 w 12192001"/>
              <a:gd name="connsiteY43" fmla="*/ 2180836 h 6334378"/>
              <a:gd name="connsiteX44" fmla="*/ 9956916 w 12192001"/>
              <a:gd name="connsiteY44" fmla="*/ 3168714 h 6334378"/>
              <a:gd name="connsiteX45" fmla="*/ 10450855 w 12192001"/>
              <a:gd name="connsiteY45" fmla="*/ 4156592 h 6334378"/>
              <a:gd name="connsiteX46" fmla="*/ 11683662 w 12192001"/>
              <a:gd name="connsiteY46" fmla="*/ 4156592 h 6334378"/>
              <a:gd name="connsiteX47" fmla="*/ 12177601 w 12192001"/>
              <a:gd name="connsiteY47" fmla="*/ 3168714 h 6334378"/>
              <a:gd name="connsiteX48" fmla="*/ 3570526 w 12192001"/>
              <a:gd name="connsiteY48" fmla="*/ 1126474 h 6334378"/>
              <a:gd name="connsiteX49" fmla="*/ 2337719 w 12192001"/>
              <a:gd name="connsiteY49" fmla="*/ 1126474 h 6334378"/>
              <a:gd name="connsiteX50" fmla="*/ 1843780 w 12192001"/>
              <a:gd name="connsiteY50" fmla="*/ 2114353 h 6334378"/>
              <a:gd name="connsiteX51" fmla="*/ 2337719 w 12192001"/>
              <a:gd name="connsiteY51" fmla="*/ 3102230 h 6334378"/>
              <a:gd name="connsiteX52" fmla="*/ 3570526 w 12192001"/>
              <a:gd name="connsiteY52" fmla="*/ 3102230 h 6334378"/>
              <a:gd name="connsiteX53" fmla="*/ 4064465 w 12192001"/>
              <a:gd name="connsiteY53" fmla="*/ 2114353 h 6334378"/>
              <a:gd name="connsiteX54" fmla="*/ 9854282 w 12192001"/>
              <a:gd name="connsiteY54" fmla="*/ 1110432 h 6334378"/>
              <a:gd name="connsiteX55" fmla="*/ 8621475 w 12192001"/>
              <a:gd name="connsiteY55" fmla="*/ 1110432 h 6334378"/>
              <a:gd name="connsiteX56" fmla="*/ 8127536 w 12192001"/>
              <a:gd name="connsiteY56" fmla="*/ 2098311 h 6334378"/>
              <a:gd name="connsiteX57" fmla="*/ 8621475 w 12192001"/>
              <a:gd name="connsiteY57" fmla="*/ 3086188 h 6334378"/>
              <a:gd name="connsiteX58" fmla="*/ 9854282 w 12192001"/>
              <a:gd name="connsiteY58" fmla="*/ 3086188 h 6334378"/>
              <a:gd name="connsiteX59" fmla="*/ 10348221 w 12192001"/>
              <a:gd name="connsiteY59" fmla="*/ 2098311 h 6334378"/>
              <a:gd name="connsiteX60" fmla="*/ 1741146 w 12192001"/>
              <a:gd name="connsiteY60" fmla="*/ 63331 h 6334378"/>
              <a:gd name="connsiteX61" fmla="*/ 508339 w 12192001"/>
              <a:gd name="connsiteY61" fmla="*/ 63331 h 6334378"/>
              <a:gd name="connsiteX62" fmla="*/ 14400 w 12192001"/>
              <a:gd name="connsiteY62" fmla="*/ 1051210 h 6334378"/>
              <a:gd name="connsiteX63" fmla="*/ 508339 w 12192001"/>
              <a:gd name="connsiteY63" fmla="*/ 2039088 h 6334378"/>
              <a:gd name="connsiteX64" fmla="*/ 1741146 w 12192001"/>
              <a:gd name="connsiteY64" fmla="*/ 2039088 h 6334378"/>
              <a:gd name="connsiteX65" fmla="*/ 2235085 w 12192001"/>
              <a:gd name="connsiteY65" fmla="*/ 1051210 h 6334378"/>
              <a:gd name="connsiteX66" fmla="*/ 11683662 w 12192001"/>
              <a:gd name="connsiteY66" fmla="*/ 47289 h 6334378"/>
              <a:gd name="connsiteX67" fmla="*/ 10450855 w 12192001"/>
              <a:gd name="connsiteY67" fmla="*/ 47289 h 6334378"/>
              <a:gd name="connsiteX68" fmla="*/ 9956916 w 12192001"/>
              <a:gd name="connsiteY68" fmla="*/ 1035168 h 6334378"/>
              <a:gd name="connsiteX69" fmla="*/ 10450855 w 12192001"/>
              <a:gd name="connsiteY69" fmla="*/ 2023046 h 6334378"/>
              <a:gd name="connsiteX70" fmla="*/ 11683662 w 12192001"/>
              <a:gd name="connsiteY70" fmla="*/ 2023046 h 6334378"/>
              <a:gd name="connsiteX71" fmla="*/ 12177601 w 12192001"/>
              <a:gd name="connsiteY71" fmla="*/ 1035168 h 6334378"/>
              <a:gd name="connsiteX72" fmla="*/ 5399906 w 12192001"/>
              <a:gd name="connsiteY72" fmla="*/ 16042 h 6334378"/>
              <a:gd name="connsiteX73" fmla="*/ 4167099 w 12192001"/>
              <a:gd name="connsiteY73" fmla="*/ 16042 h 6334378"/>
              <a:gd name="connsiteX74" fmla="*/ 3673160 w 12192001"/>
              <a:gd name="connsiteY74" fmla="*/ 1003920 h 6334378"/>
              <a:gd name="connsiteX75" fmla="*/ 4167099 w 12192001"/>
              <a:gd name="connsiteY75" fmla="*/ 1991799 h 6334378"/>
              <a:gd name="connsiteX76" fmla="*/ 5399906 w 12192001"/>
              <a:gd name="connsiteY76" fmla="*/ 1991799 h 6334378"/>
              <a:gd name="connsiteX77" fmla="*/ 5893845 w 12192001"/>
              <a:gd name="connsiteY77" fmla="*/ 1003920 h 6334378"/>
              <a:gd name="connsiteX78" fmla="*/ 8024902 w 12192001"/>
              <a:gd name="connsiteY78" fmla="*/ 0 h 6334378"/>
              <a:gd name="connsiteX79" fmla="*/ 6792095 w 12192001"/>
              <a:gd name="connsiteY79" fmla="*/ 0 h 6334378"/>
              <a:gd name="connsiteX80" fmla="*/ 6298156 w 12192001"/>
              <a:gd name="connsiteY80" fmla="*/ 987878 h 6334378"/>
              <a:gd name="connsiteX81" fmla="*/ 6792095 w 12192001"/>
              <a:gd name="connsiteY81" fmla="*/ 1975757 h 6334378"/>
              <a:gd name="connsiteX82" fmla="*/ 8024902 w 12192001"/>
              <a:gd name="connsiteY82" fmla="*/ 1975757 h 6334378"/>
              <a:gd name="connsiteX83" fmla="*/ 8518841 w 12192001"/>
              <a:gd name="connsiteY83" fmla="*/ 987878 h 6334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12192001" h="6334378">
                <a:moveTo>
                  <a:pt x="5362759" y="4358621"/>
                </a:moveTo>
                <a:lnTo>
                  <a:pt x="4129952" y="4358621"/>
                </a:lnTo>
                <a:lnTo>
                  <a:pt x="3636013" y="5346500"/>
                </a:lnTo>
                <a:lnTo>
                  <a:pt x="4129952" y="6334378"/>
                </a:lnTo>
                <a:lnTo>
                  <a:pt x="5362759" y="6334378"/>
                </a:lnTo>
                <a:lnTo>
                  <a:pt x="5856698" y="5346500"/>
                </a:lnTo>
                <a:close/>
                <a:moveTo>
                  <a:pt x="8062049" y="4342579"/>
                </a:moveTo>
                <a:lnTo>
                  <a:pt x="6829242" y="4342579"/>
                </a:lnTo>
                <a:lnTo>
                  <a:pt x="6335303" y="5330458"/>
                </a:lnTo>
                <a:lnTo>
                  <a:pt x="6829242" y="6318336"/>
                </a:lnTo>
                <a:lnTo>
                  <a:pt x="8062049" y="6318336"/>
                </a:lnTo>
                <a:lnTo>
                  <a:pt x="8555988" y="5330458"/>
                </a:lnTo>
                <a:close/>
                <a:moveTo>
                  <a:pt x="1726746" y="4321523"/>
                </a:moveTo>
                <a:lnTo>
                  <a:pt x="493939" y="4321523"/>
                </a:lnTo>
                <a:lnTo>
                  <a:pt x="0" y="5309402"/>
                </a:lnTo>
                <a:lnTo>
                  <a:pt x="493939" y="6297280"/>
                </a:lnTo>
                <a:lnTo>
                  <a:pt x="1726746" y="6297280"/>
                </a:lnTo>
                <a:lnTo>
                  <a:pt x="2220685" y="5309402"/>
                </a:lnTo>
                <a:close/>
                <a:moveTo>
                  <a:pt x="11698062" y="4305481"/>
                </a:moveTo>
                <a:lnTo>
                  <a:pt x="10465255" y="4305481"/>
                </a:lnTo>
                <a:lnTo>
                  <a:pt x="9971316" y="5293360"/>
                </a:lnTo>
                <a:lnTo>
                  <a:pt x="10465255" y="6281238"/>
                </a:lnTo>
                <a:lnTo>
                  <a:pt x="11698062" y="6281238"/>
                </a:lnTo>
                <a:lnTo>
                  <a:pt x="12192001" y="5293360"/>
                </a:lnTo>
                <a:close/>
                <a:moveTo>
                  <a:pt x="3570527" y="3237266"/>
                </a:moveTo>
                <a:lnTo>
                  <a:pt x="2337720" y="3237266"/>
                </a:lnTo>
                <a:lnTo>
                  <a:pt x="1843781" y="4225145"/>
                </a:lnTo>
                <a:lnTo>
                  <a:pt x="2337720" y="5213023"/>
                </a:lnTo>
                <a:lnTo>
                  <a:pt x="3570527" y="5213023"/>
                </a:lnTo>
                <a:lnTo>
                  <a:pt x="4064466" y="4225145"/>
                </a:lnTo>
                <a:close/>
                <a:moveTo>
                  <a:pt x="9854281" y="3221224"/>
                </a:moveTo>
                <a:lnTo>
                  <a:pt x="8621474" y="3221224"/>
                </a:lnTo>
                <a:lnTo>
                  <a:pt x="8127535" y="4209103"/>
                </a:lnTo>
                <a:lnTo>
                  <a:pt x="8621474" y="5196981"/>
                </a:lnTo>
                <a:lnTo>
                  <a:pt x="9854281" y="5196981"/>
                </a:lnTo>
                <a:lnTo>
                  <a:pt x="10348220" y="4209103"/>
                </a:lnTo>
                <a:close/>
                <a:moveTo>
                  <a:pt x="1741146" y="2196878"/>
                </a:moveTo>
                <a:lnTo>
                  <a:pt x="508339" y="2196878"/>
                </a:lnTo>
                <a:lnTo>
                  <a:pt x="14400" y="3184756"/>
                </a:lnTo>
                <a:lnTo>
                  <a:pt x="508339" y="4172634"/>
                </a:lnTo>
                <a:lnTo>
                  <a:pt x="1741146" y="4172634"/>
                </a:lnTo>
                <a:lnTo>
                  <a:pt x="2235085" y="3184756"/>
                </a:lnTo>
                <a:close/>
                <a:moveTo>
                  <a:pt x="11683662" y="2180836"/>
                </a:moveTo>
                <a:lnTo>
                  <a:pt x="10450855" y="2180836"/>
                </a:lnTo>
                <a:lnTo>
                  <a:pt x="9956916" y="3168714"/>
                </a:lnTo>
                <a:lnTo>
                  <a:pt x="10450855" y="4156592"/>
                </a:lnTo>
                <a:lnTo>
                  <a:pt x="11683662" y="4156592"/>
                </a:lnTo>
                <a:lnTo>
                  <a:pt x="12177601" y="3168714"/>
                </a:lnTo>
                <a:close/>
                <a:moveTo>
                  <a:pt x="3570526" y="1126474"/>
                </a:moveTo>
                <a:lnTo>
                  <a:pt x="2337719" y="1126474"/>
                </a:lnTo>
                <a:lnTo>
                  <a:pt x="1843780" y="2114353"/>
                </a:lnTo>
                <a:lnTo>
                  <a:pt x="2337719" y="3102230"/>
                </a:lnTo>
                <a:lnTo>
                  <a:pt x="3570526" y="3102230"/>
                </a:lnTo>
                <a:lnTo>
                  <a:pt x="4064465" y="2114353"/>
                </a:lnTo>
                <a:close/>
                <a:moveTo>
                  <a:pt x="9854282" y="1110432"/>
                </a:moveTo>
                <a:lnTo>
                  <a:pt x="8621475" y="1110432"/>
                </a:lnTo>
                <a:lnTo>
                  <a:pt x="8127536" y="2098311"/>
                </a:lnTo>
                <a:lnTo>
                  <a:pt x="8621475" y="3086188"/>
                </a:lnTo>
                <a:lnTo>
                  <a:pt x="9854282" y="3086188"/>
                </a:lnTo>
                <a:lnTo>
                  <a:pt x="10348221" y="2098311"/>
                </a:lnTo>
                <a:close/>
                <a:moveTo>
                  <a:pt x="1741146" y="63331"/>
                </a:moveTo>
                <a:lnTo>
                  <a:pt x="508339" y="63331"/>
                </a:lnTo>
                <a:lnTo>
                  <a:pt x="14400" y="1051210"/>
                </a:lnTo>
                <a:lnTo>
                  <a:pt x="508339" y="2039088"/>
                </a:lnTo>
                <a:lnTo>
                  <a:pt x="1741146" y="2039088"/>
                </a:lnTo>
                <a:lnTo>
                  <a:pt x="2235085" y="1051210"/>
                </a:lnTo>
                <a:close/>
                <a:moveTo>
                  <a:pt x="11683662" y="47289"/>
                </a:moveTo>
                <a:lnTo>
                  <a:pt x="10450855" y="47289"/>
                </a:lnTo>
                <a:lnTo>
                  <a:pt x="9956916" y="1035168"/>
                </a:lnTo>
                <a:lnTo>
                  <a:pt x="10450855" y="2023046"/>
                </a:lnTo>
                <a:lnTo>
                  <a:pt x="11683662" y="2023046"/>
                </a:lnTo>
                <a:lnTo>
                  <a:pt x="12177601" y="1035168"/>
                </a:lnTo>
                <a:close/>
                <a:moveTo>
                  <a:pt x="5399906" y="16042"/>
                </a:moveTo>
                <a:lnTo>
                  <a:pt x="4167099" y="16042"/>
                </a:lnTo>
                <a:lnTo>
                  <a:pt x="3673160" y="1003920"/>
                </a:lnTo>
                <a:lnTo>
                  <a:pt x="4167099" y="1991799"/>
                </a:lnTo>
                <a:lnTo>
                  <a:pt x="5399906" y="1991799"/>
                </a:lnTo>
                <a:lnTo>
                  <a:pt x="5893845" y="1003920"/>
                </a:lnTo>
                <a:close/>
                <a:moveTo>
                  <a:pt x="8024902" y="0"/>
                </a:moveTo>
                <a:lnTo>
                  <a:pt x="6792095" y="0"/>
                </a:lnTo>
                <a:lnTo>
                  <a:pt x="6298156" y="987878"/>
                </a:lnTo>
                <a:lnTo>
                  <a:pt x="6792095" y="1975757"/>
                </a:lnTo>
                <a:lnTo>
                  <a:pt x="8024902" y="1975757"/>
                </a:lnTo>
                <a:lnTo>
                  <a:pt x="8518841" y="987878"/>
                </a:lnTo>
                <a:close/>
              </a:path>
            </a:pathLst>
          </a:custGeom>
          <a:solidFill>
            <a:srgbClr val="00659D">
              <a:alpha val="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0F27E2A7-3C78-7BCD-345A-CD00AF9C9242}"/>
              </a:ext>
            </a:extLst>
          </p:cNvPr>
          <p:cNvSpPr/>
          <p:nvPr/>
        </p:nvSpPr>
        <p:spPr>
          <a:xfrm>
            <a:off x="0" y="244642"/>
            <a:ext cx="12192000" cy="814138"/>
          </a:xfrm>
          <a:prstGeom prst="rect">
            <a:avLst/>
          </a:prstGeom>
          <a:solidFill>
            <a:srgbClr val="00659D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726" y="365125"/>
            <a:ext cx="10696074" cy="485107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PT Sans"/>
              </a:rPr>
              <a:t>Пользователи, </a:t>
            </a:r>
            <a:r>
              <a:rPr lang="ru-RU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PT Sans"/>
              </a:rPr>
              <a:t>стейкхолдеры</a:t>
            </a:r>
            <a:r>
              <a:rPr lang="ru-RU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PT Sans"/>
              </a:rPr>
              <a:t> </a:t>
            </a:r>
            <a:endParaRPr lang="ru-RU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8" name="Полилиния: фигура 17">
            <a:extLst>
              <a:ext uri="{FF2B5EF4-FFF2-40B4-BE49-F238E27FC236}">
                <a16:creationId xmlns:a16="http://schemas.microsoft.com/office/drawing/2014/main" xmlns="" id="{EA782398-2D22-2477-04D2-4149CB644CE1}"/>
              </a:ext>
            </a:extLst>
          </p:cNvPr>
          <p:cNvSpPr/>
          <p:nvPr/>
        </p:nvSpPr>
        <p:spPr>
          <a:xfrm>
            <a:off x="747963" y="1441414"/>
            <a:ext cx="10696073" cy="968377"/>
          </a:xfrm>
          <a:custGeom>
            <a:avLst/>
            <a:gdLst>
              <a:gd name="connsiteX0" fmla="*/ 5509432 w 10696073"/>
              <a:gd name="connsiteY0" fmla="*/ 0 h 968377"/>
              <a:gd name="connsiteX1" fmla="*/ 10534677 w 10696073"/>
              <a:gd name="connsiteY1" fmla="*/ 0 h 968377"/>
              <a:gd name="connsiteX2" fmla="*/ 10696073 w 10696073"/>
              <a:gd name="connsiteY2" fmla="*/ 161396 h 968377"/>
              <a:gd name="connsiteX3" fmla="*/ 10696073 w 10696073"/>
              <a:gd name="connsiteY3" fmla="*/ 806981 h 968377"/>
              <a:gd name="connsiteX4" fmla="*/ 10534677 w 10696073"/>
              <a:gd name="connsiteY4" fmla="*/ 968377 h 968377"/>
              <a:gd name="connsiteX5" fmla="*/ 5509432 w 10696073"/>
              <a:gd name="connsiteY5" fmla="*/ 968377 h 968377"/>
              <a:gd name="connsiteX6" fmla="*/ 5348036 w 10696073"/>
              <a:gd name="connsiteY6" fmla="*/ 806981 h 968377"/>
              <a:gd name="connsiteX7" fmla="*/ 5348036 w 10696073"/>
              <a:gd name="connsiteY7" fmla="*/ 161396 h 968377"/>
              <a:gd name="connsiteX8" fmla="*/ 5509432 w 10696073"/>
              <a:gd name="connsiteY8" fmla="*/ 0 h 968377"/>
              <a:gd name="connsiteX9" fmla="*/ 161396 w 10696073"/>
              <a:gd name="connsiteY9" fmla="*/ 0 h 968377"/>
              <a:gd name="connsiteX10" fmla="*/ 5045127 w 10696073"/>
              <a:gd name="connsiteY10" fmla="*/ 0 h 968377"/>
              <a:gd name="connsiteX11" fmla="*/ 5206523 w 10696073"/>
              <a:gd name="connsiteY11" fmla="*/ 161396 h 968377"/>
              <a:gd name="connsiteX12" fmla="*/ 5206523 w 10696073"/>
              <a:gd name="connsiteY12" fmla="*/ 806981 h 968377"/>
              <a:gd name="connsiteX13" fmla="*/ 5045127 w 10696073"/>
              <a:gd name="connsiteY13" fmla="*/ 968377 h 968377"/>
              <a:gd name="connsiteX14" fmla="*/ 161396 w 10696073"/>
              <a:gd name="connsiteY14" fmla="*/ 968377 h 968377"/>
              <a:gd name="connsiteX15" fmla="*/ 0 w 10696073"/>
              <a:gd name="connsiteY15" fmla="*/ 806981 h 968377"/>
              <a:gd name="connsiteX16" fmla="*/ 0 w 10696073"/>
              <a:gd name="connsiteY16" fmla="*/ 161396 h 968377"/>
              <a:gd name="connsiteX17" fmla="*/ 161396 w 10696073"/>
              <a:gd name="connsiteY17" fmla="*/ 0 h 968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696073" h="968377">
                <a:moveTo>
                  <a:pt x="5509432" y="0"/>
                </a:moveTo>
                <a:lnTo>
                  <a:pt x="10534677" y="0"/>
                </a:lnTo>
                <a:cubicBezTo>
                  <a:pt x="10623814" y="0"/>
                  <a:pt x="10696073" y="72259"/>
                  <a:pt x="10696073" y="161396"/>
                </a:cubicBezTo>
                <a:lnTo>
                  <a:pt x="10696073" y="806981"/>
                </a:lnTo>
                <a:cubicBezTo>
                  <a:pt x="10696073" y="896118"/>
                  <a:pt x="10623814" y="968377"/>
                  <a:pt x="10534677" y="968377"/>
                </a:cubicBezTo>
                <a:lnTo>
                  <a:pt x="5509432" y="968377"/>
                </a:lnTo>
                <a:cubicBezTo>
                  <a:pt x="5420295" y="968377"/>
                  <a:pt x="5348036" y="896118"/>
                  <a:pt x="5348036" y="806981"/>
                </a:cubicBezTo>
                <a:lnTo>
                  <a:pt x="5348036" y="161396"/>
                </a:lnTo>
                <a:cubicBezTo>
                  <a:pt x="5348036" y="72259"/>
                  <a:pt x="5420295" y="0"/>
                  <a:pt x="5509432" y="0"/>
                </a:cubicBezTo>
                <a:close/>
                <a:moveTo>
                  <a:pt x="161396" y="0"/>
                </a:moveTo>
                <a:lnTo>
                  <a:pt x="5045127" y="0"/>
                </a:lnTo>
                <a:cubicBezTo>
                  <a:pt x="5134264" y="0"/>
                  <a:pt x="5206523" y="72259"/>
                  <a:pt x="5206523" y="161396"/>
                </a:cubicBezTo>
                <a:lnTo>
                  <a:pt x="5206523" y="806981"/>
                </a:lnTo>
                <a:cubicBezTo>
                  <a:pt x="5206523" y="896118"/>
                  <a:pt x="5134264" y="968377"/>
                  <a:pt x="5045127" y="968377"/>
                </a:cubicBezTo>
                <a:lnTo>
                  <a:pt x="161396" y="968377"/>
                </a:lnTo>
                <a:cubicBezTo>
                  <a:pt x="72259" y="968377"/>
                  <a:pt x="0" y="896118"/>
                  <a:pt x="0" y="806981"/>
                </a:cubicBezTo>
                <a:lnTo>
                  <a:pt x="0" y="161396"/>
                </a:lnTo>
                <a:cubicBezTo>
                  <a:pt x="0" y="72259"/>
                  <a:pt x="72259" y="0"/>
                  <a:pt x="161396" y="0"/>
                </a:cubicBezTo>
                <a:close/>
              </a:path>
            </a:pathLst>
          </a:custGeom>
          <a:solidFill>
            <a:srgbClr val="45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graphicFrame>
        <p:nvGraphicFramePr>
          <p:cNvPr id="4" name="Google Shape;94;p3"/>
          <p:cNvGraphicFramePr/>
          <p:nvPr>
            <p:extLst>
              <p:ext uri="{D42A27DB-BD31-4B8C-83A1-F6EECF244321}">
                <p14:modId xmlns:p14="http://schemas.microsoft.com/office/powerpoint/2010/main" val="1665200634"/>
              </p:ext>
            </p:extLst>
          </p:nvPr>
        </p:nvGraphicFramePr>
        <p:xfrm>
          <a:off x="747963" y="1475752"/>
          <a:ext cx="10696073" cy="487981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2181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2550">
                  <a:extLst>
                    <a:ext uri="{9D8B030D-6E8A-4147-A177-3AD203B41FA5}">
                      <a16:colId xmlns:a16="http://schemas.microsoft.com/office/drawing/2014/main" xmlns="" val="1379412677"/>
                    </a:ext>
                  </a:extLst>
                </a:gridCol>
                <a:gridCol w="531537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98212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PT Sans"/>
                        <a:buNone/>
                      </a:pPr>
                      <a:r>
                        <a:rPr lang="ru" sz="1600" b="1" u="none" strike="noStrike" cap="none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PT Sans"/>
                        </a:rPr>
                        <a:t>Кто?</a:t>
                      </a:r>
                      <a:r>
                        <a:rPr lang="ru" sz="1600" b="1" u="none" strike="noStrike" cap="none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 </a:t>
                      </a:r>
                      <a:endParaRPr sz="1600" b="1" u="none" strike="noStrike" cap="none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PT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PT Sans"/>
                        <a:buNone/>
                      </a:pPr>
                      <a:r>
                        <a:rPr lang="ru" sz="1600" b="1" u="none" strike="noStrike" cap="none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PT Sans"/>
                        </a:rPr>
                        <a:t>(категории потребителей и заинтересованных сторон)</a:t>
                      </a:r>
                      <a:endParaRPr sz="1600" b="1" u="none" strike="noStrike" cap="none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PT Sans"/>
                      </a:endParaRPr>
                    </a:p>
                  </a:txBody>
                  <a:tcPr marL="68575" marR="68575" marT="68575" marB="6857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PT Sans"/>
                        <a:buNone/>
                      </a:pPr>
                      <a:endParaRPr sz="1600" b="1" u="none" strike="noStrike" cap="none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PT Sans"/>
                      </a:endParaRPr>
                    </a:p>
                  </a:txBody>
                  <a:tcPr marL="68575" marR="68575" marT="68575" marB="6857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PT Sans"/>
                        <a:buNone/>
                      </a:pPr>
                      <a:r>
                        <a:rPr lang="ru" sz="1600" b="1" u="none" strike="noStrike" cap="none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PT Sans"/>
                        </a:rPr>
                        <a:t>Чего хочет?</a:t>
                      </a:r>
                      <a:r>
                        <a:rPr lang="ru" sz="1600" b="1" u="none" strike="noStrike" cap="none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 </a:t>
                      </a:r>
                      <a:endParaRPr sz="1600" b="1" u="none" strike="noStrike" cap="none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PT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PT Sans"/>
                        <a:buNone/>
                      </a:pPr>
                      <a:r>
                        <a:rPr lang="ru" sz="1600" b="1" u="none" strike="noStrike" cap="none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PT Sans"/>
                        </a:rPr>
                        <a:t>(насущные проблемы)</a:t>
                      </a:r>
                      <a:endParaRPr sz="1600" b="1" u="none" strike="noStrike" cap="none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PT Sans"/>
                      </a:endParaRPr>
                    </a:p>
                  </a:txBody>
                  <a:tcPr marL="68575" marR="68575" marT="68575" marB="6857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6408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1600" u="none" strike="noStrike" cap="none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PT Sans"/>
                        </a:rPr>
                        <a:t>Студенты</a:t>
                      </a:r>
                      <a:r>
                        <a:rPr lang="ru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PT Sans"/>
                        </a:rPr>
                        <a:t>, выпускники</a:t>
                      </a:r>
                      <a:r>
                        <a:rPr lang="ru" sz="1600" u="none" strike="noStrike" cap="none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PT Sans"/>
                        </a:rPr>
                        <a:t> ФГБОУ ВО </a:t>
                      </a:r>
                      <a:r>
                        <a:rPr lang="ru" sz="1600" u="none" strike="noStrike" cap="none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«</a:t>
                      </a:r>
                      <a:r>
                        <a:rPr lang="ru" sz="1600" u="none" strike="noStrike" cap="none" dirty="0" err="1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ЧувГУ</a:t>
                      </a:r>
                      <a:r>
                        <a:rPr lang="ru" sz="1600" u="none" strike="noStrike" cap="none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»</a:t>
                      </a:r>
                      <a:endParaRPr sz="1600" u="none" strike="noStrike" cap="none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PT Sans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1600" u="none" strike="noStrike" cap="none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PT Sans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1600" u="none" strike="noStrike" cap="none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PT Sans"/>
                        </a:rPr>
                        <a:t>Приобретение </a:t>
                      </a:r>
                      <a:r>
                        <a:rPr lang="ru-RU" sz="1600" dirty="0" smtClean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фирменной </a:t>
                      </a:r>
                      <a:r>
                        <a:rPr lang="ru" sz="1600" u="none" strike="noStrike" cap="none" dirty="0" smtClean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PT Sans"/>
                        </a:rPr>
                        <a:t>продукции</a:t>
                      </a:r>
                      <a:endParaRPr sz="1600" u="none" strike="noStrike" cap="none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PT Sans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6408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1600" u="none" strike="noStrike" cap="none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PT Sans"/>
                        </a:rPr>
                        <a:t>Инвесторы</a:t>
                      </a:r>
                      <a:endParaRPr sz="1600" u="none" strike="noStrike" cap="none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PT Sans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1600" u="none" strike="noStrike" cap="none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PT Sans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1600" u="none" strike="noStrike" cap="none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PT Sans"/>
                        </a:rPr>
                        <a:t>Получение прибыли от реализации продукции</a:t>
                      </a:r>
                      <a:endParaRPr sz="1600" u="none" strike="noStrike" cap="none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PT Sans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657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1600" u="none" strike="noStrike" cap="none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PT Sans"/>
                        </a:rPr>
                        <a:t>Руководство ФГБОУ ВО «</a:t>
                      </a:r>
                      <a:r>
                        <a:rPr lang="ru" sz="1600" u="none" strike="noStrike" cap="none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ЧГУ им И.Н. Ульянова»</a:t>
                      </a:r>
                      <a:endParaRPr sz="1600" u="none" strike="noStrike" cap="none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PT Sans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1600" u="none" strike="noStrike" cap="none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PT Sans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1600" u="none" strike="noStrike" cap="none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PT Sans"/>
                        </a:rPr>
                        <a:t>Реклама университета и его </a:t>
                      </a:r>
                      <a:r>
                        <a:rPr lang="ru" sz="1600" u="none" strike="noStrike" cap="none" dirty="0" smtClean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PT Sans"/>
                        </a:rPr>
                        <a:t>услуг, продвижение бренда, что способствует</a:t>
                      </a:r>
                      <a:r>
                        <a:rPr lang="ru" sz="1600" u="none" strike="noStrike" cap="none" baseline="0" dirty="0" smtClean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PT Sans"/>
                        </a:rPr>
                        <a:t> узнаваемости университета</a:t>
                      </a:r>
                      <a:endParaRPr sz="1600" u="none" strike="noStrike" cap="none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PT Sans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64080"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rPr lang="ru" sz="1600" dirty="0" smtClean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PT Sans"/>
                        </a:rPr>
                        <a:t>Абитуриенты и</a:t>
                      </a:r>
                      <a:r>
                        <a:rPr lang="ru" sz="1600" u="none" strike="noStrike" cap="none" baseline="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PT Sans"/>
                        </a:rPr>
                        <a:t> </a:t>
                      </a:r>
                      <a:r>
                        <a:rPr lang="ru" sz="1600" u="none" strike="noStrike" cap="none" baseline="0" dirty="0" smtClean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PT Sans"/>
                        </a:rPr>
                        <a:t>п</a:t>
                      </a:r>
                      <a:r>
                        <a:rPr lang="ru" sz="1600" dirty="0" smtClean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PT Sans"/>
                        </a:rPr>
                        <a:t>артнеры </a:t>
                      </a:r>
                      <a:r>
                        <a:rPr lang="ru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PT Sans"/>
                        </a:rPr>
                        <a:t>вуза</a:t>
                      </a:r>
                      <a:endParaRPr sz="1600" u="none" strike="noStrike" cap="none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PT Sans"/>
                      </a:endParaRPr>
                    </a:p>
                  </a:txBody>
                  <a:tcPr marL="27000" marR="27000" marT="13500" marB="135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1600" u="none" strike="noStrike" cap="none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PT Sans"/>
                      </a:endParaRPr>
                    </a:p>
                  </a:txBody>
                  <a:tcPr marL="27000" marR="27000" marT="13500" marB="135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rPr lang="ru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PT Sans"/>
                        </a:rPr>
                        <a:t>Приобретение и получение </a:t>
                      </a:r>
                      <a:r>
                        <a:rPr lang="ru" sz="1600" dirty="0" smtClean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PT Sans"/>
                        </a:rPr>
                        <a:t>фирменной </a:t>
                      </a:r>
                      <a:r>
                        <a:rPr lang="ru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PT Sans"/>
                        </a:rPr>
                        <a:t>продукции в </a:t>
                      </a:r>
                      <a:r>
                        <a:rPr lang="ru" sz="1600" dirty="0" smtClean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PT Sans"/>
                        </a:rPr>
                        <a:t>дар</a:t>
                      </a:r>
                      <a:endParaRPr sz="1600" u="none" strike="noStrike" cap="none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PT Sans"/>
                      </a:endParaRPr>
                    </a:p>
                  </a:txBody>
                  <a:tcPr marL="27000" marR="27000" marT="13500" marB="135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1600" u="none" strike="noStrike" cap="none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PT Sans"/>
                      </a:endParaRPr>
                    </a:p>
                  </a:txBody>
                  <a:tcPr marL="27000" marR="27000" marT="13500" marB="135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1600" u="none" strike="noStrike" cap="none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PT Sans"/>
                      </a:endParaRPr>
                    </a:p>
                  </a:txBody>
                  <a:tcPr marL="27000" marR="27000" marT="13500" marB="135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1600" u="none" strike="noStrike" cap="none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PT Sans"/>
                      </a:endParaRPr>
                    </a:p>
                  </a:txBody>
                  <a:tcPr marL="27000" marR="27000" marT="13500" marB="135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578039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rPr lang="ru-RU" sz="1600" u="none" strike="noStrike" cap="none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Активисты студенческих объединений </a:t>
                      </a:r>
                      <a:r>
                        <a:rPr lang="ru-RU" sz="1600" u="none" strike="noStrike" cap="none" dirty="0" err="1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ЧувГУ</a:t>
                      </a:r>
                      <a:endParaRPr sz="1600" u="none" strike="noStrike" cap="none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PT Sans"/>
                      </a:endParaRPr>
                    </a:p>
                  </a:txBody>
                  <a:tcPr marL="27000" marR="27000" marT="13500" marB="135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1600" u="none" strike="noStrike" cap="none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PT Sans"/>
                      </a:endParaRPr>
                    </a:p>
                  </a:txBody>
                  <a:tcPr marL="27000" marR="27000" marT="13500" marB="135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rPr lang="ru-RU" sz="1600" u="none" strike="noStrike" cap="none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Возможность представлять вуз на </a:t>
                      </a:r>
                      <a:r>
                        <a:rPr lang="ru-RU" sz="1600" u="none" strike="noStrike" cap="none" dirty="0" err="1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внутривузовских</a:t>
                      </a:r>
                      <a:r>
                        <a:rPr lang="ru-RU" sz="1600" u="none" strike="noStrike" cap="none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, а также иных мероприятиях в своей "форме" (на данный момент на некоторых факультетах и в некоторых объединениях приходится спрашивать </a:t>
                      </a:r>
                      <a:r>
                        <a:rPr lang="ru-RU" sz="1600" u="none" strike="noStrike" cap="none" dirty="0" err="1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мерч</a:t>
                      </a:r>
                      <a:r>
                        <a:rPr lang="ru-RU" sz="1600" u="none" strike="noStrike" cap="none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у руководства/других студентов, что стесняет свободу действий активных студентов и тратит лишнее время и силы)</a:t>
                      </a:r>
                      <a:endParaRPr sz="1600" u="none" strike="noStrike" cap="none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PT Sans"/>
                      </a:endParaRPr>
                    </a:p>
                  </a:txBody>
                  <a:tcPr marL="27000" marR="27000" marT="13500" marB="135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7245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: фигура 6">
            <a:extLst>
              <a:ext uri="{FF2B5EF4-FFF2-40B4-BE49-F238E27FC236}">
                <a16:creationId xmlns:a16="http://schemas.microsoft.com/office/drawing/2014/main" xmlns="" id="{79BB9CB3-5768-9529-677C-CDFDF01E9BC0}"/>
              </a:ext>
            </a:extLst>
          </p:cNvPr>
          <p:cNvSpPr/>
          <p:nvPr/>
        </p:nvSpPr>
        <p:spPr>
          <a:xfrm flipH="1">
            <a:off x="0" y="463098"/>
            <a:ext cx="12192001" cy="6334378"/>
          </a:xfrm>
          <a:custGeom>
            <a:avLst/>
            <a:gdLst>
              <a:gd name="connsiteX0" fmla="*/ 5362759 w 12192001"/>
              <a:gd name="connsiteY0" fmla="*/ 4358621 h 6334378"/>
              <a:gd name="connsiteX1" fmla="*/ 4129952 w 12192001"/>
              <a:gd name="connsiteY1" fmla="*/ 4358621 h 6334378"/>
              <a:gd name="connsiteX2" fmla="*/ 3636013 w 12192001"/>
              <a:gd name="connsiteY2" fmla="*/ 5346500 h 6334378"/>
              <a:gd name="connsiteX3" fmla="*/ 4129952 w 12192001"/>
              <a:gd name="connsiteY3" fmla="*/ 6334378 h 6334378"/>
              <a:gd name="connsiteX4" fmla="*/ 5362759 w 12192001"/>
              <a:gd name="connsiteY4" fmla="*/ 6334378 h 6334378"/>
              <a:gd name="connsiteX5" fmla="*/ 5856698 w 12192001"/>
              <a:gd name="connsiteY5" fmla="*/ 5346500 h 6334378"/>
              <a:gd name="connsiteX6" fmla="*/ 8062049 w 12192001"/>
              <a:gd name="connsiteY6" fmla="*/ 4342579 h 6334378"/>
              <a:gd name="connsiteX7" fmla="*/ 6829242 w 12192001"/>
              <a:gd name="connsiteY7" fmla="*/ 4342579 h 6334378"/>
              <a:gd name="connsiteX8" fmla="*/ 6335303 w 12192001"/>
              <a:gd name="connsiteY8" fmla="*/ 5330458 h 6334378"/>
              <a:gd name="connsiteX9" fmla="*/ 6829242 w 12192001"/>
              <a:gd name="connsiteY9" fmla="*/ 6318336 h 6334378"/>
              <a:gd name="connsiteX10" fmla="*/ 8062049 w 12192001"/>
              <a:gd name="connsiteY10" fmla="*/ 6318336 h 6334378"/>
              <a:gd name="connsiteX11" fmla="*/ 8555988 w 12192001"/>
              <a:gd name="connsiteY11" fmla="*/ 5330458 h 6334378"/>
              <a:gd name="connsiteX12" fmla="*/ 1726746 w 12192001"/>
              <a:gd name="connsiteY12" fmla="*/ 4321523 h 6334378"/>
              <a:gd name="connsiteX13" fmla="*/ 493939 w 12192001"/>
              <a:gd name="connsiteY13" fmla="*/ 4321523 h 6334378"/>
              <a:gd name="connsiteX14" fmla="*/ 0 w 12192001"/>
              <a:gd name="connsiteY14" fmla="*/ 5309402 h 6334378"/>
              <a:gd name="connsiteX15" fmla="*/ 493939 w 12192001"/>
              <a:gd name="connsiteY15" fmla="*/ 6297280 h 6334378"/>
              <a:gd name="connsiteX16" fmla="*/ 1726746 w 12192001"/>
              <a:gd name="connsiteY16" fmla="*/ 6297280 h 6334378"/>
              <a:gd name="connsiteX17" fmla="*/ 2220685 w 12192001"/>
              <a:gd name="connsiteY17" fmla="*/ 5309402 h 6334378"/>
              <a:gd name="connsiteX18" fmla="*/ 11698062 w 12192001"/>
              <a:gd name="connsiteY18" fmla="*/ 4305481 h 6334378"/>
              <a:gd name="connsiteX19" fmla="*/ 10465255 w 12192001"/>
              <a:gd name="connsiteY19" fmla="*/ 4305481 h 6334378"/>
              <a:gd name="connsiteX20" fmla="*/ 9971316 w 12192001"/>
              <a:gd name="connsiteY20" fmla="*/ 5293360 h 6334378"/>
              <a:gd name="connsiteX21" fmla="*/ 10465255 w 12192001"/>
              <a:gd name="connsiteY21" fmla="*/ 6281238 h 6334378"/>
              <a:gd name="connsiteX22" fmla="*/ 11698062 w 12192001"/>
              <a:gd name="connsiteY22" fmla="*/ 6281238 h 6334378"/>
              <a:gd name="connsiteX23" fmla="*/ 12192001 w 12192001"/>
              <a:gd name="connsiteY23" fmla="*/ 5293360 h 6334378"/>
              <a:gd name="connsiteX24" fmla="*/ 3570527 w 12192001"/>
              <a:gd name="connsiteY24" fmla="*/ 3237266 h 6334378"/>
              <a:gd name="connsiteX25" fmla="*/ 2337720 w 12192001"/>
              <a:gd name="connsiteY25" fmla="*/ 3237266 h 6334378"/>
              <a:gd name="connsiteX26" fmla="*/ 1843781 w 12192001"/>
              <a:gd name="connsiteY26" fmla="*/ 4225145 h 6334378"/>
              <a:gd name="connsiteX27" fmla="*/ 2337720 w 12192001"/>
              <a:gd name="connsiteY27" fmla="*/ 5213023 h 6334378"/>
              <a:gd name="connsiteX28" fmla="*/ 3570527 w 12192001"/>
              <a:gd name="connsiteY28" fmla="*/ 5213023 h 6334378"/>
              <a:gd name="connsiteX29" fmla="*/ 4064466 w 12192001"/>
              <a:gd name="connsiteY29" fmla="*/ 4225145 h 6334378"/>
              <a:gd name="connsiteX30" fmla="*/ 9854281 w 12192001"/>
              <a:gd name="connsiteY30" fmla="*/ 3221224 h 6334378"/>
              <a:gd name="connsiteX31" fmla="*/ 8621474 w 12192001"/>
              <a:gd name="connsiteY31" fmla="*/ 3221224 h 6334378"/>
              <a:gd name="connsiteX32" fmla="*/ 8127535 w 12192001"/>
              <a:gd name="connsiteY32" fmla="*/ 4209103 h 6334378"/>
              <a:gd name="connsiteX33" fmla="*/ 8621474 w 12192001"/>
              <a:gd name="connsiteY33" fmla="*/ 5196981 h 6334378"/>
              <a:gd name="connsiteX34" fmla="*/ 9854281 w 12192001"/>
              <a:gd name="connsiteY34" fmla="*/ 5196981 h 6334378"/>
              <a:gd name="connsiteX35" fmla="*/ 10348220 w 12192001"/>
              <a:gd name="connsiteY35" fmla="*/ 4209103 h 6334378"/>
              <a:gd name="connsiteX36" fmla="*/ 1741146 w 12192001"/>
              <a:gd name="connsiteY36" fmla="*/ 2196878 h 6334378"/>
              <a:gd name="connsiteX37" fmla="*/ 508339 w 12192001"/>
              <a:gd name="connsiteY37" fmla="*/ 2196878 h 6334378"/>
              <a:gd name="connsiteX38" fmla="*/ 14400 w 12192001"/>
              <a:gd name="connsiteY38" fmla="*/ 3184756 h 6334378"/>
              <a:gd name="connsiteX39" fmla="*/ 508339 w 12192001"/>
              <a:gd name="connsiteY39" fmla="*/ 4172634 h 6334378"/>
              <a:gd name="connsiteX40" fmla="*/ 1741146 w 12192001"/>
              <a:gd name="connsiteY40" fmla="*/ 4172634 h 6334378"/>
              <a:gd name="connsiteX41" fmla="*/ 2235085 w 12192001"/>
              <a:gd name="connsiteY41" fmla="*/ 3184756 h 6334378"/>
              <a:gd name="connsiteX42" fmla="*/ 11683662 w 12192001"/>
              <a:gd name="connsiteY42" fmla="*/ 2180836 h 6334378"/>
              <a:gd name="connsiteX43" fmla="*/ 10450855 w 12192001"/>
              <a:gd name="connsiteY43" fmla="*/ 2180836 h 6334378"/>
              <a:gd name="connsiteX44" fmla="*/ 9956916 w 12192001"/>
              <a:gd name="connsiteY44" fmla="*/ 3168714 h 6334378"/>
              <a:gd name="connsiteX45" fmla="*/ 10450855 w 12192001"/>
              <a:gd name="connsiteY45" fmla="*/ 4156592 h 6334378"/>
              <a:gd name="connsiteX46" fmla="*/ 11683662 w 12192001"/>
              <a:gd name="connsiteY46" fmla="*/ 4156592 h 6334378"/>
              <a:gd name="connsiteX47" fmla="*/ 12177601 w 12192001"/>
              <a:gd name="connsiteY47" fmla="*/ 3168714 h 6334378"/>
              <a:gd name="connsiteX48" fmla="*/ 3570526 w 12192001"/>
              <a:gd name="connsiteY48" fmla="*/ 1126474 h 6334378"/>
              <a:gd name="connsiteX49" fmla="*/ 2337719 w 12192001"/>
              <a:gd name="connsiteY49" fmla="*/ 1126474 h 6334378"/>
              <a:gd name="connsiteX50" fmla="*/ 1843780 w 12192001"/>
              <a:gd name="connsiteY50" fmla="*/ 2114353 h 6334378"/>
              <a:gd name="connsiteX51" fmla="*/ 2337719 w 12192001"/>
              <a:gd name="connsiteY51" fmla="*/ 3102230 h 6334378"/>
              <a:gd name="connsiteX52" fmla="*/ 3570526 w 12192001"/>
              <a:gd name="connsiteY52" fmla="*/ 3102230 h 6334378"/>
              <a:gd name="connsiteX53" fmla="*/ 4064465 w 12192001"/>
              <a:gd name="connsiteY53" fmla="*/ 2114353 h 6334378"/>
              <a:gd name="connsiteX54" fmla="*/ 9854282 w 12192001"/>
              <a:gd name="connsiteY54" fmla="*/ 1110432 h 6334378"/>
              <a:gd name="connsiteX55" fmla="*/ 8621475 w 12192001"/>
              <a:gd name="connsiteY55" fmla="*/ 1110432 h 6334378"/>
              <a:gd name="connsiteX56" fmla="*/ 8127536 w 12192001"/>
              <a:gd name="connsiteY56" fmla="*/ 2098311 h 6334378"/>
              <a:gd name="connsiteX57" fmla="*/ 8621475 w 12192001"/>
              <a:gd name="connsiteY57" fmla="*/ 3086188 h 6334378"/>
              <a:gd name="connsiteX58" fmla="*/ 9854282 w 12192001"/>
              <a:gd name="connsiteY58" fmla="*/ 3086188 h 6334378"/>
              <a:gd name="connsiteX59" fmla="*/ 10348221 w 12192001"/>
              <a:gd name="connsiteY59" fmla="*/ 2098311 h 6334378"/>
              <a:gd name="connsiteX60" fmla="*/ 1741146 w 12192001"/>
              <a:gd name="connsiteY60" fmla="*/ 63331 h 6334378"/>
              <a:gd name="connsiteX61" fmla="*/ 508339 w 12192001"/>
              <a:gd name="connsiteY61" fmla="*/ 63331 h 6334378"/>
              <a:gd name="connsiteX62" fmla="*/ 14400 w 12192001"/>
              <a:gd name="connsiteY62" fmla="*/ 1051210 h 6334378"/>
              <a:gd name="connsiteX63" fmla="*/ 508339 w 12192001"/>
              <a:gd name="connsiteY63" fmla="*/ 2039088 h 6334378"/>
              <a:gd name="connsiteX64" fmla="*/ 1741146 w 12192001"/>
              <a:gd name="connsiteY64" fmla="*/ 2039088 h 6334378"/>
              <a:gd name="connsiteX65" fmla="*/ 2235085 w 12192001"/>
              <a:gd name="connsiteY65" fmla="*/ 1051210 h 6334378"/>
              <a:gd name="connsiteX66" fmla="*/ 11683662 w 12192001"/>
              <a:gd name="connsiteY66" fmla="*/ 47289 h 6334378"/>
              <a:gd name="connsiteX67" fmla="*/ 10450855 w 12192001"/>
              <a:gd name="connsiteY67" fmla="*/ 47289 h 6334378"/>
              <a:gd name="connsiteX68" fmla="*/ 9956916 w 12192001"/>
              <a:gd name="connsiteY68" fmla="*/ 1035168 h 6334378"/>
              <a:gd name="connsiteX69" fmla="*/ 10450855 w 12192001"/>
              <a:gd name="connsiteY69" fmla="*/ 2023046 h 6334378"/>
              <a:gd name="connsiteX70" fmla="*/ 11683662 w 12192001"/>
              <a:gd name="connsiteY70" fmla="*/ 2023046 h 6334378"/>
              <a:gd name="connsiteX71" fmla="*/ 12177601 w 12192001"/>
              <a:gd name="connsiteY71" fmla="*/ 1035168 h 6334378"/>
              <a:gd name="connsiteX72" fmla="*/ 5399906 w 12192001"/>
              <a:gd name="connsiteY72" fmla="*/ 16042 h 6334378"/>
              <a:gd name="connsiteX73" fmla="*/ 4167099 w 12192001"/>
              <a:gd name="connsiteY73" fmla="*/ 16042 h 6334378"/>
              <a:gd name="connsiteX74" fmla="*/ 3673160 w 12192001"/>
              <a:gd name="connsiteY74" fmla="*/ 1003920 h 6334378"/>
              <a:gd name="connsiteX75" fmla="*/ 4167099 w 12192001"/>
              <a:gd name="connsiteY75" fmla="*/ 1991799 h 6334378"/>
              <a:gd name="connsiteX76" fmla="*/ 5399906 w 12192001"/>
              <a:gd name="connsiteY76" fmla="*/ 1991799 h 6334378"/>
              <a:gd name="connsiteX77" fmla="*/ 5893845 w 12192001"/>
              <a:gd name="connsiteY77" fmla="*/ 1003920 h 6334378"/>
              <a:gd name="connsiteX78" fmla="*/ 8024902 w 12192001"/>
              <a:gd name="connsiteY78" fmla="*/ 0 h 6334378"/>
              <a:gd name="connsiteX79" fmla="*/ 6792095 w 12192001"/>
              <a:gd name="connsiteY79" fmla="*/ 0 h 6334378"/>
              <a:gd name="connsiteX80" fmla="*/ 6298156 w 12192001"/>
              <a:gd name="connsiteY80" fmla="*/ 987878 h 6334378"/>
              <a:gd name="connsiteX81" fmla="*/ 6792095 w 12192001"/>
              <a:gd name="connsiteY81" fmla="*/ 1975757 h 6334378"/>
              <a:gd name="connsiteX82" fmla="*/ 8024902 w 12192001"/>
              <a:gd name="connsiteY82" fmla="*/ 1975757 h 6334378"/>
              <a:gd name="connsiteX83" fmla="*/ 8518841 w 12192001"/>
              <a:gd name="connsiteY83" fmla="*/ 987878 h 6334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12192001" h="6334378">
                <a:moveTo>
                  <a:pt x="5362759" y="4358621"/>
                </a:moveTo>
                <a:lnTo>
                  <a:pt x="4129952" y="4358621"/>
                </a:lnTo>
                <a:lnTo>
                  <a:pt x="3636013" y="5346500"/>
                </a:lnTo>
                <a:lnTo>
                  <a:pt x="4129952" y="6334378"/>
                </a:lnTo>
                <a:lnTo>
                  <a:pt x="5362759" y="6334378"/>
                </a:lnTo>
                <a:lnTo>
                  <a:pt x="5856698" y="5346500"/>
                </a:lnTo>
                <a:close/>
                <a:moveTo>
                  <a:pt x="8062049" y="4342579"/>
                </a:moveTo>
                <a:lnTo>
                  <a:pt x="6829242" y="4342579"/>
                </a:lnTo>
                <a:lnTo>
                  <a:pt x="6335303" y="5330458"/>
                </a:lnTo>
                <a:lnTo>
                  <a:pt x="6829242" y="6318336"/>
                </a:lnTo>
                <a:lnTo>
                  <a:pt x="8062049" y="6318336"/>
                </a:lnTo>
                <a:lnTo>
                  <a:pt x="8555988" y="5330458"/>
                </a:lnTo>
                <a:close/>
                <a:moveTo>
                  <a:pt x="1726746" y="4321523"/>
                </a:moveTo>
                <a:lnTo>
                  <a:pt x="493939" y="4321523"/>
                </a:lnTo>
                <a:lnTo>
                  <a:pt x="0" y="5309402"/>
                </a:lnTo>
                <a:lnTo>
                  <a:pt x="493939" y="6297280"/>
                </a:lnTo>
                <a:lnTo>
                  <a:pt x="1726746" y="6297280"/>
                </a:lnTo>
                <a:lnTo>
                  <a:pt x="2220685" y="5309402"/>
                </a:lnTo>
                <a:close/>
                <a:moveTo>
                  <a:pt x="11698062" y="4305481"/>
                </a:moveTo>
                <a:lnTo>
                  <a:pt x="10465255" y="4305481"/>
                </a:lnTo>
                <a:lnTo>
                  <a:pt x="9971316" y="5293360"/>
                </a:lnTo>
                <a:lnTo>
                  <a:pt x="10465255" y="6281238"/>
                </a:lnTo>
                <a:lnTo>
                  <a:pt x="11698062" y="6281238"/>
                </a:lnTo>
                <a:lnTo>
                  <a:pt x="12192001" y="5293360"/>
                </a:lnTo>
                <a:close/>
                <a:moveTo>
                  <a:pt x="3570527" y="3237266"/>
                </a:moveTo>
                <a:lnTo>
                  <a:pt x="2337720" y="3237266"/>
                </a:lnTo>
                <a:lnTo>
                  <a:pt x="1843781" y="4225145"/>
                </a:lnTo>
                <a:lnTo>
                  <a:pt x="2337720" y="5213023"/>
                </a:lnTo>
                <a:lnTo>
                  <a:pt x="3570527" y="5213023"/>
                </a:lnTo>
                <a:lnTo>
                  <a:pt x="4064466" y="4225145"/>
                </a:lnTo>
                <a:close/>
                <a:moveTo>
                  <a:pt x="9854281" y="3221224"/>
                </a:moveTo>
                <a:lnTo>
                  <a:pt x="8621474" y="3221224"/>
                </a:lnTo>
                <a:lnTo>
                  <a:pt x="8127535" y="4209103"/>
                </a:lnTo>
                <a:lnTo>
                  <a:pt x="8621474" y="5196981"/>
                </a:lnTo>
                <a:lnTo>
                  <a:pt x="9854281" y="5196981"/>
                </a:lnTo>
                <a:lnTo>
                  <a:pt x="10348220" y="4209103"/>
                </a:lnTo>
                <a:close/>
                <a:moveTo>
                  <a:pt x="1741146" y="2196878"/>
                </a:moveTo>
                <a:lnTo>
                  <a:pt x="508339" y="2196878"/>
                </a:lnTo>
                <a:lnTo>
                  <a:pt x="14400" y="3184756"/>
                </a:lnTo>
                <a:lnTo>
                  <a:pt x="508339" y="4172634"/>
                </a:lnTo>
                <a:lnTo>
                  <a:pt x="1741146" y="4172634"/>
                </a:lnTo>
                <a:lnTo>
                  <a:pt x="2235085" y="3184756"/>
                </a:lnTo>
                <a:close/>
                <a:moveTo>
                  <a:pt x="11683662" y="2180836"/>
                </a:moveTo>
                <a:lnTo>
                  <a:pt x="10450855" y="2180836"/>
                </a:lnTo>
                <a:lnTo>
                  <a:pt x="9956916" y="3168714"/>
                </a:lnTo>
                <a:lnTo>
                  <a:pt x="10450855" y="4156592"/>
                </a:lnTo>
                <a:lnTo>
                  <a:pt x="11683662" y="4156592"/>
                </a:lnTo>
                <a:lnTo>
                  <a:pt x="12177601" y="3168714"/>
                </a:lnTo>
                <a:close/>
                <a:moveTo>
                  <a:pt x="3570526" y="1126474"/>
                </a:moveTo>
                <a:lnTo>
                  <a:pt x="2337719" y="1126474"/>
                </a:lnTo>
                <a:lnTo>
                  <a:pt x="1843780" y="2114353"/>
                </a:lnTo>
                <a:lnTo>
                  <a:pt x="2337719" y="3102230"/>
                </a:lnTo>
                <a:lnTo>
                  <a:pt x="3570526" y="3102230"/>
                </a:lnTo>
                <a:lnTo>
                  <a:pt x="4064465" y="2114353"/>
                </a:lnTo>
                <a:close/>
                <a:moveTo>
                  <a:pt x="9854282" y="1110432"/>
                </a:moveTo>
                <a:lnTo>
                  <a:pt x="8621475" y="1110432"/>
                </a:lnTo>
                <a:lnTo>
                  <a:pt x="8127536" y="2098311"/>
                </a:lnTo>
                <a:lnTo>
                  <a:pt x="8621475" y="3086188"/>
                </a:lnTo>
                <a:lnTo>
                  <a:pt x="9854282" y="3086188"/>
                </a:lnTo>
                <a:lnTo>
                  <a:pt x="10348221" y="2098311"/>
                </a:lnTo>
                <a:close/>
                <a:moveTo>
                  <a:pt x="1741146" y="63331"/>
                </a:moveTo>
                <a:lnTo>
                  <a:pt x="508339" y="63331"/>
                </a:lnTo>
                <a:lnTo>
                  <a:pt x="14400" y="1051210"/>
                </a:lnTo>
                <a:lnTo>
                  <a:pt x="508339" y="2039088"/>
                </a:lnTo>
                <a:lnTo>
                  <a:pt x="1741146" y="2039088"/>
                </a:lnTo>
                <a:lnTo>
                  <a:pt x="2235085" y="1051210"/>
                </a:lnTo>
                <a:close/>
                <a:moveTo>
                  <a:pt x="11683662" y="47289"/>
                </a:moveTo>
                <a:lnTo>
                  <a:pt x="10450855" y="47289"/>
                </a:lnTo>
                <a:lnTo>
                  <a:pt x="9956916" y="1035168"/>
                </a:lnTo>
                <a:lnTo>
                  <a:pt x="10450855" y="2023046"/>
                </a:lnTo>
                <a:lnTo>
                  <a:pt x="11683662" y="2023046"/>
                </a:lnTo>
                <a:lnTo>
                  <a:pt x="12177601" y="1035168"/>
                </a:lnTo>
                <a:close/>
                <a:moveTo>
                  <a:pt x="5399906" y="16042"/>
                </a:moveTo>
                <a:lnTo>
                  <a:pt x="4167099" y="16042"/>
                </a:lnTo>
                <a:lnTo>
                  <a:pt x="3673160" y="1003920"/>
                </a:lnTo>
                <a:lnTo>
                  <a:pt x="4167099" y="1991799"/>
                </a:lnTo>
                <a:lnTo>
                  <a:pt x="5399906" y="1991799"/>
                </a:lnTo>
                <a:lnTo>
                  <a:pt x="5893845" y="1003920"/>
                </a:lnTo>
                <a:close/>
                <a:moveTo>
                  <a:pt x="8024902" y="0"/>
                </a:moveTo>
                <a:lnTo>
                  <a:pt x="6792095" y="0"/>
                </a:lnTo>
                <a:lnTo>
                  <a:pt x="6298156" y="987878"/>
                </a:lnTo>
                <a:lnTo>
                  <a:pt x="6792095" y="1975757"/>
                </a:lnTo>
                <a:lnTo>
                  <a:pt x="8024902" y="1975757"/>
                </a:lnTo>
                <a:lnTo>
                  <a:pt x="8518841" y="987878"/>
                </a:lnTo>
                <a:close/>
              </a:path>
            </a:pathLst>
          </a:custGeom>
          <a:solidFill>
            <a:srgbClr val="00659D">
              <a:alpha val="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E2813D7A-B3C8-C142-A5E8-7CD5D22D8C90}"/>
              </a:ext>
            </a:extLst>
          </p:cNvPr>
          <p:cNvSpPr/>
          <p:nvPr/>
        </p:nvSpPr>
        <p:spPr>
          <a:xfrm>
            <a:off x="0" y="280293"/>
            <a:ext cx="12192000" cy="1211049"/>
          </a:xfrm>
          <a:prstGeom prst="rect">
            <a:avLst/>
          </a:prstGeom>
          <a:solidFill>
            <a:srgbClr val="00659D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463098"/>
            <a:ext cx="10515600" cy="757822"/>
          </a:xfrm>
        </p:spPr>
        <p:txBody>
          <a:bodyPr>
            <a:normAutofit fontScale="90000"/>
          </a:bodyPr>
          <a:lstStyle/>
          <a:p>
            <a:r>
              <a:rPr lang="ru-RU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Инсайты</a:t>
            </a:r>
            <a:r>
              <a:rPr lang="ru-RU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полученные из интервью с пользователями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0115" y="1989221"/>
            <a:ext cx="8251371" cy="4283242"/>
          </a:xfrm>
        </p:spPr>
        <p:txBody>
          <a:bodyPr anchor="ctr"/>
          <a:lstStyle/>
          <a:p>
            <a:pPr marL="0" indent="0" algn="just">
              <a:buClr>
                <a:srgbClr val="000000"/>
              </a:buClr>
              <a:buSzPts val="1100"/>
              <a:buNone/>
            </a:pPr>
            <a:r>
              <a:rPr lang="ru" sz="16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Нами был проведен опрос среди студентов и преподавателей </a:t>
            </a:r>
            <a:r>
              <a:rPr lang="ru" sz="16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Times New Roman"/>
              </a:rPr>
              <a:t>ФГБОУ ВО “ЧувГУ”, с использованием онлайн сервиса “Google формы” для удобства сбора и анализа полученных данных. </a:t>
            </a: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Times New Roman"/>
              </a:rPr>
              <a:t>Количество опрошенных – 228 человек. Опрошенные являются студентами и преподавателями университета</a:t>
            </a:r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Times New Roman"/>
              </a:rPr>
              <a:t>.</a:t>
            </a:r>
            <a:endParaRPr lang="ru" sz="16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Times New Roman"/>
            </a:endParaRPr>
          </a:p>
          <a:p>
            <a:pPr marL="0" indent="0" algn="just">
              <a:buClr>
                <a:srgbClr val="000000"/>
              </a:buClr>
              <a:buSzPts val="1100"/>
              <a:buNone/>
            </a:pPr>
            <a:r>
              <a:rPr lang="ru" sz="1600" b="1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Times New Roman"/>
              </a:rPr>
              <a:t>Цель опроса: </a:t>
            </a:r>
          </a:p>
          <a:p>
            <a:pPr marL="0" indent="0" algn="just">
              <a:buSzPts val="1100"/>
              <a:buNone/>
            </a:pPr>
            <a:r>
              <a:rPr lang="ru" sz="16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Times New Roman"/>
              </a:rPr>
              <a:t>Основной </a:t>
            </a:r>
            <a:r>
              <a:rPr lang="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Times New Roman"/>
              </a:rPr>
              <a:t>целью опроса являлось уточнение некоторых моментов, связанных с видом приобретаемой </a:t>
            </a:r>
            <a:r>
              <a:rPr lang="ru" sz="16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Times New Roman"/>
              </a:rPr>
              <a:t>фирменной продукции</a:t>
            </a:r>
            <a:r>
              <a:rPr lang="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Times New Roman"/>
              </a:rPr>
              <a:t>, способом ее оплаты и доставки, а также более удобных для потребителя источников получения информации о продукции.</a:t>
            </a:r>
            <a:endParaRPr lang="ru-RU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Рисунок 5" descr="Линейчатая диаграмма">
            <a:extLst>
              <a:ext uri="{FF2B5EF4-FFF2-40B4-BE49-F238E27FC236}">
                <a16:creationId xmlns:a16="http://schemas.microsoft.com/office/drawing/2014/main" xmlns="" id="{F755CA2D-7472-9BE8-979B-2189ED1A7C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621486" y="2161412"/>
            <a:ext cx="3265714" cy="326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428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Диаграмма ответов в Формах. Вопрос: 1. В каком виде хотели бы приобрести потребители сувенирную продукцию?. Количество ответов: 228 ответов.">
            <a:extLst>
              <a:ext uri="{FF2B5EF4-FFF2-40B4-BE49-F238E27FC236}">
                <a16:creationId xmlns:a16="http://schemas.microsoft.com/office/drawing/2014/main" xmlns="" id="{98F6B39B-C08E-48CA-29A4-710EA8C656F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10" y="478972"/>
            <a:ext cx="11904180" cy="5705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849977" y="697147"/>
            <a:ext cx="3465097" cy="5457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ф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ирменную продукцию?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619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Диаграмма ответов в Формах. Вопрос: 2. Через какие интернет-источники потребителям удобнее всего просматривать сувенирную продукцию?. Количество ответов: 228 ответов.">
            <a:extLst>
              <a:ext uri="{FF2B5EF4-FFF2-40B4-BE49-F238E27FC236}">
                <a16:creationId xmlns:a16="http://schemas.microsoft.com/office/drawing/2014/main" xmlns="" id="{2E53C3F2-A63F-418A-786C-44C8BF97406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8" y="192218"/>
            <a:ext cx="12168522" cy="5519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908758" y="2470483"/>
            <a:ext cx="3481136" cy="4812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Через собственный сайт «Онлайн магазин «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ЧувГУ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SHOP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»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309683" y="2326105"/>
            <a:ext cx="160422" cy="3850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0266946" y="440474"/>
            <a:ext cx="1764632" cy="5457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фирменную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94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Диаграмма ответов в Формах. Вопрос: 3. В какой форме потребителям удобнее производить оплату продукции?​ . Количество ответов: 228 ответов.">
            <a:extLst>
              <a:ext uri="{FF2B5EF4-FFF2-40B4-BE49-F238E27FC236}">
                <a16:creationId xmlns:a16="http://schemas.microsoft.com/office/drawing/2014/main" xmlns="" id="{7D3C9D42-70E5-B1B8-84A6-CED39BC2F6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7285"/>
            <a:ext cx="12192000" cy="512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241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Диаграмма ответов в Формах. Вопрос: 4.Какой формат приобретения товара удобнее?​ . Количество ответов: 228 ответов.">
            <a:extLst>
              <a:ext uri="{FF2B5EF4-FFF2-40B4-BE49-F238E27FC236}">
                <a16:creationId xmlns:a16="http://schemas.microsoft.com/office/drawing/2014/main" xmlns="" id="{51B86F42-8DD7-08C9-03D6-A03FC0310C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4000"/>
            <a:ext cx="12192000" cy="512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032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Диаграмма ответов в Формах. Вопрос: 5. В какой форме удобнее получить товар?​ (Доставка за свой счёт). Количество ответов: 228 ответов.">
            <a:extLst>
              <a:ext uri="{FF2B5EF4-FFF2-40B4-BE49-F238E27FC236}">
                <a16:creationId xmlns:a16="http://schemas.microsoft.com/office/drawing/2014/main" xmlns="" id="{45E06C68-3BFA-C45A-DA48-51BF92D809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6565"/>
            <a:ext cx="12192000" cy="512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228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лилиния: фигура 10">
            <a:extLst>
              <a:ext uri="{FF2B5EF4-FFF2-40B4-BE49-F238E27FC236}">
                <a16:creationId xmlns:a16="http://schemas.microsoft.com/office/drawing/2014/main" xmlns="" id="{748AFF6B-EB86-0467-E731-F664F9C1C07E}"/>
              </a:ext>
            </a:extLst>
          </p:cNvPr>
          <p:cNvSpPr/>
          <p:nvPr/>
        </p:nvSpPr>
        <p:spPr>
          <a:xfrm flipH="1">
            <a:off x="-1" y="228600"/>
            <a:ext cx="12192001" cy="6334378"/>
          </a:xfrm>
          <a:custGeom>
            <a:avLst/>
            <a:gdLst>
              <a:gd name="connsiteX0" fmla="*/ 5362759 w 12192001"/>
              <a:gd name="connsiteY0" fmla="*/ 4358621 h 6334378"/>
              <a:gd name="connsiteX1" fmla="*/ 4129952 w 12192001"/>
              <a:gd name="connsiteY1" fmla="*/ 4358621 h 6334378"/>
              <a:gd name="connsiteX2" fmla="*/ 3636013 w 12192001"/>
              <a:gd name="connsiteY2" fmla="*/ 5346500 h 6334378"/>
              <a:gd name="connsiteX3" fmla="*/ 4129952 w 12192001"/>
              <a:gd name="connsiteY3" fmla="*/ 6334378 h 6334378"/>
              <a:gd name="connsiteX4" fmla="*/ 5362759 w 12192001"/>
              <a:gd name="connsiteY4" fmla="*/ 6334378 h 6334378"/>
              <a:gd name="connsiteX5" fmla="*/ 5856698 w 12192001"/>
              <a:gd name="connsiteY5" fmla="*/ 5346500 h 6334378"/>
              <a:gd name="connsiteX6" fmla="*/ 8062049 w 12192001"/>
              <a:gd name="connsiteY6" fmla="*/ 4342579 h 6334378"/>
              <a:gd name="connsiteX7" fmla="*/ 6829242 w 12192001"/>
              <a:gd name="connsiteY7" fmla="*/ 4342579 h 6334378"/>
              <a:gd name="connsiteX8" fmla="*/ 6335303 w 12192001"/>
              <a:gd name="connsiteY8" fmla="*/ 5330458 h 6334378"/>
              <a:gd name="connsiteX9" fmla="*/ 6829242 w 12192001"/>
              <a:gd name="connsiteY9" fmla="*/ 6318336 h 6334378"/>
              <a:gd name="connsiteX10" fmla="*/ 8062049 w 12192001"/>
              <a:gd name="connsiteY10" fmla="*/ 6318336 h 6334378"/>
              <a:gd name="connsiteX11" fmla="*/ 8555988 w 12192001"/>
              <a:gd name="connsiteY11" fmla="*/ 5330458 h 6334378"/>
              <a:gd name="connsiteX12" fmla="*/ 1726746 w 12192001"/>
              <a:gd name="connsiteY12" fmla="*/ 4321523 h 6334378"/>
              <a:gd name="connsiteX13" fmla="*/ 493939 w 12192001"/>
              <a:gd name="connsiteY13" fmla="*/ 4321523 h 6334378"/>
              <a:gd name="connsiteX14" fmla="*/ 0 w 12192001"/>
              <a:gd name="connsiteY14" fmla="*/ 5309402 h 6334378"/>
              <a:gd name="connsiteX15" fmla="*/ 493939 w 12192001"/>
              <a:gd name="connsiteY15" fmla="*/ 6297280 h 6334378"/>
              <a:gd name="connsiteX16" fmla="*/ 1726746 w 12192001"/>
              <a:gd name="connsiteY16" fmla="*/ 6297280 h 6334378"/>
              <a:gd name="connsiteX17" fmla="*/ 2220685 w 12192001"/>
              <a:gd name="connsiteY17" fmla="*/ 5309402 h 6334378"/>
              <a:gd name="connsiteX18" fmla="*/ 11698062 w 12192001"/>
              <a:gd name="connsiteY18" fmla="*/ 4305481 h 6334378"/>
              <a:gd name="connsiteX19" fmla="*/ 10465255 w 12192001"/>
              <a:gd name="connsiteY19" fmla="*/ 4305481 h 6334378"/>
              <a:gd name="connsiteX20" fmla="*/ 9971316 w 12192001"/>
              <a:gd name="connsiteY20" fmla="*/ 5293360 h 6334378"/>
              <a:gd name="connsiteX21" fmla="*/ 10465255 w 12192001"/>
              <a:gd name="connsiteY21" fmla="*/ 6281238 h 6334378"/>
              <a:gd name="connsiteX22" fmla="*/ 11698062 w 12192001"/>
              <a:gd name="connsiteY22" fmla="*/ 6281238 h 6334378"/>
              <a:gd name="connsiteX23" fmla="*/ 12192001 w 12192001"/>
              <a:gd name="connsiteY23" fmla="*/ 5293360 h 6334378"/>
              <a:gd name="connsiteX24" fmla="*/ 3570527 w 12192001"/>
              <a:gd name="connsiteY24" fmla="*/ 3237266 h 6334378"/>
              <a:gd name="connsiteX25" fmla="*/ 2337720 w 12192001"/>
              <a:gd name="connsiteY25" fmla="*/ 3237266 h 6334378"/>
              <a:gd name="connsiteX26" fmla="*/ 1843781 w 12192001"/>
              <a:gd name="connsiteY26" fmla="*/ 4225145 h 6334378"/>
              <a:gd name="connsiteX27" fmla="*/ 2337720 w 12192001"/>
              <a:gd name="connsiteY27" fmla="*/ 5213023 h 6334378"/>
              <a:gd name="connsiteX28" fmla="*/ 3570527 w 12192001"/>
              <a:gd name="connsiteY28" fmla="*/ 5213023 h 6334378"/>
              <a:gd name="connsiteX29" fmla="*/ 4064466 w 12192001"/>
              <a:gd name="connsiteY29" fmla="*/ 4225145 h 6334378"/>
              <a:gd name="connsiteX30" fmla="*/ 9854281 w 12192001"/>
              <a:gd name="connsiteY30" fmla="*/ 3221224 h 6334378"/>
              <a:gd name="connsiteX31" fmla="*/ 8621474 w 12192001"/>
              <a:gd name="connsiteY31" fmla="*/ 3221224 h 6334378"/>
              <a:gd name="connsiteX32" fmla="*/ 8127535 w 12192001"/>
              <a:gd name="connsiteY32" fmla="*/ 4209103 h 6334378"/>
              <a:gd name="connsiteX33" fmla="*/ 8621474 w 12192001"/>
              <a:gd name="connsiteY33" fmla="*/ 5196981 h 6334378"/>
              <a:gd name="connsiteX34" fmla="*/ 9854281 w 12192001"/>
              <a:gd name="connsiteY34" fmla="*/ 5196981 h 6334378"/>
              <a:gd name="connsiteX35" fmla="*/ 10348220 w 12192001"/>
              <a:gd name="connsiteY35" fmla="*/ 4209103 h 6334378"/>
              <a:gd name="connsiteX36" fmla="*/ 1741146 w 12192001"/>
              <a:gd name="connsiteY36" fmla="*/ 2196878 h 6334378"/>
              <a:gd name="connsiteX37" fmla="*/ 508339 w 12192001"/>
              <a:gd name="connsiteY37" fmla="*/ 2196878 h 6334378"/>
              <a:gd name="connsiteX38" fmla="*/ 14400 w 12192001"/>
              <a:gd name="connsiteY38" fmla="*/ 3184756 h 6334378"/>
              <a:gd name="connsiteX39" fmla="*/ 508339 w 12192001"/>
              <a:gd name="connsiteY39" fmla="*/ 4172634 h 6334378"/>
              <a:gd name="connsiteX40" fmla="*/ 1741146 w 12192001"/>
              <a:gd name="connsiteY40" fmla="*/ 4172634 h 6334378"/>
              <a:gd name="connsiteX41" fmla="*/ 2235085 w 12192001"/>
              <a:gd name="connsiteY41" fmla="*/ 3184756 h 6334378"/>
              <a:gd name="connsiteX42" fmla="*/ 11683662 w 12192001"/>
              <a:gd name="connsiteY42" fmla="*/ 2180836 h 6334378"/>
              <a:gd name="connsiteX43" fmla="*/ 10450855 w 12192001"/>
              <a:gd name="connsiteY43" fmla="*/ 2180836 h 6334378"/>
              <a:gd name="connsiteX44" fmla="*/ 9956916 w 12192001"/>
              <a:gd name="connsiteY44" fmla="*/ 3168714 h 6334378"/>
              <a:gd name="connsiteX45" fmla="*/ 10450855 w 12192001"/>
              <a:gd name="connsiteY45" fmla="*/ 4156592 h 6334378"/>
              <a:gd name="connsiteX46" fmla="*/ 11683662 w 12192001"/>
              <a:gd name="connsiteY46" fmla="*/ 4156592 h 6334378"/>
              <a:gd name="connsiteX47" fmla="*/ 12177601 w 12192001"/>
              <a:gd name="connsiteY47" fmla="*/ 3168714 h 6334378"/>
              <a:gd name="connsiteX48" fmla="*/ 3570526 w 12192001"/>
              <a:gd name="connsiteY48" fmla="*/ 1126474 h 6334378"/>
              <a:gd name="connsiteX49" fmla="*/ 2337719 w 12192001"/>
              <a:gd name="connsiteY49" fmla="*/ 1126474 h 6334378"/>
              <a:gd name="connsiteX50" fmla="*/ 1843780 w 12192001"/>
              <a:gd name="connsiteY50" fmla="*/ 2114353 h 6334378"/>
              <a:gd name="connsiteX51" fmla="*/ 2337719 w 12192001"/>
              <a:gd name="connsiteY51" fmla="*/ 3102230 h 6334378"/>
              <a:gd name="connsiteX52" fmla="*/ 3570526 w 12192001"/>
              <a:gd name="connsiteY52" fmla="*/ 3102230 h 6334378"/>
              <a:gd name="connsiteX53" fmla="*/ 4064465 w 12192001"/>
              <a:gd name="connsiteY53" fmla="*/ 2114353 h 6334378"/>
              <a:gd name="connsiteX54" fmla="*/ 9854282 w 12192001"/>
              <a:gd name="connsiteY54" fmla="*/ 1110432 h 6334378"/>
              <a:gd name="connsiteX55" fmla="*/ 8621475 w 12192001"/>
              <a:gd name="connsiteY55" fmla="*/ 1110432 h 6334378"/>
              <a:gd name="connsiteX56" fmla="*/ 8127536 w 12192001"/>
              <a:gd name="connsiteY56" fmla="*/ 2098311 h 6334378"/>
              <a:gd name="connsiteX57" fmla="*/ 8621475 w 12192001"/>
              <a:gd name="connsiteY57" fmla="*/ 3086188 h 6334378"/>
              <a:gd name="connsiteX58" fmla="*/ 9854282 w 12192001"/>
              <a:gd name="connsiteY58" fmla="*/ 3086188 h 6334378"/>
              <a:gd name="connsiteX59" fmla="*/ 10348221 w 12192001"/>
              <a:gd name="connsiteY59" fmla="*/ 2098311 h 6334378"/>
              <a:gd name="connsiteX60" fmla="*/ 1741146 w 12192001"/>
              <a:gd name="connsiteY60" fmla="*/ 63331 h 6334378"/>
              <a:gd name="connsiteX61" fmla="*/ 508339 w 12192001"/>
              <a:gd name="connsiteY61" fmla="*/ 63331 h 6334378"/>
              <a:gd name="connsiteX62" fmla="*/ 14400 w 12192001"/>
              <a:gd name="connsiteY62" fmla="*/ 1051210 h 6334378"/>
              <a:gd name="connsiteX63" fmla="*/ 508339 w 12192001"/>
              <a:gd name="connsiteY63" fmla="*/ 2039088 h 6334378"/>
              <a:gd name="connsiteX64" fmla="*/ 1741146 w 12192001"/>
              <a:gd name="connsiteY64" fmla="*/ 2039088 h 6334378"/>
              <a:gd name="connsiteX65" fmla="*/ 2235085 w 12192001"/>
              <a:gd name="connsiteY65" fmla="*/ 1051210 h 6334378"/>
              <a:gd name="connsiteX66" fmla="*/ 11683662 w 12192001"/>
              <a:gd name="connsiteY66" fmla="*/ 47289 h 6334378"/>
              <a:gd name="connsiteX67" fmla="*/ 10450855 w 12192001"/>
              <a:gd name="connsiteY67" fmla="*/ 47289 h 6334378"/>
              <a:gd name="connsiteX68" fmla="*/ 9956916 w 12192001"/>
              <a:gd name="connsiteY68" fmla="*/ 1035168 h 6334378"/>
              <a:gd name="connsiteX69" fmla="*/ 10450855 w 12192001"/>
              <a:gd name="connsiteY69" fmla="*/ 2023046 h 6334378"/>
              <a:gd name="connsiteX70" fmla="*/ 11683662 w 12192001"/>
              <a:gd name="connsiteY70" fmla="*/ 2023046 h 6334378"/>
              <a:gd name="connsiteX71" fmla="*/ 12177601 w 12192001"/>
              <a:gd name="connsiteY71" fmla="*/ 1035168 h 6334378"/>
              <a:gd name="connsiteX72" fmla="*/ 5399906 w 12192001"/>
              <a:gd name="connsiteY72" fmla="*/ 16042 h 6334378"/>
              <a:gd name="connsiteX73" fmla="*/ 4167099 w 12192001"/>
              <a:gd name="connsiteY73" fmla="*/ 16042 h 6334378"/>
              <a:gd name="connsiteX74" fmla="*/ 3673160 w 12192001"/>
              <a:gd name="connsiteY74" fmla="*/ 1003920 h 6334378"/>
              <a:gd name="connsiteX75" fmla="*/ 4167099 w 12192001"/>
              <a:gd name="connsiteY75" fmla="*/ 1991799 h 6334378"/>
              <a:gd name="connsiteX76" fmla="*/ 5399906 w 12192001"/>
              <a:gd name="connsiteY76" fmla="*/ 1991799 h 6334378"/>
              <a:gd name="connsiteX77" fmla="*/ 5893845 w 12192001"/>
              <a:gd name="connsiteY77" fmla="*/ 1003920 h 6334378"/>
              <a:gd name="connsiteX78" fmla="*/ 8024902 w 12192001"/>
              <a:gd name="connsiteY78" fmla="*/ 0 h 6334378"/>
              <a:gd name="connsiteX79" fmla="*/ 6792095 w 12192001"/>
              <a:gd name="connsiteY79" fmla="*/ 0 h 6334378"/>
              <a:gd name="connsiteX80" fmla="*/ 6298156 w 12192001"/>
              <a:gd name="connsiteY80" fmla="*/ 987878 h 6334378"/>
              <a:gd name="connsiteX81" fmla="*/ 6792095 w 12192001"/>
              <a:gd name="connsiteY81" fmla="*/ 1975757 h 6334378"/>
              <a:gd name="connsiteX82" fmla="*/ 8024902 w 12192001"/>
              <a:gd name="connsiteY82" fmla="*/ 1975757 h 6334378"/>
              <a:gd name="connsiteX83" fmla="*/ 8518841 w 12192001"/>
              <a:gd name="connsiteY83" fmla="*/ 987878 h 6334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12192001" h="6334378">
                <a:moveTo>
                  <a:pt x="5362759" y="4358621"/>
                </a:moveTo>
                <a:lnTo>
                  <a:pt x="4129952" y="4358621"/>
                </a:lnTo>
                <a:lnTo>
                  <a:pt x="3636013" y="5346500"/>
                </a:lnTo>
                <a:lnTo>
                  <a:pt x="4129952" y="6334378"/>
                </a:lnTo>
                <a:lnTo>
                  <a:pt x="5362759" y="6334378"/>
                </a:lnTo>
                <a:lnTo>
                  <a:pt x="5856698" y="5346500"/>
                </a:lnTo>
                <a:close/>
                <a:moveTo>
                  <a:pt x="8062049" y="4342579"/>
                </a:moveTo>
                <a:lnTo>
                  <a:pt x="6829242" y="4342579"/>
                </a:lnTo>
                <a:lnTo>
                  <a:pt x="6335303" y="5330458"/>
                </a:lnTo>
                <a:lnTo>
                  <a:pt x="6829242" y="6318336"/>
                </a:lnTo>
                <a:lnTo>
                  <a:pt x="8062049" y="6318336"/>
                </a:lnTo>
                <a:lnTo>
                  <a:pt x="8555988" y="5330458"/>
                </a:lnTo>
                <a:close/>
                <a:moveTo>
                  <a:pt x="1726746" y="4321523"/>
                </a:moveTo>
                <a:lnTo>
                  <a:pt x="493939" y="4321523"/>
                </a:lnTo>
                <a:lnTo>
                  <a:pt x="0" y="5309402"/>
                </a:lnTo>
                <a:lnTo>
                  <a:pt x="493939" y="6297280"/>
                </a:lnTo>
                <a:lnTo>
                  <a:pt x="1726746" y="6297280"/>
                </a:lnTo>
                <a:lnTo>
                  <a:pt x="2220685" y="5309402"/>
                </a:lnTo>
                <a:close/>
                <a:moveTo>
                  <a:pt x="11698062" y="4305481"/>
                </a:moveTo>
                <a:lnTo>
                  <a:pt x="10465255" y="4305481"/>
                </a:lnTo>
                <a:lnTo>
                  <a:pt x="9971316" y="5293360"/>
                </a:lnTo>
                <a:lnTo>
                  <a:pt x="10465255" y="6281238"/>
                </a:lnTo>
                <a:lnTo>
                  <a:pt x="11698062" y="6281238"/>
                </a:lnTo>
                <a:lnTo>
                  <a:pt x="12192001" y="5293360"/>
                </a:lnTo>
                <a:close/>
                <a:moveTo>
                  <a:pt x="3570527" y="3237266"/>
                </a:moveTo>
                <a:lnTo>
                  <a:pt x="2337720" y="3237266"/>
                </a:lnTo>
                <a:lnTo>
                  <a:pt x="1843781" y="4225145"/>
                </a:lnTo>
                <a:lnTo>
                  <a:pt x="2337720" y="5213023"/>
                </a:lnTo>
                <a:lnTo>
                  <a:pt x="3570527" y="5213023"/>
                </a:lnTo>
                <a:lnTo>
                  <a:pt x="4064466" y="4225145"/>
                </a:lnTo>
                <a:close/>
                <a:moveTo>
                  <a:pt x="9854281" y="3221224"/>
                </a:moveTo>
                <a:lnTo>
                  <a:pt x="8621474" y="3221224"/>
                </a:lnTo>
                <a:lnTo>
                  <a:pt x="8127535" y="4209103"/>
                </a:lnTo>
                <a:lnTo>
                  <a:pt x="8621474" y="5196981"/>
                </a:lnTo>
                <a:lnTo>
                  <a:pt x="9854281" y="5196981"/>
                </a:lnTo>
                <a:lnTo>
                  <a:pt x="10348220" y="4209103"/>
                </a:lnTo>
                <a:close/>
                <a:moveTo>
                  <a:pt x="1741146" y="2196878"/>
                </a:moveTo>
                <a:lnTo>
                  <a:pt x="508339" y="2196878"/>
                </a:lnTo>
                <a:lnTo>
                  <a:pt x="14400" y="3184756"/>
                </a:lnTo>
                <a:lnTo>
                  <a:pt x="508339" y="4172634"/>
                </a:lnTo>
                <a:lnTo>
                  <a:pt x="1741146" y="4172634"/>
                </a:lnTo>
                <a:lnTo>
                  <a:pt x="2235085" y="3184756"/>
                </a:lnTo>
                <a:close/>
                <a:moveTo>
                  <a:pt x="11683662" y="2180836"/>
                </a:moveTo>
                <a:lnTo>
                  <a:pt x="10450855" y="2180836"/>
                </a:lnTo>
                <a:lnTo>
                  <a:pt x="9956916" y="3168714"/>
                </a:lnTo>
                <a:lnTo>
                  <a:pt x="10450855" y="4156592"/>
                </a:lnTo>
                <a:lnTo>
                  <a:pt x="11683662" y="4156592"/>
                </a:lnTo>
                <a:lnTo>
                  <a:pt x="12177601" y="3168714"/>
                </a:lnTo>
                <a:close/>
                <a:moveTo>
                  <a:pt x="3570526" y="1126474"/>
                </a:moveTo>
                <a:lnTo>
                  <a:pt x="2337719" y="1126474"/>
                </a:lnTo>
                <a:lnTo>
                  <a:pt x="1843780" y="2114353"/>
                </a:lnTo>
                <a:lnTo>
                  <a:pt x="2337719" y="3102230"/>
                </a:lnTo>
                <a:lnTo>
                  <a:pt x="3570526" y="3102230"/>
                </a:lnTo>
                <a:lnTo>
                  <a:pt x="4064465" y="2114353"/>
                </a:lnTo>
                <a:close/>
                <a:moveTo>
                  <a:pt x="9854282" y="1110432"/>
                </a:moveTo>
                <a:lnTo>
                  <a:pt x="8621475" y="1110432"/>
                </a:lnTo>
                <a:lnTo>
                  <a:pt x="8127536" y="2098311"/>
                </a:lnTo>
                <a:lnTo>
                  <a:pt x="8621475" y="3086188"/>
                </a:lnTo>
                <a:lnTo>
                  <a:pt x="9854282" y="3086188"/>
                </a:lnTo>
                <a:lnTo>
                  <a:pt x="10348221" y="2098311"/>
                </a:lnTo>
                <a:close/>
                <a:moveTo>
                  <a:pt x="1741146" y="63331"/>
                </a:moveTo>
                <a:lnTo>
                  <a:pt x="508339" y="63331"/>
                </a:lnTo>
                <a:lnTo>
                  <a:pt x="14400" y="1051210"/>
                </a:lnTo>
                <a:lnTo>
                  <a:pt x="508339" y="2039088"/>
                </a:lnTo>
                <a:lnTo>
                  <a:pt x="1741146" y="2039088"/>
                </a:lnTo>
                <a:lnTo>
                  <a:pt x="2235085" y="1051210"/>
                </a:lnTo>
                <a:close/>
                <a:moveTo>
                  <a:pt x="11683662" y="47289"/>
                </a:moveTo>
                <a:lnTo>
                  <a:pt x="10450855" y="47289"/>
                </a:lnTo>
                <a:lnTo>
                  <a:pt x="9956916" y="1035168"/>
                </a:lnTo>
                <a:lnTo>
                  <a:pt x="10450855" y="2023046"/>
                </a:lnTo>
                <a:lnTo>
                  <a:pt x="11683662" y="2023046"/>
                </a:lnTo>
                <a:lnTo>
                  <a:pt x="12177601" y="1035168"/>
                </a:lnTo>
                <a:close/>
                <a:moveTo>
                  <a:pt x="5399906" y="16042"/>
                </a:moveTo>
                <a:lnTo>
                  <a:pt x="4167099" y="16042"/>
                </a:lnTo>
                <a:lnTo>
                  <a:pt x="3673160" y="1003920"/>
                </a:lnTo>
                <a:lnTo>
                  <a:pt x="4167099" y="1991799"/>
                </a:lnTo>
                <a:lnTo>
                  <a:pt x="5399906" y="1991799"/>
                </a:lnTo>
                <a:lnTo>
                  <a:pt x="5893845" y="1003920"/>
                </a:lnTo>
                <a:close/>
                <a:moveTo>
                  <a:pt x="8024902" y="0"/>
                </a:moveTo>
                <a:lnTo>
                  <a:pt x="6792095" y="0"/>
                </a:lnTo>
                <a:lnTo>
                  <a:pt x="6298156" y="987878"/>
                </a:lnTo>
                <a:lnTo>
                  <a:pt x="6792095" y="1975757"/>
                </a:lnTo>
                <a:lnTo>
                  <a:pt x="8024902" y="1975757"/>
                </a:lnTo>
                <a:lnTo>
                  <a:pt x="8518841" y="987878"/>
                </a:lnTo>
                <a:close/>
              </a:path>
            </a:pathLst>
          </a:custGeom>
          <a:solidFill>
            <a:srgbClr val="00659D">
              <a:alpha val="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graphicFrame>
        <p:nvGraphicFramePr>
          <p:cNvPr id="4" name="Google Shape;106;g19598ed7793_5_0"/>
          <p:cNvGraphicFramePr/>
          <p:nvPr>
            <p:extLst>
              <p:ext uri="{D42A27DB-BD31-4B8C-83A1-F6EECF244321}">
                <p14:modId xmlns:p14="http://schemas.microsoft.com/office/powerpoint/2010/main" val="916263419"/>
              </p:ext>
            </p:extLst>
          </p:nvPr>
        </p:nvGraphicFramePr>
        <p:xfrm>
          <a:off x="0" y="0"/>
          <a:ext cx="12181114" cy="6858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95206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9172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83732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42262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Calibri"/>
                        </a:rPr>
                        <a:t>Какую гипотезу проверяем? На какой вопрос хотим найти ответ?</a:t>
                      </a:r>
                      <a:endParaRPr sz="28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58FB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Calibri"/>
                        </a:rPr>
                        <a:t>Какие данные получились по факту</a:t>
                      </a:r>
                      <a:endParaRPr sz="28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58FB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Calibri"/>
                        </a:rPr>
                        <a:t>Какие выводы мы делаем</a:t>
                      </a:r>
                      <a:endParaRPr sz="28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58F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65926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Calibri"/>
                        </a:rPr>
                        <a:t>1.В каком виде хотели бы приобрести потребители </a:t>
                      </a:r>
                      <a:r>
                        <a:rPr lang="ru" sz="1600" dirty="0" smtClean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Calibri"/>
                        </a:rPr>
                        <a:t>фирменную </a:t>
                      </a:r>
                      <a:r>
                        <a:rPr lang="ru" sz="16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Calibri"/>
                        </a:rPr>
                        <a:t>продукцию?</a:t>
                      </a:r>
                      <a:endParaRPr sz="16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Канцелярия (ручки, блокноты, ежедневники и т.п.) – 38,6%</a:t>
                      </a:r>
                      <a:r>
                        <a:rPr lang="ru-RU" sz="4000" dirty="0"/>
                        <a:t/>
                      </a:r>
                      <a:br>
                        <a:rPr lang="ru-RU" sz="4000" dirty="0"/>
                      </a:b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Текстиль (футболки, толстовки, </a:t>
                      </a:r>
                      <a:r>
                        <a:rPr lang="ru-RU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шопперы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сумки и т.п.) – 64,9%</a:t>
                      </a:r>
                      <a:r>
                        <a:rPr lang="ru-RU" sz="4000" dirty="0"/>
                        <a:t/>
                      </a:r>
                      <a:br>
                        <a:rPr lang="ru-RU" sz="4000" dirty="0"/>
                      </a:b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Техника (</a:t>
                      </a:r>
                      <a:r>
                        <a:rPr lang="ru-RU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флешки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чехлы на телефон и т.п.) –</a:t>
                      </a:r>
                      <a:r>
                        <a:rPr lang="ru-RU" sz="18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36%</a:t>
                      </a:r>
                      <a:r>
                        <a:rPr lang="ru-RU" sz="4000" dirty="0"/>
                        <a:t/>
                      </a:r>
                      <a:br>
                        <a:rPr lang="ru-RU" sz="4000" dirty="0"/>
                      </a:b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Прочее (брелоки, значки, обложки на паспорт/проездной/</a:t>
                      </a:r>
                      <a:r>
                        <a:rPr lang="ru-RU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картхолдер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мягкая игрушка-символ) – 48,2%</a:t>
                      </a:r>
                      <a:endParaRPr sz="4000" dirty="0"/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Потребители желали бы больше всего видеть </a:t>
                      </a:r>
                      <a:r>
                        <a:rPr lang="ru" sz="18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брендовые товары </a:t>
                      </a:r>
                      <a:r>
                        <a:rPr lang="ru" sz="18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 виде текстильной продукции  продукции. Кроме того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популярным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выбором является разнообразная продукция из раздела «Прочее».</a:t>
                      </a:r>
                      <a:endParaRPr sz="28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69448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Calibri"/>
                        </a:rPr>
                        <a:t>2. Через какие интернет-источники потребителям удобнее всего просматривать </a:t>
                      </a:r>
                      <a:r>
                        <a:rPr lang="ru" sz="1600" dirty="0" smtClean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Calibri"/>
                        </a:rPr>
                        <a:t>фирменную </a:t>
                      </a:r>
                      <a:r>
                        <a:rPr lang="ru" sz="16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Calibri"/>
                        </a:rPr>
                        <a:t>продукцию?</a:t>
                      </a:r>
                      <a:endParaRPr sz="16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Через сайт </a:t>
                      </a:r>
                      <a:r>
                        <a:rPr lang="ru-RU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chuvsu.ru</a:t>
                      </a:r>
                      <a:r>
                        <a:rPr lang="ru-RU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 15,3%</a:t>
                      </a:r>
                      <a:r>
                        <a:rPr lang="ru-RU" sz="4000" dirty="0"/>
                        <a:t/>
                      </a:r>
                      <a:br>
                        <a:rPr lang="ru-RU" sz="4000" dirty="0"/>
                      </a:b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Через личный сайт «онлайн-магазин «</a:t>
                      </a:r>
                      <a:r>
                        <a:rPr lang="ru-RU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ЧувГУSHOP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 – 32,9%</a:t>
                      </a:r>
                      <a:r>
                        <a:rPr lang="ru-RU" sz="4000" dirty="0"/>
                        <a:t/>
                      </a:r>
                      <a:br>
                        <a:rPr lang="ru-RU" sz="4000" dirty="0"/>
                      </a:b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Через Сообщество в </a:t>
                      </a:r>
                      <a:r>
                        <a:rPr lang="ru-RU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Вконтакте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 51,8%</a:t>
                      </a:r>
                      <a:endParaRPr sz="4000" dirty="0"/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 результатам опроса потребители</a:t>
                      </a:r>
                      <a:r>
                        <a:rPr lang="ru" sz="1800" baseline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рассматривают платформу «Вконтакте» как удобный и оптимальный вариант размещения онлайн-магазина, так как данная социальная сеть является самой популярной и используемой среди опрошенных, а также простой и удобной для ведения бизнеса с минимальными затратами.</a:t>
                      </a:r>
                      <a:endParaRPr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2416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: фигура 1">
            <a:extLst>
              <a:ext uri="{FF2B5EF4-FFF2-40B4-BE49-F238E27FC236}">
                <a16:creationId xmlns:a16="http://schemas.microsoft.com/office/drawing/2014/main" xmlns="" id="{8AC9BE63-F8F2-5332-95D2-8BA414DCB556}"/>
              </a:ext>
            </a:extLst>
          </p:cNvPr>
          <p:cNvSpPr/>
          <p:nvPr/>
        </p:nvSpPr>
        <p:spPr>
          <a:xfrm flipH="1">
            <a:off x="0" y="463098"/>
            <a:ext cx="12192001" cy="6334378"/>
          </a:xfrm>
          <a:custGeom>
            <a:avLst/>
            <a:gdLst>
              <a:gd name="connsiteX0" fmla="*/ 5362759 w 12192001"/>
              <a:gd name="connsiteY0" fmla="*/ 4358621 h 6334378"/>
              <a:gd name="connsiteX1" fmla="*/ 4129952 w 12192001"/>
              <a:gd name="connsiteY1" fmla="*/ 4358621 h 6334378"/>
              <a:gd name="connsiteX2" fmla="*/ 3636013 w 12192001"/>
              <a:gd name="connsiteY2" fmla="*/ 5346500 h 6334378"/>
              <a:gd name="connsiteX3" fmla="*/ 4129952 w 12192001"/>
              <a:gd name="connsiteY3" fmla="*/ 6334378 h 6334378"/>
              <a:gd name="connsiteX4" fmla="*/ 5362759 w 12192001"/>
              <a:gd name="connsiteY4" fmla="*/ 6334378 h 6334378"/>
              <a:gd name="connsiteX5" fmla="*/ 5856698 w 12192001"/>
              <a:gd name="connsiteY5" fmla="*/ 5346500 h 6334378"/>
              <a:gd name="connsiteX6" fmla="*/ 8062049 w 12192001"/>
              <a:gd name="connsiteY6" fmla="*/ 4342579 h 6334378"/>
              <a:gd name="connsiteX7" fmla="*/ 6829242 w 12192001"/>
              <a:gd name="connsiteY7" fmla="*/ 4342579 h 6334378"/>
              <a:gd name="connsiteX8" fmla="*/ 6335303 w 12192001"/>
              <a:gd name="connsiteY8" fmla="*/ 5330458 h 6334378"/>
              <a:gd name="connsiteX9" fmla="*/ 6829242 w 12192001"/>
              <a:gd name="connsiteY9" fmla="*/ 6318336 h 6334378"/>
              <a:gd name="connsiteX10" fmla="*/ 8062049 w 12192001"/>
              <a:gd name="connsiteY10" fmla="*/ 6318336 h 6334378"/>
              <a:gd name="connsiteX11" fmla="*/ 8555988 w 12192001"/>
              <a:gd name="connsiteY11" fmla="*/ 5330458 h 6334378"/>
              <a:gd name="connsiteX12" fmla="*/ 1726746 w 12192001"/>
              <a:gd name="connsiteY12" fmla="*/ 4321523 h 6334378"/>
              <a:gd name="connsiteX13" fmla="*/ 493939 w 12192001"/>
              <a:gd name="connsiteY13" fmla="*/ 4321523 h 6334378"/>
              <a:gd name="connsiteX14" fmla="*/ 0 w 12192001"/>
              <a:gd name="connsiteY14" fmla="*/ 5309402 h 6334378"/>
              <a:gd name="connsiteX15" fmla="*/ 493939 w 12192001"/>
              <a:gd name="connsiteY15" fmla="*/ 6297280 h 6334378"/>
              <a:gd name="connsiteX16" fmla="*/ 1726746 w 12192001"/>
              <a:gd name="connsiteY16" fmla="*/ 6297280 h 6334378"/>
              <a:gd name="connsiteX17" fmla="*/ 2220685 w 12192001"/>
              <a:gd name="connsiteY17" fmla="*/ 5309402 h 6334378"/>
              <a:gd name="connsiteX18" fmla="*/ 11698062 w 12192001"/>
              <a:gd name="connsiteY18" fmla="*/ 4305481 h 6334378"/>
              <a:gd name="connsiteX19" fmla="*/ 10465255 w 12192001"/>
              <a:gd name="connsiteY19" fmla="*/ 4305481 h 6334378"/>
              <a:gd name="connsiteX20" fmla="*/ 9971316 w 12192001"/>
              <a:gd name="connsiteY20" fmla="*/ 5293360 h 6334378"/>
              <a:gd name="connsiteX21" fmla="*/ 10465255 w 12192001"/>
              <a:gd name="connsiteY21" fmla="*/ 6281238 h 6334378"/>
              <a:gd name="connsiteX22" fmla="*/ 11698062 w 12192001"/>
              <a:gd name="connsiteY22" fmla="*/ 6281238 h 6334378"/>
              <a:gd name="connsiteX23" fmla="*/ 12192001 w 12192001"/>
              <a:gd name="connsiteY23" fmla="*/ 5293360 h 6334378"/>
              <a:gd name="connsiteX24" fmla="*/ 3570527 w 12192001"/>
              <a:gd name="connsiteY24" fmla="*/ 3237266 h 6334378"/>
              <a:gd name="connsiteX25" fmla="*/ 2337720 w 12192001"/>
              <a:gd name="connsiteY25" fmla="*/ 3237266 h 6334378"/>
              <a:gd name="connsiteX26" fmla="*/ 1843781 w 12192001"/>
              <a:gd name="connsiteY26" fmla="*/ 4225145 h 6334378"/>
              <a:gd name="connsiteX27" fmla="*/ 2337720 w 12192001"/>
              <a:gd name="connsiteY27" fmla="*/ 5213023 h 6334378"/>
              <a:gd name="connsiteX28" fmla="*/ 3570527 w 12192001"/>
              <a:gd name="connsiteY28" fmla="*/ 5213023 h 6334378"/>
              <a:gd name="connsiteX29" fmla="*/ 4064466 w 12192001"/>
              <a:gd name="connsiteY29" fmla="*/ 4225145 h 6334378"/>
              <a:gd name="connsiteX30" fmla="*/ 9854281 w 12192001"/>
              <a:gd name="connsiteY30" fmla="*/ 3221224 h 6334378"/>
              <a:gd name="connsiteX31" fmla="*/ 8621474 w 12192001"/>
              <a:gd name="connsiteY31" fmla="*/ 3221224 h 6334378"/>
              <a:gd name="connsiteX32" fmla="*/ 8127535 w 12192001"/>
              <a:gd name="connsiteY32" fmla="*/ 4209103 h 6334378"/>
              <a:gd name="connsiteX33" fmla="*/ 8621474 w 12192001"/>
              <a:gd name="connsiteY33" fmla="*/ 5196981 h 6334378"/>
              <a:gd name="connsiteX34" fmla="*/ 9854281 w 12192001"/>
              <a:gd name="connsiteY34" fmla="*/ 5196981 h 6334378"/>
              <a:gd name="connsiteX35" fmla="*/ 10348220 w 12192001"/>
              <a:gd name="connsiteY35" fmla="*/ 4209103 h 6334378"/>
              <a:gd name="connsiteX36" fmla="*/ 1741146 w 12192001"/>
              <a:gd name="connsiteY36" fmla="*/ 2196878 h 6334378"/>
              <a:gd name="connsiteX37" fmla="*/ 508339 w 12192001"/>
              <a:gd name="connsiteY37" fmla="*/ 2196878 h 6334378"/>
              <a:gd name="connsiteX38" fmla="*/ 14400 w 12192001"/>
              <a:gd name="connsiteY38" fmla="*/ 3184756 h 6334378"/>
              <a:gd name="connsiteX39" fmla="*/ 508339 w 12192001"/>
              <a:gd name="connsiteY39" fmla="*/ 4172634 h 6334378"/>
              <a:gd name="connsiteX40" fmla="*/ 1741146 w 12192001"/>
              <a:gd name="connsiteY40" fmla="*/ 4172634 h 6334378"/>
              <a:gd name="connsiteX41" fmla="*/ 2235085 w 12192001"/>
              <a:gd name="connsiteY41" fmla="*/ 3184756 h 6334378"/>
              <a:gd name="connsiteX42" fmla="*/ 11683662 w 12192001"/>
              <a:gd name="connsiteY42" fmla="*/ 2180836 h 6334378"/>
              <a:gd name="connsiteX43" fmla="*/ 10450855 w 12192001"/>
              <a:gd name="connsiteY43" fmla="*/ 2180836 h 6334378"/>
              <a:gd name="connsiteX44" fmla="*/ 9956916 w 12192001"/>
              <a:gd name="connsiteY44" fmla="*/ 3168714 h 6334378"/>
              <a:gd name="connsiteX45" fmla="*/ 10450855 w 12192001"/>
              <a:gd name="connsiteY45" fmla="*/ 4156592 h 6334378"/>
              <a:gd name="connsiteX46" fmla="*/ 11683662 w 12192001"/>
              <a:gd name="connsiteY46" fmla="*/ 4156592 h 6334378"/>
              <a:gd name="connsiteX47" fmla="*/ 12177601 w 12192001"/>
              <a:gd name="connsiteY47" fmla="*/ 3168714 h 6334378"/>
              <a:gd name="connsiteX48" fmla="*/ 3570526 w 12192001"/>
              <a:gd name="connsiteY48" fmla="*/ 1126474 h 6334378"/>
              <a:gd name="connsiteX49" fmla="*/ 2337719 w 12192001"/>
              <a:gd name="connsiteY49" fmla="*/ 1126474 h 6334378"/>
              <a:gd name="connsiteX50" fmla="*/ 1843780 w 12192001"/>
              <a:gd name="connsiteY50" fmla="*/ 2114353 h 6334378"/>
              <a:gd name="connsiteX51" fmla="*/ 2337719 w 12192001"/>
              <a:gd name="connsiteY51" fmla="*/ 3102230 h 6334378"/>
              <a:gd name="connsiteX52" fmla="*/ 3570526 w 12192001"/>
              <a:gd name="connsiteY52" fmla="*/ 3102230 h 6334378"/>
              <a:gd name="connsiteX53" fmla="*/ 4064465 w 12192001"/>
              <a:gd name="connsiteY53" fmla="*/ 2114353 h 6334378"/>
              <a:gd name="connsiteX54" fmla="*/ 9854282 w 12192001"/>
              <a:gd name="connsiteY54" fmla="*/ 1110432 h 6334378"/>
              <a:gd name="connsiteX55" fmla="*/ 8621475 w 12192001"/>
              <a:gd name="connsiteY55" fmla="*/ 1110432 h 6334378"/>
              <a:gd name="connsiteX56" fmla="*/ 8127536 w 12192001"/>
              <a:gd name="connsiteY56" fmla="*/ 2098311 h 6334378"/>
              <a:gd name="connsiteX57" fmla="*/ 8621475 w 12192001"/>
              <a:gd name="connsiteY57" fmla="*/ 3086188 h 6334378"/>
              <a:gd name="connsiteX58" fmla="*/ 9854282 w 12192001"/>
              <a:gd name="connsiteY58" fmla="*/ 3086188 h 6334378"/>
              <a:gd name="connsiteX59" fmla="*/ 10348221 w 12192001"/>
              <a:gd name="connsiteY59" fmla="*/ 2098311 h 6334378"/>
              <a:gd name="connsiteX60" fmla="*/ 1741146 w 12192001"/>
              <a:gd name="connsiteY60" fmla="*/ 63331 h 6334378"/>
              <a:gd name="connsiteX61" fmla="*/ 508339 w 12192001"/>
              <a:gd name="connsiteY61" fmla="*/ 63331 h 6334378"/>
              <a:gd name="connsiteX62" fmla="*/ 14400 w 12192001"/>
              <a:gd name="connsiteY62" fmla="*/ 1051210 h 6334378"/>
              <a:gd name="connsiteX63" fmla="*/ 508339 w 12192001"/>
              <a:gd name="connsiteY63" fmla="*/ 2039088 h 6334378"/>
              <a:gd name="connsiteX64" fmla="*/ 1741146 w 12192001"/>
              <a:gd name="connsiteY64" fmla="*/ 2039088 h 6334378"/>
              <a:gd name="connsiteX65" fmla="*/ 2235085 w 12192001"/>
              <a:gd name="connsiteY65" fmla="*/ 1051210 h 6334378"/>
              <a:gd name="connsiteX66" fmla="*/ 11683662 w 12192001"/>
              <a:gd name="connsiteY66" fmla="*/ 47289 h 6334378"/>
              <a:gd name="connsiteX67" fmla="*/ 10450855 w 12192001"/>
              <a:gd name="connsiteY67" fmla="*/ 47289 h 6334378"/>
              <a:gd name="connsiteX68" fmla="*/ 9956916 w 12192001"/>
              <a:gd name="connsiteY68" fmla="*/ 1035168 h 6334378"/>
              <a:gd name="connsiteX69" fmla="*/ 10450855 w 12192001"/>
              <a:gd name="connsiteY69" fmla="*/ 2023046 h 6334378"/>
              <a:gd name="connsiteX70" fmla="*/ 11683662 w 12192001"/>
              <a:gd name="connsiteY70" fmla="*/ 2023046 h 6334378"/>
              <a:gd name="connsiteX71" fmla="*/ 12177601 w 12192001"/>
              <a:gd name="connsiteY71" fmla="*/ 1035168 h 6334378"/>
              <a:gd name="connsiteX72" fmla="*/ 5399906 w 12192001"/>
              <a:gd name="connsiteY72" fmla="*/ 16042 h 6334378"/>
              <a:gd name="connsiteX73" fmla="*/ 4167099 w 12192001"/>
              <a:gd name="connsiteY73" fmla="*/ 16042 h 6334378"/>
              <a:gd name="connsiteX74" fmla="*/ 3673160 w 12192001"/>
              <a:gd name="connsiteY74" fmla="*/ 1003920 h 6334378"/>
              <a:gd name="connsiteX75" fmla="*/ 4167099 w 12192001"/>
              <a:gd name="connsiteY75" fmla="*/ 1991799 h 6334378"/>
              <a:gd name="connsiteX76" fmla="*/ 5399906 w 12192001"/>
              <a:gd name="connsiteY76" fmla="*/ 1991799 h 6334378"/>
              <a:gd name="connsiteX77" fmla="*/ 5893845 w 12192001"/>
              <a:gd name="connsiteY77" fmla="*/ 1003920 h 6334378"/>
              <a:gd name="connsiteX78" fmla="*/ 8024902 w 12192001"/>
              <a:gd name="connsiteY78" fmla="*/ 0 h 6334378"/>
              <a:gd name="connsiteX79" fmla="*/ 6792095 w 12192001"/>
              <a:gd name="connsiteY79" fmla="*/ 0 h 6334378"/>
              <a:gd name="connsiteX80" fmla="*/ 6298156 w 12192001"/>
              <a:gd name="connsiteY80" fmla="*/ 987878 h 6334378"/>
              <a:gd name="connsiteX81" fmla="*/ 6792095 w 12192001"/>
              <a:gd name="connsiteY81" fmla="*/ 1975757 h 6334378"/>
              <a:gd name="connsiteX82" fmla="*/ 8024902 w 12192001"/>
              <a:gd name="connsiteY82" fmla="*/ 1975757 h 6334378"/>
              <a:gd name="connsiteX83" fmla="*/ 8518841 w 12192001"/>
              <a:gd name="connsiteY83" fmla="*/ 987878 h 6334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12192001" h="6334378">
                <a:moveTo>
                  <a:pt x="5362759" y="4358621"/>
                </a:moveTo>
                <a:lnTo>
                  <a:pt x="4129952" y="4358621"/>
                </a:lnTo>
                <a:lnTo>
                  <a:pt x="3636013" y="5346500"/>
                </a:lnTo>
                <a:lnTo>
                  <a:pt x="4129952" y="6334378"/>
                </a:lnTo>
                <a:lnTo>
                  <a:pt x="5362759" y="6334378"/>
                </a:lnTo>
                <a:lnTo>
                  <a:pt x="5856698" y="5346500"/>
                </a:lnTo>
                <a:close/>
                <a:moveTo>
                  <a:pt x="8062049" y="4342579"/>
                </a:moveTo>
                <a:lnTo>
                  <a:pt x="6829242" y="4342579"/>
                </a:lnTo>
                <a:lnTo>
                  <a:pt x="6335303" y="5330458"/>
                </a:lnTo>
                <a:lnTo>
                  <a:pt x="6829242" y="6318336"/>
                </a:lnTo>
                <a:lnTo>
                  <a:pt x="8062049" y="6318336"/>
                </a:lnTo>
                <a:lnTo>
                  <a:pt x="8555988" y="5330458"/>
                </a:lnTo>
                <a:close/>
                <a:moveTo>
                  <a:pt x="1726746" y="4321523"/>
                </a:moveTo>
                <a:lnTo>
                  <a:pt x="493939" y="4321523"/>
                </a:lnTo>
                <a:lnTo>
                  <a:pt x="0" y="5309402"/>
                </a:lnTo>
                <a:lnTo>
                  <a:pt x="493939" y="6297280"/>
                </a:lnTo>
                <a:lnTo>
                  <a:pt x="1726746" y="6297280"/>
                </a:lnTo>
                <a:lnTo>
                  <a:pt x="2220685" y="5309402"/>
                </a:lnTo>
                <a:close/>
                <a:moveTo>
                  <a:pt x="11698062" y="4305481"/>
                </a:moveTo>
                <a:lnTo>
                  <a:pt x="10465255" y="4305481"/>
                </a:lnTo>
                <a:lnTo>
                  <a:pt x="9971316" y="5293360"/>
                </a:lnTo>
                <a:lnTo>
                  <a:pt x="10465255" y="6281238"/>
                </a:lnTo>
                <a:lnTo>
                  <a:pt x="11698062" y="6281238"/>
                </a:lnTo>
                <a:lnTo>
                  <a:pt x="12192001" y="5293360"/>
                </a:lnTo>
                <a:close/>
                <a:moveTo>
                  <a:pt x="3570527" y="3237266"/>
                </a:moveTo>
                <a:lnTo>
                  <a:pt x="2337720" y="3237266"/>
                </a:lnTo>
                <a:lnTo>
                  <a:pt x="1843781" y="4225145"/>
                </a:lnTo>
                <a:lnTo>
                  <a:pt x="2337720" y="5213023"/>
                </a:lnTo>
                <a:lnTo>
                  <a:pt x="3570527" y="5213023"/>
                </a:lnTo>
                <a:lnTo>
                  <a:pt x="4064466" y="4225145"/>
                </a:lnTo>
                <a:close/>
                <a:moveTo>
                  <a:pt x="9854281" y="3221224"/>
                </a:moveTo>
                <a:lnTo>
                  <a:pt x="8621474" y="3221224"/>
                </a:lnTo>
                <a:lnTo>
                  <a:pt x="8127535" y="4209103"/>
                </a:lnTo>
                <a:lnTo>
                  <a:pt x="8621474" y="5196981"/>
                </a:lnTo>
                <a:lnTo>
                  <a:pt x="9854281" y="5196981"/>
                </a:lnTo>
                <a:lnTo>
                  <a:pt x="10348220" y="4209103"/>
                </a:lnTo>
                <a:close/>
                <a:moveTo>
                  <a:pt x="1741146" y="2196878"/>
                </a:moveTo>
                <a:lnTo>
                  <a:pt x="508339" y="2196878"/>
                </a:lnTo>
                <a:lnTo>
                  <a:pt x="14400" y="3184756"/>
                </a:lnTo>
                <a:lnTo>
                  <a:pt x="508339" y="4172634"/>
                </a:lnTo>
                <a:lnTo>
                  <a:pt x="1741146" y="4172634"/>
                </a:lnTo>
                <a:lnTo>
                  <a:pt x="2235085" y="3184756"/>
                </a:lnTo>
                <a:close/>
                <a:moveTo>
                  <a:pt x="11683662" y="2180836"/>
                </a:moveTo>
                <a:lnTo>
                  <a:pt x="10450855" y="2180836"/>
                </a:lnTo>
                <a:lnTo>
                  <a:pt x="9956916" y="3168714"/>
                </a:lnTo>
                <a:lnTo>
                  <a:pt x="10450855" y="4156592"/>
                </a:lnTo>
                <a:lnTo>
                  <a:pt x="11683662" y="4156592"/>
                </a:lnTo>
                <a:lnTo>
                  <a:pt x="12177601" y="3168714"/>
                </a:lnTo>
                <a:close/>
                <a:moveTo>
                  <a:pt x="3570526" y="1126474"/>
                </a:moveTo>
                <a:lnTo>
                  <a:pt x="2337719" y="1126474"/>
                </a:lnTo>
                <a:lnTo>
                  <a:pt x="1843780" y="2114353"/>
                </a:lnTo>
                <a:lnTo>
                  <a:pt x="2337719" y="3102230"/>
                </a:lnTo>
                <a:lnTo>
                  <a:pt x="3570526" y="3102230"/>
                </a:lnTo>
                <a:lnTo>
                  <a:pt x="4064465" y="2114353"/>
                </a:lnTo>
                <a:close/>
                <a:moveTo>
                  <a:pt x="9854282" y="1110432"/>
                </a:moveTo>
                <a:lnTo>
                  <a:pt x="8621475" y="1110432"/>
                </a:lnTo>
                <a:lnTo>
                  <a:pt x="8127536" y="2098311"/>
                </a:lnTo>
                <a:lnTo>
                  <a:pt x="8621475" y="3086188"/>
                </a:lnTo>
                <a:lnTo>
                  <a:pt x="9854282" y="3086188"/>
                </a:lnTo>
                <a:lnTo>
                  <a:pt x="10348221" y="2098311"/>
                </a:lnTo>
                <a:close/>
                <a:moveTo>
                  <a:pt x="1741146" y="63331"/>
                </a:moveTo>
                <a:lnTo>
                  <a:pt x="508339" y="63331"/>
                </a:lnTo>
                <a:lnTo>
                  <a:pt x="14400" y="1051210"/>
                </a:lnTo>
                <a:lnTo>
                  <a:pt x="508339" y="2039088"/>
                </a:lnTo>
                <a:lnTo>
                  <a:pt x="1741146" y="2039088"/>
                </a:lnTo>
                <a:lnTo>
                  <a:pt x="2235085" y="1051210"/>
                </a:lnTo>
                <a:close/>
                <a:moveTo>
                  <a:pt x="11683662" y="47289"/>
                </a:moveTo>
                <a:lnTo>
                  <a:pt x="10450855" y="47289"/>
                </a:lnTo>
                <a:lnTo>
                  <a:pt x="9956916" y="1035168"/>
                </a:lnTo>
                <a:lnTo>
                  <a:pt x="10450855" y="2023046"/>
                </a:lnTo>
                <a:lnTo>
                  <a:pt x="11683662" y="2023046"/>
                </a:lnTo>
                <a:lnTo>
                  <a:pt x="12177601" y="1035168"/>
                </a:lnTo>
                <a:close/>
                <a:moveTo>
                  <a:pt x="5399906" y="16042"/>
                </a:moveTo>
                <a:lnTo>
                  <a:pt x="4167099" y="16042"/>
                </a:lnTo>
                <a:lnTo>
                  <a:pt x="3673160" y="1003920"/>
                </a:lnTo>
                <a:lnTo>
                  <a:pt x="4167099" y="1991799"/>
                </a:lnTo>
                <a:lnTo>
                  <a:pt x="5399906" y="1991799"/>
                </a:lnTo>
                <a:lnTo>
                  <a:pt x="5893845" y="1003920"/>
                </a:lnTo>
                <a:close/>
                <a:moveTo>
                  <a:pt x="8024902" y="0"/>
                </a:moveTo>
                <a:lnTo>
                  <a:pt x="6792095" y="0"/>
                </a:lnTo>
                <a:lnTo>
                  <a:pt x="6298156" y="987878"/>
                </a:lnTo>
                <a:lnTo>
                  <a:pt x="6792095" y="1975757"/>
                </a:lnTo>
                <a:lnTo>
                  <a:pt x="8024902" y="1975757"/>
                </a:lnTo>
                <a:lnTo>
                  <a:pt x="8518841" y="987878"/>
                </a:lnTo>
                <a:close/>
              </a:path>
            </a:pathLst>
          </a:custGeom>
          <a:solidFill>
            <a:srgbClr val="00659D">
              <a:alpha val="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9654232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92464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5093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9164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245674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3. В какой форме потребителям удобнее производить оплату продукции?</a:t>
                      </a:r>
                      <a:endParaRPr sz="2800" dirty="0"/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 наличной форме – 1,3%</a:t>
                      </a:r>
                      <a:endParaRPr sz="18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 безналичной форме (банковской картой) – 61% </a:t>
                      </a:r>
                      <a:endParaRPr sz="18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Переводом через Сбербанк онлайн – 37,3%</a:t>
                      </a:r>
                      <a:endParaRPr sz="18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Через денежные переводы Вконтакте – 0,4%</a:t>
                      </a:r>
                      <a:endParaRPr sz="4000" dirty="0"/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Потребителям удобнее всего производить оплату продукции непосредственно через банковскую карту, либо онлайн</a:t>
                      </a:r>
                      <a:r>
                        <a:rPr lang="ru" sz="1800" baseline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переводом, используя мобильное приложение банка</a:t>
                      </a:r>
                      <a:r>
                        <a:rPr lang="ru" sz="18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 </a:t>
                      </a:r>
                      <a:endParaRPr sz="28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64510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4.Какой формат приобретения товара удобнее?</a:t>
                      </a:r>
                      <a:endParaRPr sz="2800" dirty="0"/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Онлайн – 73,7%</a:t>
                      </a:r>
                      <a:endParaRPr sz="18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Оффлайн – 26,3%</a:t>
                      </a:r>
                      <a:endParaRPr sz="18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Потребителям удобнее всего приобретать товар в онлайн формате.</a:t>
                      </a:r>
                      <a:endParaRPr sz="2800" dirty="0"/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47816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5. В какой форме удобнее получить товар?</a:t>
                      </a:r>
                      <a:endParaRPr sz="2800" dirty="0"/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Самовывоз – 63,6%</a:t>
                      </a:r>
                      <a:endParaRPr sz="18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 sz="1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Доставка – 36,4</a:t>
                      </a:r>
                      <a:r>
                        <a:rPr lang="ru" sz="1800" dirty="0">
                          <a:latin typeface="+mn-lt"/>
                          <a:ea typeface="Calibri"/>
                          <a:cs typeface="Calibri"/>
                          <a:sym typeface="Calibri"/>
                        </a:rPr>
                        <a:t>%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Потребителям удобнее всего получать товар посредством самовывоза из университета.</a:t>
                      </a:r>
                      <a:endParaRPr sz="2800" dirty="0"/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4028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: фигура 3">
            <a:extLst>
              <a:ext uri="{FF2B5EF4-FFF2-40B4-BE49-F238E27FC236}">
                <a16:creationId xmlns:a16="http://schemas.microsoft.com/office/drawing/2014/main" xmlns="" id="{C695D780-4557-A7DA-385F-A5E90B231363}"/>
              </a:ext>
            </a:extLst>
          </p:cNvPr>
          <p:cNvSpPr/>
          <p:nvPr/>
        </p:nvSpPr>
        <p:spPr>
          <a:xfrm flipH="1">
            <a:off x="-1" y="261811"/>
            <a:ext cx="12192001" cy="6334378"/>
          </a:xfrm>
          <a:custGeom>
            <a:avLst/>
            <a:gdLst>
              <a:gd name="connsiteX0" fmla="*/ 5362759 w 12192001"/>
              <a:gd name="connsiteY0" fmla="*/ 4358621 h 6334378"/>
              <a:gd name="connsiteX1" fmla="*/ 4129952 w 12192001"/>
              <a:gd name="connsiteY1" fmla="*/ 4358621 h 6334378"/>
              <a:gd name="connsiteX2" fmla="*/ 3636013 w 12192001"/>
              <a:gd name="connsiteY2" fmla="*/ 5346500 h 6334378"/>
              <a:gd name="connsiteX3" fmla="*/ 4129952 w 12192001"/>
              <a:gd name="connsiteY3" fmla="*/ 6334378 h 6334378"/>
              <a:gd name="connsiteX4" fmla="*/ 5362759 w 12192001"/>
              <a:gd name="connsiteY4" fmla="*/ 6334378 h 6334378"/>
              <a:gd name="connsiteX5" fmla="*/ 5856698 w 12192001"/>
              <a:gd name="connsiteY5" fmla="*/ 5346500 h 6334378"/>
              <a:gd name="connsiteX6" fmla="*/ 8062049 w 12192001"/>
              <a:gd name="connsiteY6" fmla="*/ 4342579 h 6334378"/>
              <a:gd name="connsiteX7" fmla="*/ 6829242 w 12192001"/>
              <a:gd name="connsiteY7" fmla="*/ 4342579 h 6334378"/>
              <a:gd name="connsiteX8" fmla="*/ 6335303 w 12192001"/>
              <a:gd name="connsiteY8" fmla="*/ 5330458 h 6334378"/>
              <a:gd name="connsiteX9" fmla="*/ 6829242 w 12192001"/>
              <a:gd name="connsiteY9" fmla="*/ 6318336 h 6334378"/>
              <a:gd name="connsiteX10" fmla="*/ 8062049 w 12192001"/>
              <a:gd name="connsiteY10" fmla="*/ 6318336 h 6334378"/>
              <a:gd name="connsiteX11" fmla="*/ 8555988 w 12192001"/>
              <a:gd name="connsiteY11" fmla="*/ 5330458 h 6334378"/>
              <a:gd name="connsiteX12" fmla="*/ 1726746 w 12192001"/>
              <a:gd name="connsiteY12" fmla="*/ 4321523 h 6334378"/>
              <a:gd name="connsiteX13" fmla="*/ 493939 w 12192001"/>
              <a:gd name="connsiteY13" fmla="*/ 4321523 h 6334378"/>
              <a:gd name="connsiteX14" fmla="*/ 0 w 12192001"/>
              <a:gd name="connsiteY14" fmla="*/ 5309402 h 6334378"/>
              <a:gd name="connsiteX15" fmla="*/ 493939 w 12192001"/>
              <a:gd name="connsiteY15" fmla="*/ 6297280 h 6334378"/>
              <a:gd name="connsiteX16" fmla="*/ 1726746 w 12192001"/>
              <a:gd name="connsiteY16" fmla="*/ 6297280 h 6334378"/>
              <a:gd name="connsiteX17" fmla="*/ 2220685 w 12192001"/>
              <a:gd name="connsiteY17" fmla="*/ 5309402 h 6334378"/>
              <a:gd name="connsiteX18" fmla="*/ 11698062 w 12192001"/>
              <a:gd name="connsiteY18" fmla="*/ 4305481 h 6334378"/>
              <a:gd name="connsiteX19" fmla="*/ 10465255 w 12192001"/>
              <a:gd name="connsiteY19" fmla="*/ 4305481 h 6334378"/>
              <a:gd name="connsiteX20" fmla="*/ 9971316 w 12192001"/>
              <a:gd name="connsiteY20" fmla="*/ 5293360 h 6334378"/>
              <a:gd name="connsiteX21" fmla="*/ 10465255 w 12192001"/>
              <a:gd name="connsiteY21" fmla="*/ 6281238 h 6334378"/>
              <a:gd name="connsiteX22" fmla="*/ 11698062 w 12192001"/>
              <a:gd name="connsiteY22" fmla="*/ 6281238 h 6334378"/>
              <a:gd name="connsiteX23" fmla="*/ 12192001 w 12192001"/>
              <a:gd name="connsiteY23" fmla="*/ 5293360 h 6334378"/>
              <a:gd name="connsiteX24" fmla="*/ 3570527 w 12192001"/>
              <a:gd name="connsiteY24" fmla="*/ 3237266 h 6334378"/>
              <a:gd name="connsiteX25" fmla="*/ 2337720 w 12192001"/>
              <a:gd name="connsiteY25" fmla="*/ 3237266 h 6334378"/>
              <a:gd name="connsiteX26" fmla="*/ 1843781 w 12192001"/>
              <a:gd name="connsiteY26" fmla="*/ 4225145 h 6334378"/>
              <a:gd name="connsiteX27" fmla="*/ 2337720 w 12192001"/>
              <a:gd name="connsiteY27" fmla="*/ 5213023 h 6334378"/>
              <a:gd name="connsiteX28" fmla="*/ 3570527 w 12192001"/>
              <a:gd name="connsiteY28" fmla="*/ 5213023 h 6334378"/>
              <a:gd name="connsiteX29" fmla="*/ 4064466 w 12192001"/>
              <a:gd name="connsiteY29" fmla="*/ 4225145 h 6334378"/>
              <a:gd name="connsiteX30" fmla="*/ 9854281 w 12192001"/>
              <a:gd name="connsiteY30" fmla="*/ 3221224 h 6334378"/>
              <a:gd name="connsiteX31" fmla="*/ 8621474 w 12192001"/>
              <a:gd name="connsiteY31" fmla="*/ 3221224 h 6334378"/>
              <a:gd name="connsiteX32" fmla="*/ 8127535 w 12192001"/>
              <a:gd name="connsiteY32" fmla="*/ 4209103 h 6334378"/>
              <a:gd name="connsiteX33" fmla="*/ 8621474 w 12192001"/>
              <a:gd name="connsiteY33" fmla="*/ 5196981 h 6334378"/>
              <a:gd name="connsiteX34" fmla="*/ 9854281 w 12192001"/>
              <a:gd name="connsiteY34" fmla="*/ 5196981 h 6334378"/>
              <a:gd name="connsiteX35" fmla="*/ 10348220 w 12192001"/>
              <a:gd name="connsiteY35" fmla="*/ 4209103 h 6334378"/>
              <a:gd name="connsiteX36" fmla="*/ 1741146 w 12192001"/>
              <a:gd name="connsiteY36" fmla="*/ 2196878 h 6334378"/>
              <a:gd name="connsiteX37" fmla="*/ 508339 w 12192001"/>
              <a:gd name="connsiteY37" fmla="*/ 2196878 h 6334378"/>
              <a:gd name="connsiteX38" fmla="*/ 14400 w 12192001"/>
              <a:gd name="connsiteY38" fmla="*/ 3184756 h 6334378"/>
              <a:gd name="connsiteX39" fmla="*/ 508339 w 12192001"/>
              <a:gd name="connsiteY39" fmla="*/ 4172634 h 6334378"/>
              <a:gd name="connsiteX40" fmla="*/ 1741146 w 12192001"/>
              <a:gd name="connsiteY40" fmla="*/ 4172634 h 6334378"/>
              <a:gd name="connsiteX41" fmla="*/ 2235085 w 12192001"/>
              <a:gd name="connsiteY41" fmla="*/ 3184756 h 6334378"/>
              <a:gd name="connsiteX42" fmla="*/ 11683662 w 12192001"/>
              <a:gd name="connsiteY42" fmla="*/ 2180836 h 6334378"/>
              <a:gd name="connsiteX43" fmla="*/ 10450855 w 12192001"/>
              <a:gd name="connsiteY43" fmla="*/ 2180836 h 6334378"/>
              <a:gd name="connsiteX44" fmla="*/ 9956916 w 12192001"/>
              <a:gd name="connsiteY44" fmla="*/ 3168714 h 6334378"/>
              <a:gd name="connsiteX45" fmla="*/ 10450855 w 12192001"/>
              <a:gd name="connsiteY45" fmla="*/ 4156592 h 6334378"/>
              <a:gd name="connsiteX46" fmla="*/ 11683662 w 12192001"/>
              <a:gd name="connsiteY46" fmla="*/ 4156592 h 6334378"/>
              <a:gd name="connsiteX47" fmla="*/ 12177601 w 12192001"/>
              <a:gd name="connsiteY47" fmla="*/ 3168714 h 6334378"/>
              <a:gd name="connsiteX48" fmla="*/ 3570526 w 12192001"/>
              <a:gd name="connsiteY48" fmla="*/ 1126474 h 6334378"/>
              <a:gd name="connsiteX49" fmla="*/ 2337719 w 12192001"/>
              <a:gd name="connsiteY49" fmla="*/ 1126474 h 6334378"/>
              <a:gd name="connsiteX50" fmla="*/ 1843780 w 12192001"/>
              <a:gd name="connsiteY50" fmla="*/ 2114353 h 6334378"/>
              <a:gd name="connsiteX51" fmla="*/ 2337719 w 12192001"/>
              <a:gd name="connsiteY51" fmla="*/ 3102230 h 6334378"/>
              <a:gd name="connsiteX52" fmla="*/ 3570526 w 12192001"/>
              <a:gd name="connsiteY52" fmla="*/ 3102230 h 6334378"/>
              <a:gd name="connsiteX53" fmla="*/ 4064465 w 12192001"/>
              <a:gd name="connsiteY53" fmla="*/ 2114353 h 6334378"/>
              <a:gd name="connsiteX54" fmla="*/ 9854282 w 12192001"/>
              <a:gd name="connsiteY54" fmla="*/ 1110432 h 6334378"/>
              <a:gd name="connsiteX55" fmla="*/ 8621475 w 12192001"/>
              <a:gd name="connsiteY55" fmla="*/ 1110432 h 6334378"/>
              <a:gd name="connsiteX56" fmla="*/ 8127536 w 12192001"/>
              <a:gd name="connsiteY56" fmla="*/ 2098311 h 6334378"/>
              <a:gd name="connsiteX57" fmla="*/ 8621475 w 12192001"/>
              <a:gd name="connsiteY57" fmla="*/ 3086188 h 6334378"/>
              <a:gd name="connsiteX58" fmla="*/ 9854282 w 12192001"/>
              <a:gd name="connsiteY58" fmla="*/ 3086188 h 6334378"/>
              <a:gd name="connsiteX59" fmla="*/ 10348221 w 12192001"/>
              <a:gd name="connsiteY59" fmla="*/ 2098311 h 6334378"/>
              <a:gd name="connsiteX60" fmla="*/ 1741146 w 12192001"/>
              <a:gd name="connsiteY60" fmla="*/ 63331 h 6334378"/>
              <a:gd name="connsiteX61" fmla="*/ 508339 w 12192001"/>
              <a:gd name="connsiteY61" fmla="*/ 63331 h 6334378"/>
              <a:gd name="connsiteX62" fmla="*/ 14400 w 12192001"/>
              <a:gd name="connsiteY62" fmla="*/ 1051210 h 6334378"/>
              <a:gd name="connsiteX63" fmla="*/ 508339 w 12192001"/>
              <a:gd name="connsiteY63" fmla="*/ 2039088 h 6334378"/>
              <a:gd name="connsiteX64" fmla="*/ 1741146 w 12192001"/>
              <a:gd name="connsiteY64" fmla="*/ 2039088 h 6334378"/>
              <a:gd name="connsiteX65" fmla="*/ 2235085 w 12192001"/>
              <a:gd name="connsiteY65" fmla="*/ 1051210 h 6334378"/>
              <a:gd name="connsiteX66" fmla="*/ 11683662 w 12192001"/>
              <a:gd name="connsiteY66" fmla="*/ 47289 h 6334378"/>
              <a:gd name="connsiteX67" fmla="*/ 10450855 w 12192001"/>
              <a:gd name="connsiteY67" fmla="*/ 47289 h 6334378"/>
              <a:gd name="connsiteX68" fmla="*/ 9956916 w 12192001"/>
              <a:gd name="connsiteY68" fmla="*/ 1035168 h 6334378"/>
              <a:gd name="connsiteX69" fmla="*/ 10450855 w 12192001"/>
              <a:gd name="connsiteY69" fmla="*/ 2023046 h 6334378"/>
              <a:gd name="connsiteX70" fmla="*/ 11683662 w 12192001"/>
              <a:gd name="connsiteY70" fmla="*/ 2023046 h 6334378"/>
              <a:gd name="connsiteX71" fmla="*/ 12177601 w 12192001"/>
              <a:gd name="connsiteY71" fmla="*/ 1035168 h 6334378"/>
              <a:gd name="connsiteX72" fmla="*/ 5399906 w 12192001"/>
              <a:gd name="connsiteY72" fmla="*/ 16042 h 6334378"/>
              <a:gd name="connsiteX73" fmla="*/ 4167099 w 12192001"/>
              <a:gd name="connsiteY73" fmla="*/ 16042 h 6334378"/>
              <a:gd name="connsiteX74" fmla="*/ 3673160 w 12192001"/>
              <a:gd name="connsiteY74" fmla="*/ 1003920 h 6334378"/>
              <a:gd name="connsiteX75" fmla="*/ 4167099 w 12192001"/>
              <a:gd name="connsiteY75" fmla="*/ 1991799 h 6334378"/>
              <a:gd name="connsiteX76" fmla="*/ 5399906 w 12192001"/>
              <a:gd name="connsiteY76" fmla="*/ 1991799 h 6334378"/>
              <a:gd name="connsiteX77" fmla="*/ 5893845 w 12192001"/>
              <a:gd name="connsiteY77" fmla="*/ 1003920 h 6334378"/>
              <a:gd name="connsiteX78" fmla="*/ 8024902 w 12192001"/>
              <a:gd name="connsiteY78" fmla="*/ 0 h 6334378"/>
              <a:gd name="connsiteX79" fmla="*/ 6792095 w 12192001"/>
              <a:gd name="connsiteY79" fmla="*/ 0 h 6334378"/>
              <a:gd name="connsiteX80" fmla="*/ 6298156 w 12192001"/>
              <a:gd name="connsiteY80" fmla="*/ 987878 h 6334378"/>
              <a:gd name="connsiteX81" fmla="*/ 6792095 w 12192001"/>
              <a:gd name="connsiteY81" fmla="*/ 1975757 h 6334378"/>
              <a:gd name="connsiteX82" fmla="*/ 8024902 w 12192001"/>
              <a:gd name="connsiteY82" fmla="*/ 1975757 h 6334378"/>
              <a:gd name="connsiteX83" fmla="*/ 8518841 w 12192001"/>
              <a:gd name="connsiteY83" fmla="*/ 987878 h 6334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12192001" h="6334378">
                <a:moveTo>
                  <a:pt x="5362759" y="4358621"/>
                </a:moveTo>
                <a:lnTo>
                  <a:pt x="4129952" y="4358621"/>
                </a:lnTo>
                <a:lnTo>
                  <a:pt x="3636013" y="5346500"/>
                </a:lnTo>
                <a:lnTo>
                  <a:pt x="4129952" y="6334378"/>
                </a:lnTo>
                <a:lnTo>
                  <a:pt x="5362759" y="6334378"/>
                </a:lnTo>
                <a:lnTo>
                  <a:pt x="5856698" y="5346500"/>
                </a:lnTo>
                <a:close/>
                <a:moveTo>
                  <a:pt x="8062049" y="4342579"/>
                </a:moveTo>
                <a:lnTo>
                  <a:pt x="6829242" y="4342579"/>
                </a:lnTo>
                <a:lnTo>
                  <a:pt x="6335303" y="5330458"/>
                </a:lnTo>
                <a:lnTo>
                  <a:pt x="6829242" y="6318336"/>
                </a:lnTo>
                <a:lnTo>
                  <a:pt x="8062049" y="6318336"/>
                </a:lnTo>
                <a:lnTo>
                  <a:pt x="8555988" y="5330458"/>
                </a:lnTo>
                <a:close/>
                <a:moveTo>
                  <a:pt x="1726746" y="4321523"/>
                </a:moveTo>
                <a:lnTo>
                  <a:pt x="493939" y="4321523"/>
                </a:lnTo>
                <a:lnTo>
                  <a:pt x="0" y="5309402"/>
                </a:lnTo>
                <a:lnTo>
                  <a:pt x="493939" y="6297280"/>
                </a:lnTo>
                <a:lnTo>
                  <a:pt x="1726746" y="6297280"/>
                </a:lnTo>
                <a:lnTo>
                  <a:pt x="2220685" y="5309402"/>
                </a:lnTo>
                <a:close/>
                <a:moveTo>
                  <a:pt x="11698062" y="4305481"/>
                </a:moveTo>
                <a:lnTo>
                  <a:pt x="10465255" y="4305481"/>
                </a:lnTo>
                <a:lnTo>
                  <a:pt x="9971316" y="5293360"/>
                </a:lnTo>
                <a:lnTo>
                  <a:pt x="10465255" y="6281238"/>
                </a:lnTo>
                <a:lnTo>
                  <a:pt x="11698062" y="6281238"/>
                </a:lnTo>
                <a:lnTo>
                  <a:pt x="12192001" y="5293360"/>
                </a:lnTo>
                <a:close/>
                <a:moveTo>
                  <a:pt x="3570527" y="3237266"/>
                </a:moveTo>
                <a:lnTo>
                  <a:pt x="2337720" y="3237266"/>
                </a:lnTo>
                <a:lnTo>
                  <a:pt x="1843781" y="4225145"/>
                </a:lnTo>
                <a:lnTo>
                  <a:pt x="2337720" y="5213023"/>
                </a:lnTo>
                <a:lnTo>
                  <a:pt x="3570527" y="5213023"/>
                </a:lnTo>
                <a:lnTo>
                  <a:pt x="4064466" y="4225145"/>
                </a:lnTo>
                <a:close/>
                <a:moveTo>
                  <a:pt x="9854281" y="3221224"/>
                </a:moveTo>
                <a:lnTo>
                  <a:pt x="8621474" y="3221224"/>
                </a:lnTo>
                <a:lnTo>
                  <a:pt x="8127535" y="4209103"/>
                </a:lnTo>
                <a:lnTo>
                  <a:pt x="8621474" y="5196981"/>
                </a:lnTo>
                <a:lnTo>
                  <a:pt x="9854281" y="5196981"/>
                </a:lnTo>
                <a:lnTo>
                  <a:pt x="10348220" y="4209103"/>
                </a:lnTo>
                <a:close/>
                <a:moveTo>
                  <a:pt x="1741146" y="2196878"/>
                </a:moveTo>
                <a:lnTo>
                  <a:pt x="508339" y="2196878"/>
                </a:lnTo>
                <a:lnTo>
                  <a:pt x="14400" y="3184756"/>
                </a:lnTo>
                <a:lnTo>
                  <a:pt x="508339" y="4172634"/>
                </a:lnTo>
                <a:lnTo>
                  <a:pt x="1741146" y="4172634"/>
                </a:lnTo>
                <a:lnTo>
                  <a:pt x="2235085" y="3184756"/>
                </a:lnTo>
                <a:close/>
                <a:moveTo>
                  <a:pt x="11683662" y="2180836"/>
                </a:moveTo>
                <a:lnTo>
                  <a:pt x="10450855" y="2180836"/>
                </a:lnTo>
                <a:lnTo>
                  <a:pt x="9956916" y="3168714"/>
                </a:lnTo>
                <a:lnTo>
                  <a:pt x="10450855" y="4156592"/>
                </a:lnTo>
                <a:lnTo>
                  <a:pt x="11683662" y="4156592"/>
                </a:lnTo>
                <a:lnTo>
                  <a:pt x="12177601" y="3168714"/>
                </a:lnTo>
                <a:close/>
                <a:moveTo>
                  <a:pt x="3570526" y="1126474"/>
                </a:moveTo>
                <a:lnTo>
                  <a:pt x="2337719" y="1126474"/>
                </a:lnTo>
                <a:lnTo>
                  <a:pt x="1843780" y="2114353"/>
                </a:lnTo>
                <a:lnTo>
                  <a:pt x="2337719" y="3102230"/>
                </a:lnTo>
                <a:lnTo>
                  <a:pt x="3570526" y="3102230"/>
                </a:lnTo>
                <a:lnTo>
                  <a:pt x="4064465" y="2114353"/>
                </a:lnTo>
                <a:close/>
                <a:moveTo>
                  <a:pt x="9854282" y="1110432"/>
                </a:moveTo>
                <a:lnTo>
                  <a:pt x="8621475" y="1110432"/>
                </a:lnTo>
                <a:lnTo>
                  <a:pt x="8127536" y="2098311"/>
                </a:lnTo>
                <a:lnTo>
                  <a:pt x="8621475" y="3086188"/>
                </a:lnTo>
                <a:lnTo>
                  <a:pt x="9854282" y="3086188"/>
                </a:lnTo>
                <a:lnTo>
                  <a:pt x="10348221" y="2098311"/>
                </a:lnTo>
                <a:close/>
                <a:moveTo>
                  <a:pt x="1741146" y="63331"/>
                </a:moveTo>
                <a:lnTo>
                  <a:pt x="508339" y="63331"/>
                </a:lnTo>
                <a:lnTo>
                  <a:pt x="14400" y="1051210"/>
                </a:lnTo>
                <a:lnTo>
                  <a:pt x="508339" y="2039088"/>
                </a:lnTo>
                <a:lnTo>
                  <a:pt x="1741146" y="2039088"/>
                </a:lnTo>
                <a:lnTo>
                  <a:pt x="2235085" y="1051210"/>
                </a:lnTo>
                <a:close/>
                <a:moveTo>
                  <a:pt x="11683662" y="47289"/>
                </a:moveTo>
                <a:lnTo>
                  <a:pt x="10450855" y="47289"/>
                </a:lnTo>
                <a:lnTo>
                  <a:pt x="9956916" y="1035168"/>
                </a:lnTo>
                <a:lnTo>
                  <a:pt x="10450855" y="2023046"/>
                </a:lnTo>
                <a:lnTo>
                  <a:pt x="11683662" y="2023046"/>
                </a:lnTo>
                <a:lnTo>
                  <a:pt x="12177601" y="1035168"/>
                </a:lnTo>
                <a:close/>
                <a:moveTo>
                  <a:pt x="5399906" y="16042"/>
                </a:moveTo>
                <a:lnTo>
                  <a:pt x="4167099" y="16042"/>
                </a:lnTo>
                <a:lnTo>
                  <a:pt x="3673160" y="1003920"/>
                </a:lnTo>
                <a:lnTo>
                  <a:pt x="4167099" y="1991799"/>
                </a:lnTo>
                <a:lnTo>
                  <a:pt x="5399906" y="1991799"/>
                </a:lnTo>
                <a:lnTo>
                  <a:pt x="5893845" y="1003920"/>
                </a:lnTo>
                <a:close/>
                <a:moveTo>
                  <a:pt x="8024902" y="0"/>
                </a:moveTo>
                <a:lnTo>
                  <a:pt x="6792095" y="0"/>
                </a:lnTo>
                <a:lnTo>
                  <a:pt x="6298156" y="987878"/>
                </a:lnTo>
                <a:lnTo>
                  <a:pt x="6792095" y="1975757"/>
                </a:lnTo>
                <a:lnTo>
                  <a:pt x="8024902" y="1975757"/>
                </a:lnTo>
                <a:lnTo>
                  <a:pt x="8518841" y="987878"/>
                </a:lnTo>
                <a:close/>
              </a:path>
            </a:pathLst>
          </a:custGeom>
          <a:solidFill>
            <a:srgbClr val="00659D">
              <a:alpha val="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" sz="4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Franklin Gothic"/>
              </a:rPr>
              <a:t>Описание продукта</a:t>
            </a:r>
            <a:endParaRPr lang="ru-RU" sz="4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Times New Roman"/>
              </a:rPr>
              <a:t>Мы предлагаем за основу взять классический логотип и цветовую гамму Чувашского государственного университета им. И.Н. Ульянова для оформления сайта, а также пункта выдачи, для того, чтобы удержать единую узнаваемую концепцию университета. Сама продукция будет сохранять логотипы и цветовую гамму, ранее используемую для </a:t>
            </a:r>
            <a:r>
              <a:rPr lang="ru-RU" dirty="0" smtClean="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Times New Roman"/>
              </a:rPr>
              <a:t>её изготовления. </a:t>
            </a:r>
            <a:r>
              <a:rPr lang="ru-RU" dirty="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Times New Roman"/>
              </a:rPr>
              <a:t>Цель нашего проекта не в разработке </a:t>
            </a:r>
            <a:r>
              <a:rPr lang="ru-RU" dirty="0" smtClean="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Times New Roman"/>
              </a:rPr>
              <a:t>новой продукции, </a:t>
            </a:r>
            <a:r>
              <a:rPr lang="ru-RU" dirty="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Times New Roman"/>
              </a:rPr>
              <a:t>а в создании систематизированной платформы, которая </a:t>
            </a:r>
            <a:r>
              <a:rPr lang="ru-RU" dirty="0" smtClean="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Times New Roman"/>
              </a:rPr>
              <a:t>обеспечит удобные </a:t>
            </a:r>
            <a:r>
              <a:rPr lang="ru-RU" dirty="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Times New Roman"/>
              </a:rPr>
              <a:t>условия для </a:t>
            </a:r>
            <a:r>
              <a:rPr lang="ru-RU" dirty="0" smtClean="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Times New Roman"/>
              </a:rPr>
              <a:t>её приобретения.</a:t>
            </a:r>
            <a:endParaRPr lang="ru-RU" dirty="0">
              <a:solidFill>
                <a:schemeClr val="dk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50337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84A65882-39D8-7790-C7C2-D933D70510E8}"/>
              </a:ext>
            </a:extLst>
          </p:cNvPr>
          <p:cNvSpPr/>
          <p:nvPr/>
        </p:nvSpPr>
        <p:spPr>
          <a:xfrm>
            <a:off x="1490874" y="5421086"/>
            <a:ext cx="2155842" cy="1434589"/>
          </a:xfrm>
          <a:prstGeom prst="rect">
            <a:avLst/>
          </a:prstGeom>
          <a:solidFill>
            <a:srgbClr val="003755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A7680327-A2A7-0262-5219-7A154C4E1C5F}"/>
              </a:ext>
            </a:extLst>
          </p:cNvPr>
          <p:cNvSpPr/>
          <p:nvPr/>
        </p:nvSpPr>
        <p:spPr>
          <a:xfrm>
            <a:off x="0" y="2400927"/>
            <a:ext cx="4724400" cy="2018674"/>
          </a:xfrm>
          <a:prstGeom prst="rect">
            <a:avLst/>
          </a:prstGeom>
          <a:solidFill>
            <a:srgbClr val="B2E0F8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E26BA34C-BEAA-FE14-79B8-9B6D9F15FDA0}"/>
              </a:ext>
            </a:extLst>
          </p:cNvPr>
          <p:cNvSpPr/>
          <p:nvPr/>
        </p:nvSpPr>
        <p:spPr>
          <a:xfrm flipH="1">
            <a:off x="0" y="0"/>
            <a:ext cx="1850572" cy="2004672"/>
          </a:xfrm>
          <a:prstGeom prst="rect">
            <a:avLst/>
          </a:prstGeom>
          <a:solidFill>
            <a:srgbClr val="458FB7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1" y="2334364"/>
            <a:ext cx="3995055" cy="2309473"/>
          </a:xfrm>
        </p:spPr>
        <p:txBody>
          <a:bodyPr>
            <a:normAutofit/>
          </a:bodyPr>
          <a:lstStyle/>
          <a:p>
            <a:r>
              <a:rPr lang="ru" sz="2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Макет онлайн магазина </a:t>
            </a:r>
            <a:r>
              <a:rPr lang="ru-RU" sz="28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«</a:t>
            </a:r>
            <a:r>
              <a:rPr lang="ru-RU" sz="2800" dirty="0" err="1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ЧувГУ</a:t>
            </a:r>
            <a:r>
              <a:rPr lang="en-US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SHOP</a:t>
            </a:r>
            <a:r>
              <a:rPr lang="ru-RU" sz="2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»</a:t>
            </a:r>
            <a:r>
              <a:rPr lang="ru" sz="2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ВКонтакте</a:t>
            </a:r>
            <a:endParaRPr lang="ru-RU" sz="2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2690" y="192504"/>
            <a:ext cx="8109962" cy="6343945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92967FE-6976-1FC8-1D0B-A49FE7E5D9FF}"/>
              </a:ext>
            </a:extLst>
          </p:cNvPr>
          <p:cNvSpPr/>
          <p:nvPr/>
        </p:nvSpPr>
        <p:spPr>
          <a:xfrm flipH="1">
            <a:off x="793717" y="0"/>
            <a:ext cx="1850572" cy="1237230"/>
          </a:xfrm>
          <a:prstGeom prst="rect">
            <a:avLst/>
          </a:prstGeom>
          <a:solidFill>
            <a:srgbClr val="458FB7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61F6362C-7AAF-16D8-B841-523A872762C3}"/>
              </a:ext>
            </a:extLst>
          </p:cNvPr>
          <p:cNvSpPr/>
          <p:nvPr/>
        </p:nvSpPr>
        <p:spPr>
          <a:xfrm>
            <a:off x="385974" y="5222026"/>
            <a:ext cx="1839686" cy="1136934"/>
          </a:xfrm>
          <a:prstGeom prst="rect">
            <a:avLst/>
          </a:prstGeom>
          <a:solidFill>
            <a:srgbClr val="003755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334EBB66-5760-57F6-386A-6071E1CDD232}"/>
              </a:ext>
            </a:extLst>
          </p:cNvPr>
          <p:cNvSpPr/>
          <p:nvPr/>
        </p:nvSpPr>
        <p:spPr>
          <a:xfrm flipH="1">
            <a:off x="1970314" y="515286"/>
            <a:ext cx="1462070" cy="1237230"/>
          </a:xfrm>
          <a:prstGeom prst="rect">
            <a:avLst/>
          </a:prstGeom>
          <a:solidFill>
            <a:srgbClr val="458FB7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DCA15C6E-BDE3-5AF3-918E-EB80162E5010}"/>
              </a:ext>
            </a:extLst>
          </p:cNvPr>
          <p:cNvSpPr/>
          <p:nvPr/>
        </p:nvSpPr>
        <p:spPr>
          <a:xfrm>
            <a:off x="0" y="5954485"/>
            <a:ext cx="1104900" cy="903514"/>
          </a:xfrm>
          <a:prstGeom prst="rect">
            <a:avLst/>
          </a:prstGeom>
          <a:solidFill>
            <a:srgbClr val="003755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4659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98A9EB40-D44D-B6EF-5124-E9580CDCF45E}"/>
              </a:ext>
            </a:extLst>
          </p:cNvPr>
          <p:cNvSpPr/>
          <p:nvPr/>
        </p:nvSpPr>
        <p:spPr>
          <a:xfrm>
            <a:off x="-3048" y="422381"/>
            <a:ext cx="12192000" cy="1211049"/>
          </a:xfrm>
          <a:prstGeom prst="rect">
            <a:avLst/>
          </a:prstGeom>
          <a:solidFill>
            <a:srgbClr val="00659D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0696" y="365123"/>
            <a:ext cx="10515600" cy="1325563"/>
          </a:xfrm>
        </p:spPr>
        <p:txBody>
          <a:bodyPr>
            <a:normAutofit/>
          </a:bodyPr>
          <a:lstStyle/>
          <a:p>
            <a:r>
              <a:rPr lang="ru" sz="4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Макет </a:t>
            </a:r>
            <a:r>
              <a:rPr lang="ru" sz="40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онлайн магазина фирменной продукции </a:t>
            </a:r>
            <a:r>
              <a:rPr lang="ru-RU" sz="4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«</a:t>
            </a:r>
            <a:r>
              <a:rPr lang="ru-RU" sz="40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ЧувГУ</a:t>
            </a:r>
            <a:r>
              <a:rPr lang="en-US" sz="4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SHOP</a:t>
            </a:r>
            <a:r>
              <a:rPr lang="ru-RU" sz="4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» </a:t>
            </a:r>
            <a:r>
              <a:rPr lang="ru" sz="4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ВКонтакте</a:t>
            </a:r>
            <a:endParaRPr lang="ru-RU" sz="40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8544" y="1690686"/>
            <a:ext cx="5008815" cy="5008815"/>
          </a:xfrm>
          <a:prstGeom prst="rect">
            <a:avLst/>
          </a:prstGeom>
        </p:spPr>
      </p:pic>
      <p:sp>
        <p:nvSpPr>
          <p:cNvPr id="3" name="Полилиния: фигура 2">
            <a:extLst>
              <a:ext uri="{FF2B5EF4-FFF2-40B4-BE49-F238E27FC236}">
                <a16:creationId xmlns:a16="http://schemas.microsoft.com/office/drawing/2014/main" xmlns="" id="{9B0BCDA6-C296-8B89-C679-95F361151A61}"/>
              </a:ext>
            </a:extLst>
          </p:cNvPr>
          <p:cNvSpPr/>
          <p:nvPr/>
        </p:nvSpPr>
        <p:spPr>
          <a:xfrm flipH="1">
            <a:off x="-1" y="392994"/>
            <a:ext cx="12192001" cy="6334378"/>
          </a:xfrm>
          <a:custGeom>
            <a:avLst/>
            <a:gdLst>
              <a:gd name="connsiteX0" fmla="*/ 5362759 w 12192001"/>
              <a:gd name="connsiteY0" fmla="*/ 4358621 h 6334378"/>
              <a:gd name="connsiteX1" fmla="*/ 4129952 w 12192001"/>
              <a:gd name="connsiteY1" fmla="*/ 4358621 h 6334378"/>
              <a:gd name="connsiteX2" fmla="*/ 3636013 w 12192001"/>
              <a:gd name="connsiteY2" fmla="*/ 5346500 h 6334378"/>
              <a:gd name="connsiteX3" fmla="*/ 4129952 w 12192001"/>
              <a:gd name="connsiteY3" fmla="*/ 6334378 h 6334378"/>
              <a:gd name="connsiteX4" fmla="*/ 5362759 w 12192001"/>
              <a:gd name="connsiteY4" fmla="*/ 6334378 h 6334378"/>
              <a:gd name="connsiteX5" fmla="*/ 5856698 w 12192001"/>
              <a:gd name="connsiteY5" fmla="*/ 5346500 h 6334378"/>
              <a:gd name="connsiteX6" fmla="*/ 8062049 w 12192001"/>
              <a:gd name="connsiteY6" fmla="*/ 4342579 h 6334378"/>
              <a:gd name="connsiteX7" fmla="*/ 6829242 w 12192001"/>
              <a:gd name="connsiteY7" fmla="*/ 4342579 h 6334378"/>
              <a:gd name="connsiteX8" fmla="*/ 6335303 w 12192001"/>
              <a:gd name="connsiteY8" fmla="*/ 5330458 h 6334378"/>
              <a:gd name="connsiteX9" fmla="*/ 6829242 w 12192001"/>
              <a:gd name="connsiteY9" fmla="*/ 6318336 h 6334378"/>
              <a:gd name="connsiteX10" fmla="*/ 8062049 w 12192001"/>
              <a:gd name="connsiteY10" fmla="*/ 6318336 h 6334378"/>
              <a:gd name="connsiteX11" fmla="*/ 8555988 w 12192001"/>
              <a:gd name="connsiteY11" fmla="*/ 5330458 h 6334378"/>
              <a:gd name="connsiteX12" fmla="*/ 1726746 w 12192001"/>
              <a:gd name="connsiteY12" fmla="*/ 4321523 h 6334378"/>
              <a:gd name="connsiteX13" fmla="*/ 493939 w 12192001"/>
              <a:gd name="connsiteY13" fmla="*/ 4321523 h 6334378"/>
              <a:gd name="connsiteX14" fmla="*/ 0 w 12192001"/>
              <a:gd name="connsiteY14" fmla="*/ 5309402 h 6334378"/>
              <a:gd name="connsiteX15" fmla="*/ 493939 w 12192001"/>
              <a:gd name="connsiteY15" fmla="*/ 6297280 h 6334378"/>
              <a:gd name="connsiteX16" fmla="*/ 1726746 w 12192001"/>
              <a:gd name="connsiteY16" fmla="*/ 6297280 h 6334378"/>
              <a:gd name="connsiteX17" fmla="*/ 2220685 w 12192001"/>
              <a:gd name="connsiteY17" fmla="*/ 5309402 h 6334378"/>
              <a:gd name="connsiteX18" fmla="*/ 11698062 w 12192001"/>
              <a:gd name="connsiteY18" fmla="*/ 4305481 h 6334378"/>
              <a:gd name="connsiteX19" fmla="*/ 10465255 w 12192001"/>
              <a:gd name="connsiteY19" fmla="*/ 4305481 h 6334378"/>
              <a:gd name="connsiteX20" fmla="*/ 9971316 w 12192001"/>
              <a:gd name="connsiteY20" fmla="*/ 5293360 h 6334378"/>
              <a:gd name="connsiteX21" fmla="*/ 10465255 w 12192001"/>
              <a:gd name="connsiteY21" fmla="*/ 6281238 h 6334378"/>
              <a:gd name="connsiteX22" fmla="*/ 11698062 w 12192001"/>
              <a:gd name="connsiteY22" fmla="*/ 6281238 h 6334378"/>
              <a:gd name="connsiteX23" fmla="*/ 12192001 w 12192001"/>
              <a:gd name="connsiteY23" fmla="*/ 5293360 h 6334378"/>
              <a:gd name="connsiteX24" fmla="*/ 3570527 w 12192001"/>
              <a:gd name="connsiteY24" fmla="*/ 3237266 h 6334378"/>
              <a:gd name="connsiteX25" fmla="*/ 2337720 w 12192001"/>
              <a:gd name="connsiteY25" fmla="*/ 3237266 h 6334378"/>
              <a:gd name="connsiteX26" fmla="*/ 1843781 w 12192001"/>
              <a:gd name="connsiteY26" fmla="*/ 4225145 h 6334378"/>
              <a:gd name="connsiteX27" fmla="*/ 2337720 w 12192001"/>
              <a:gd name="connsiteY27" fmla="*/ 5213023 h 6334378"/>
              <a:gd name="connsiteX28" fmla="*/ 3570527 w 12192001"/>
              <a:gd name="connsiteY28" fmla="*/ 5213023 h 6334378"/>
              <a:gd name="connsiteX29" fmla="*/ 4064466 w 12192001"/>
              <a:gd name="connsiteY29" fmla="*/ 4225145 h 6334378"/>
              <a:gd name="connsiteX30" fmla="*/ 9854281 w 12192001"/>
              <a:gd name="connsiteY30" fmla="*/ 3221224 h 6334378"/>
              <a:gd name="connsiteX31" fmla="*/ 8621474 w 12192001"/>
              <a:gd name="connsiteY31" fmla="*/ 3221224 h 6334378"/>
              <a:gd name="connsiteX32" fmla="*/ 8127535 w 12192001"/>
              <a:gd name="connsiteY32" fmla="*/ 4209103 h 6334378"/>
              <a:gd name="connsiteX33" fmla="*/ 8621474 w 12192001"/>
              <a:gd name="connsiteY33" fmla="*/ 5196981 h 6334378"/>
              <a:gd name="connsiteX34" fmla="*/ 9854281 w 12192001"/>
              <a:gd name="connsiteY34" fmla="*/ 5196981 h 6334378"/>
              <a:gd name="connsiteX35" fmla="*/ 10348220 w 12192001"/>
              <a:gd name="connsiteY35" fmla="*/ 4209103 h 6334378"/>
              <a:gd name="connsiteX36" fmla="*/ 1741146 w 12192001"/>
              <a:gd name="connsiteY36" fmla="*/ 2196878 h 6334378"/>
              <a:gd name="connsiteX37" fmla="*/ 508339 w 12192001"/>
              <a:gd name="connsiteY37" fmla="*/ 2196878 h 6334378"/>
              <a:gd name="connsiteX38" fmla="*/ 14400 w 12192001"/>
              <a:gd name="connsiteY38" fmla="*/ 3184756 h 6334378"/>
              <a:gd name="connsiteX39" fmla="*/ 508339 w 12192001"/>
              <a:gd name="connsiteY39" fmla="*/ 4172634 h 6334378"/>
              <a:gd name="connsiteX40" fmla="*/ 1741146 w 12192001"/>
              <a:gd name="connsiteY40" fmla="*/ 4172634 h 6334378"/>
              <a:gd name="connsiteX41" fmla="*/ 2235085 w 12192001"/>
              <a:gd name="connsiteY41" fmla="*/ 3184756 h 6334378"/>
              <a:gd name="connsiteX42" fmla="*/ 11683662 w 12192001"/>
              <a:gd name="connsiteY42" fmla="*/ 2180836 h 6334378"/>
              <a:gd name="connsiteX43" fmla="*/ 10450855 w 12192001"/>
              <a:gd name="connsiteY43" fmla="*/ 2180836 h 6334378"/>
              <a:gd name="connsiteX44" fmla="*/ 9956916 w 12192001"/>
              <a:gd name="connsiteY44" fmla="*/ 3168714 h 6334378"/>
              <a:gd name="connsiteX45" fmla="*/ 10450855 w 12192001"/>
              <a:gd name="connsiteY45" fmla="*/ 4156592 h 6334378"/>
              <a:gd name="connsiteX46" fmla="*/ 11683662 w 12192001"/>
              <a:gd name="connsiteY46" fmla="*/ 4156592 h 6334378"/>
              <a:gd name="connsiteX47" fmla="*/ 12177601 w 12192001"/>
              <a:gd name="connsiteY47" fmla="*/ 3168714 h 6334378"/>
              <a:gd name="connsiteX48" fmla="*/ 3570526 w 12192001"/>
              <a:gd name="connsiteY48" fmla="*/ 1126474 h 6334378"/>
              <a:gd name="connsiteX49" fmla="*/ 2337719 w 12192001"/>
              <a:gd name="connsiteY49" fmla="*/ 1126474 h 6334378"/>
              <a:gd name="connsiteX50" fmla="*/ 1843780 w 12192001"/>
              <a:gd name="connsiteY50" fmla="*/ 2114353 h 6334378"/>
              <a:gd name="connsiteX51" fmla="*/ 2337719 w 12192001"/>
              <a:gd name="connsiteY51" fmla="*/ 3102230 h 6334378"/>
              <a:gd name="connsiteX52" fmla="*/ 3570526 w 12192001"/>
              <a:gd name="connsiteY52" fmla="*/ 3102230 h 6334378"/>
              <a:gd name="connsiteX53" fmla="*/ 4064465 w 12192001"/>
              <a:gd name="connsiteY53" fmla="*/ 2114353 h 6334378"/>
              <a:gd name="connsiteX54" fmla="*/ 9854282 w 12192001"/>
              <a:gd name="connsiteY54" fmla="*/ 1110432 h 6334378"/>
              <a:gd name="connsiteX55" fmla="*/ 8621475 w 12192001"/>
              <a:gd name="connsiteY55" fmla="*/ 1110432 h 6334378"/>
              <a:gd name="connsiteX56" fmla="*/ 8127536 w 12192001"/>
              <a:gd name="connsiteY56" fmla="*/ 2098311 h 6334378"/>
              <a:gd name="connsiteX57" fmla="*/ 8621475 w 12192001"/>
              <a:gd name="connsiteY57" fmla="*/ 3086188 h 6334378"/>
              <a:gd name="connsiteX58" fmla="*/ 9854282 w 12192001"/>
              <a:gd name="connsiteY58" fmla="*/ 3086188 h 6334378"/>
              <a:gd name="connsiteX59" fmla="*/ 10348221 w 12192001"/>
              <a:gd name="connsiteY59" fmla="*/ 2098311 h 6334378"/>
              <a:gd name="connsiteX60" fmla="*/ 1741146 w 12192001"/>
              <a:gd name="connsiteY60" fmla="*/ 63331 h 6334378"/>
              <a:gd name="connsiteX61" fmla="*/ 508339 w 12192001"/>
              <a:gd name="connsiteY61" fmla="*/ 63331 h 6334378"/>
              <a:gd name="connsiteX62" fmla="*/ 14400 w 12192001"/>
              <a:gd name="connsiteY62" fmla="*/ 1051210 h 6334378"/>
              <a:gd name="connsiteX63" fmla="*/ 508339 w 12192001"/>
              <a:gd name="connsiteY63" fmla="*/ 2039088 h 6334378"/>
              <a:gd name="connsiteX64" fmla="*/ 1741146 w 12192001"/>
              <a:gd name="connsiteY64" fmla="*/ 2039088 h 6334378"/>
              <a:gd name="connsiteX65" fmla="*/ 2235085 w 12192001"/>
              <a:gd name="connsiteY65" fmla="*/ 1051210 h 6334378"/>
              <a:gd name="connsiteX66" fmla="*/ 11683662 w 12192001"/>
              <a:gd name="connsiteY66" fmla="*/ 47289 h 6334378"/>
              <a:gd name="connsiteX67" fmla="*/ 10450855 w 12192001"/>
              <a:gd name="connsiteY67" fmla="*/ 47289 h 6334378"/>
              <a:gd name="connsiteX68" fmla="*/ 9956916 w 12192001"/>
              <a:gd name="connsiteY68" fmla="*/ 1035168 h 6334378"/>
              <a:gd name="connsiteX69" fmla="*/ 10450855 w 12192001"/>
              <a:gd name="connsiteY69" fmla="*/ 2023046 h 6334378"/>
              <a:gd name="connsiteX70" fmla="*/ 11683662 w 12192001"/>
              <a:gd name="connsiteY70" fmla="*/ 2023046 h 6334378"/>
              <a:gd name="connsiteX71" fmla="*/ 12177601 w 12192001"/>
              <a:gd name="connsiteY71" fmla="*/ 1035168 h 6334378"/>
              <a:gd name="connsiteX72" fmla="*/ 5399906 w 12192001"/>
              <a:gd name="connsiteY72" fmla="*/ 16042 h 6334378"/>
              <a:gd name="connsiteX73" fmla="*/ 4167099 w 12192001"/>
              <a:gd name="connsiteY73" fmla="*/ 16042 h 6334378"/>
              <a:gd name="connsiteX74" fmla="*/ 3673160 w 12192001"/>
              <a:gd name="connsiteY74" fmla="*/ 1003920 h 6334378"/>
              <a:gd name="connsiteX75" fmla="*/ 4167099 w 12192001"/>
              <a:gd name="connsiteY75" fmla="*/ 1991799 h 6334378"/>
              <a:gd name="connsiteX76" fmla="*/ 5399906 w 12192001"/>
              <a:gd name="connsiteY76" fmla="*/ 1991799 h 6334378"/>
              <a:gd name="connsiteX77" fmla="*/ 5893845 w 12192001"/>
              <a:gd name="connsiteY77" fmla="*/ 1003920 h 6334378"/>
              <a:gd name="connsiteX78" fmla="*/ 8024902 w 12192001"/>
              <a:gd name="connsiteY78" fmla="*/ 0 h 6334378"/>
              <a:gd name="connsiteX79" fmla="*/ 6792095 w 12192001"/>
              <a:gd name="connsiteY79" fmla="*/ 0 h 6334378"/>
              <a:gd name="connsiteX80" fmla="*/ 6298156 w 12192001"/>
              <a:gd name="connsiteY80" fmla="*/ 987878 h 6334378"/>
              <a:gd name="connsiteX81" fmla="*/ 6792095 w 12192001"/>
              <a:gd name="connsiteY81" fmla="*/ 1975757 h 6334378"/>
              <a:gd name="connsiteX82" fmla="*/ 8024902 w 12192001"/>
              <a:gd name="connsiteY82" fmla="*/ 1975757 h 6334378"/>
              <a:gd name="connsiteX83" fmla="*/ 8518841 w 12192001"/>
              <a:gd name="connsiteY83" fmla="*/ 987878 h 6334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12192001" h="6334378">
                <a:moveTo>
                  <a:pt x="5362759" y="4358621"/>
                </a:moveTo>
                <a:lnTo>
                  <a:pt x="4129952" y="4358621"/>
                </a:lnTo>
                <a:lnTo>
                  <a:pt x="3636013" y="5346500"/>
                </a:lnTo>
                <a:lnTo>
                  <a:pt x="4129952" y="6334378"/>
                </a:lnTo>
                <a:lnTo>
                  <a:pt x="5362759" y="6334378"/>
                </a:lnTo>
                <a:lnTo>
                  <a:pt x="5856698" y="5346500"/>
                </a:lnTo>
                <a:close/>
                <a:moveTo>
                  <a:pt x="8062049" y="4342579"/>
                </a:moveTo>
                <a:lnTo>
                  <a:pt x="6829242" y="4342579"/>
                </a:lnTo>
                <a:lnTo>
                  <a:pt x="6335303" y="5330458"/>
                </a:lnTo>
                <a:lnTo>
                  <a:pt x="6829242" y="6318336"/>
                </a:lnTo>
                <a:lnTo>
                  <a:pt x="8062049" y="6318336"/>
                </a:lnTo>
                <a:lnTo>
                  <a:pt x="8555988" y="5330458"/>
                </a:lnTo>
                <a:close/>
                <a:moveTo>
                  <a:pt x="1726746" y="4321523"/>
                </a:moveTo>
                <a:lnTo>
                  <a:pt x="493939" y="4321523"/>
                </a:lnTo>
                <a:lnTo>
                  <a:pt x="0" y="5309402"/>
                </a:lnTo>
                <a:lnTo>
                  <a:pt x="493939" y="6297280"/>
                </a:lnTo>
                <a:lnTo>
                  <a:pt x="1726746" y="6297280"/>
                </a:lnTo>
                <a:lnTo>
                  <a:pt x="2220685" y="5309402"/>
                </a:lnTo>
                <a:close/>
                <a:moveTo>
                  <a:pt x="11698062" y="4305481"/>
                </a:moveTo>
                <a:lnTo>
                  <a:pt x="10465255" y="4305481"/>
                </a:lnTo>
                <a:lnTo>
                  <a:pt x="9971316" y="5293360"/>
                </a:lnTo>
                <a:lnTo>
                  <a:pt x="10465255" y="6281238"/>
                </a:lnTo>
                <a:lnTo>
                  <a:pt x="11698062" y="6281238"/>
                </a:lnTo>
                <a:lnTo>
                  <a:pt x="12192001" y="5293360"/>
                </a:lnTo>
                <a:close/>
                <a:moveTo>
                  <a:pt x="3570527" y="3237266"/>
                </a:moveTo>
                <a:lnTo>
                  <a:pt x="2337720" y="3237266"/>
                </a:lnTo>
                <a:lnTo>
                  <a:pt x="1843781" y="4225145"/>
                </a:lnTo>
                <a:lnTo>
                  <a:pt x="2337720" y="5213023"/>
                </a:lnTo>
                <a:lnTo>
                  <a:pt x="3570527" y="5213023"/>
                </a:lnTo>
                <a:lnTo>
                  <a:pt x="4064466" y="4225145"/>
                </a:lnTo>
                <a:close/>
                <a:moveTo>
                  <a:pt x="9854281" y="3221224"/>
                </a:moveTo>
                <a:lnTo>
                  <a:pt x="8621474" y="3221224"/>
                </a:lnTo>
                <a:lnTo>
                  <a:pt x="8127535" y="4209103"/>
                </a:lnTo>
                <a:lnTo>
                  <a:pt x="8621474" y="5196981"/>
                </a:lnTo>
                <a:lnTo>
                  <a:pt x="9854281" y="5196981"/>
                </a:lnTo>
                <a:lnTo>
                  <a:pt x="10348220" y="4209103"/>
                </a:lnTo>
                <a:close/>
                <a:moveTo>
                  <a:pt x="1741146" y="2196878"/>
                </a:moveTo>
                <a:lnTo>
                  <a:pt x="508339" y="2196878"/>
                </a:lnTo>
                <a:lnTo>
                  <a:pt x="14400" y="3184756"/>
                </a:lnTo>
                <a:lnTo>
                  <a:pt x="508339" y="4172634"/>
                </a:lnTo>
                <a:lnTo>
                  <a:pt x="1741146" y="4172634"/>
                </a:lnTo>
                <a:lnTo>
                  <a:pt x="2235085" y="3184756"/>
                </a:lnTo>
                <a:close/>
                <a:moveTo>
                  <a:pt x="11683662" y="2180836"/>
                </a:moveTo>
                <a:lnTo>
                  <a:pt x="10450855" y="2180836"/>
                </a:lnTo>
                <a:lnTo>
                  <a:pt x="9956916" y="3168714"/>
                </a:lnTo>
                <a:lnTo>
                  <a:pt x="10450855" y="4156592"/>
                </a:lnTo>
                <a:lnTo>
                  <a:pt x="11683662" y="4156592"/>
                </a:lnTo>
                <a:lnTo>
                  <a:pt x="12177601" y="3168714"/>
                </a:lnTo>
                <a:close/>
                <a:moveTo>
                  <a:pt x="3570526" y="1126474"/>
                </a:moveTo>
                <a:lnTo>
                  <a:pt x="2337719" y="1126474"/>
                </a:lnTo>
                <a:lnTo>
                  <a:pt x="1843780" y="2114353"/>
                </a:lnTo>
                <a:lnTo>
                  <a:pt x="2337719" y="3102230"/>
                </a:lnTo>
                <a:lnTo>
                  <a:pt x="3570526" y="3102230"/>
                </a:lnTo>
                <a:lnTo>
                  <a:pt x="4064465" y="2114353"/>
                </a:lnTo>
                <a:close/>
                <a:moveTo>
                  <a:pt x="9854282" y="1110432"/>
                </a:moveTo>
                <a:lnTo>
                  <a:pt x="8621475" y="1110432"/>
                </a:lnTo>
                <a:lnTo>
                  <a:pt x="8127536" y="2098311"/>
                </a:lnTo>
                <a:lnTo>
                  <a:pt x="8621475" y="3086188"/>
                </a:lnTo>
                <a:lnTo>
                  <a:pt x="9854282" y="3086188"/>
                </a:lnTo>
                <a:lnTo>
                  <a:pt x="10348221" y="2098311"/>
                </a:lnTo>
                <a:close/>
                <a:moveTo>
                  <a:pt x="1741146" y="63331"/>
                </a:moveTo>
                <a:lnTo>
                  <a:pt x="508339" y="63331"/>
                </a:lnTo>
                <a:lnTo>
                  <a:pt x="14400" y="1051210"/>
                </a:lnTo>
                <a:lnTo>
                  <a:pt x="508339" y="2039088"/>
                </a:lnTo>
                <a:lnTo>
                  <a:pt x="1741146" y="2039088"/>
                </a:lnTo>
                <a:lnTo>
                  <a:pt x="2235085" y="1051210"/>
                </a:lnTo>
                <a:close/>
                <a:moveTo>
                  <a:pt x="11683662" y="47289"/>
                </a:moveTo>
                <a:lnTo>
                  <a:pt x="10450855" y="47289"/>
                </a:lnTo>
                <a:lnTo>
                  <a:pt x="9956916" y="1035168"/>
                </a:lnTo>
                <a:lnTo>
                  <a:pt x="10450855" y="2023046"/>
                </a:lnTo>
                <a:lnTo>
                  <a:pt x="11683662" y="2023046"/>
                </a:lnTo>
                <a:lnTo>
                  <a:pt x="12177601" y="1035168"/>
                </a:lnTo>
                <a:close/>
                <a:moveTo>
                  <a:pt x="5399906" y="16042"/>
                </a:moveTo>
                <a:lnTo>
                  <a:pt x="4167099" y="16042"/>
                </a:lnTo>
                <a:lnTo>
                  <a:pt x="3673160" y="1003920"/>
                </a:lnTo>
                <a:lnTo>
                  <a:pt x="4167099" y="1991799"/>
                </a:lnTo>
                <a:lnTo>
                  <a:pt x="5399906" y="1991799"/>
                </a:lnTo>
                <a:lnTo>
                  <a:pt x="5893845" y="1003920"/>
                </a:lnTo>
                <a:close/>
                <a:moveTo>
                  <a:pt x="8024902" y="0"/>
                </a:moveTo>
                <a:lnTo>
                  <a:pt x="6792095" y="0"/>
                </a:lnTo>
                <a:lnTo>
                  <a:pt x="6298156" y="987878"/>
                </a:lnTo>
                <a:lnTo>
                  <a:pt x="6792095" y="1975757"/>
                </a:lnTo>
                <a:lnTo>
                  <a:pt x="8024902" y="1975757"/>
                </a:lnTo>
                <a:lnTo>
                  <a:pt x="8518841" y="987878"/>
                </a:lnTo>
                <a:close/>
              </a:path>
            </a:pathLst>
          </a:custGeom>
          <a:solidFill>
            <a:srgbClr val="00659D">
              <a:alpha val="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2445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лилиния: фигура 10">
            <a:extLst>
              <a:ext uri="{FF2B5EF4-FFF2-40B4-BE49-F238E27FC236}">
                <a16:creationId xmlns:a16="http://schemas.microsoft.com/office/drawing/2014/main" xmlns="" id="{748AFF6B-EB86-0467-E731-F664F9C1C07E}"/>
              </a:ext>
            </a:extLst>
          </p:cNvPr>
          <p:cNvSpPr/>
          <p:nvPr/>
        </p:nvSpPr>
        <p:spPr>
          <a:xfrm flipH="1">
            <a:off x="-1" y="228600"/>
            <a:ext cx="12192001" cy="6334378"/>
          </a:xfrm>
          <a:custGeom>
            <a:avLst/>
            <a:gdLst>
              <a:gd name="connsiteX0" fmla="*/ 5362759 w 12192001"/>
              <a:gd name="connsiteY0" fmla="*/ 4358621 h 6334378"/>
              <a:gd name="connsiteX1" fmla="*/ 4129952 w 12192001"/>
              <a:gd name="connsiteY1" fmla="*/ 4358621 h 6334378"/>
              <a:gd name="connsiteX2" fmla="*/ 3636013 w 12192001"/>
              <a:gd name="connsiteY2" fmla="*/ 5346500 h 6334378"/>
              <a:gd name="connsiteX3" fmla="*/ 4129952 w 12192001"/>
              <a:gd name="connsiteY3" fmla="*/ 6334378 h 6334378"/>
              <a:gd name="connsiteX4" fmla="*/ 5362759 w 12192001"/>
              <a:gd name="connsiteY4" fmla="*/ 6334378 h 6334378"/>
              <a:gd name="connsiteX5" fmla="*/ 5856698 w 12192001"/>
              <a:gd name="connsiteY5" fmla="*/ 5346500 h 6334378"/>
              <a:gd name="connsiteX6" fmla="*/ 8062049 w 12192001"/>
              <a:gd name="connsiteY6" fmla="*/ 4342579 h 6334378"/>
              <a:gd name="connsiteX7" fmla="*/ 6829242 w 12192001"/>
              <a:gd name="connsiteY7" fmla="*/ 4342579 h 6334378"/>
              <a:gd name="connsiteX8" fmla="*/ 6335303 w 12192001"/>
              <a:gd name="connsiteY8" fmla="*/ 5330458 h 6334378"/>
              <a:gd name="connsiteX9" fmla="*/ 6829242 w 12192001"/>
              <a:gd name="connsiteY9" fmla="*/ 6318336 h 6334378"/>
              <a:gd name="connsiteX10" fmla="*/ 8062049 w 12192001"/>
              <a:gd name="connsiteY10" fmla="*/ 6318336 h 6334378"/>
              <a:gd name="connsiteX11" fmla="*/ 8555988 w 12192001"/>
              <a:gd name="connsiteY11" fmla="*/ 5330458 h 6334378"/>
              <a:gd name="connsiteX12" fmla="*/ 1726746 w 12192001"/>
              <a:gd name="connsiteY12" fmla="*/ 4321523 h 6334378"/>
              <a:gd name="connsiteX13" fmla="*/ 493939 w 12192001"/>
              <a:gd name="connsiteY13" fmla="*/ 4321523 h 6334378"/>
              <a:gd name="connsiteX14" fmla="*/ 0 w 12192001"/>
              <a:gd name="connsiteY14" fmla="*/ 5309402 h 6334378"/>
              <a:gd name="connsiteX15" fmla="*/ 493939 w 12192001"/>
              <a:gd name="connsiteY15" fmla="*/ 6297280 h 6334378"/>
              <a:gd name="connsiteX16" fmla="*/ 1726746 w 12192001"/>
              <a:gd name="connsiteY16" fmla="*/ 6297280 h 6334378"/>
              <a:gd name="connsiteX17" fmla="*/ 2220685 w 12192001"/>
              <a:gd name="connsiteY17" fmla="*/ 5309402 h 6334378"/>
              <a:gd name="connsiteX18" fmla="*/ 11698062 w 12192001"/>
              <a:gd name="connsiteY18" fmla="*/ 4305481 h 6334378"/>
              <a:gd name="connsiteX19" fmla="*/ 10465255 w 12192001"/>
              <a:gd name="connsiteY19" fmla="*/ 4305481 h 6334378"/>
              <a:gd name="connsiteX20" fmla="*/ 9971316 w 12192001"/>
              <a:gd name="connsiteY20" fmla="*/ 5293360 h 6334378"/>
              <a:gd name="connsiteX21" fmla="*/ 10465255 w 12192001"/>
              <a:gd name="connsiteY21" fmla="*/ 6281238 h 6334378"/>
              <a:gd name="connsiteX22" fmla="*/ 11698062 w 12192001"/>
              <a:gd name="connsiteY22" fmla="*/ 6281238 h 6334378"/>
              <a:gd name="connsiteX23" fmla="*/ 12192001 w 12192001"/>
              <a:gd name="connsiteY23" fmla="*/ 5293360 h 6334378"/>
              <a:gd name="connsiteX24" fmla="*/ 3570527 w 12192001"/>
              <a:gd name="connsiteY24" fmla="*/ 3237266 h 6334378"/>
              <a:gd name="connsiteX25" fmla="*/ 2337720 w 12192001"/>
              <a:gd name="connsiteY25" fmla="*/ 3237266 h 6334378"/>
              <a:gd name="connsiteX26" fmla="*/ 1843781 w 12192001"/>
              <a:gd name="connsiteY26" fmla="*/ 4225145 h 6334378"/>
              <a:gd name="connsiteX27" fmla="*/ 2337720 w 12192001"/>
              <a:gd name="connsiteY27" fmla="*/ 5213023 h 6334378"/>
              <a:gd name="connsiteX28" fmla="*/ 3570527 w 12192001"/>
              <a:gd name="connsiteY28" fmla="*/ 5213023 h 6334378"/>
              <a:gd name="connsiteX29" fmla="*/ 4064466 w 12192001"/>
              <a:gd name="connsiteY29" fmla="*/ 4225145 h 6334378"/>
              <a:gd name="connsiteX30" fmla="*/ 9854281 w 12192001"/>
              <a:gd name="connsiteY30" fmla="*/ 3221224 h 6334378"/>
              <a:gd name="connsiteX31" fmla="*/ 8621474 w 12192001"/>
              <a:gd name="connsiteY31" fmla="*/ 3221224 h 6334378"/>
              <a:gd name="connsiteX32" fmla="*/ 8127535 w 12192001"/>
              <a:gd name="connsiteY32" fmla="*/ 4209103 h 6334378"/>
              <a:gd name="connsiteX33" fmla="*/ 8621474 w 12192001"/>
              <a:gd name="connsiteY33" fmla="*/ 5196981 h 6334378"/>
              <a:gd name="connsiteX34" fmla="*/ 9854281 w 12192001"/>
              <a:gd name="connsiteY34" fmla="*/ 5196981 h 6334378"/>
              <a:gd name="connsiteX35" fmla="*/ 10348220 w 12192001"/>
              <a:gd name="connsiteY35" fmla="*/ 4209103 h 6334378"/>
              <a:gd name="connsiteX36" fmla="*/ 1741146 w 12192001"/>
              <a:gd name="connsiteY36" fmla="*/ 2196878 h 6334378"/>
              <a:gd name="connsiteX37" fmla="*/ 508339 w 12192001"/>
              <a:gd name="connsiteY37" fmla="*/ 2196878 h 6334378"/>
              <a:gd name="connsiteX38" fmla="*/ 14400 w 12192001"/>
              <a:gd name="connsiteY38" fmla="*/ 3184756 h 6334378"/>
              <a:gd name="connsiteX39" fmla="*/ 508339 w 12192001"/>
              <a:gd name="connsiteY39" fmla="*/ 4172634 h 6334378"/>
              <a:gd name="connsiteX40" fmla="*/ 1741146 w 12192001"/>
              <a:gd name="connsiteY40" fmla="*/ 4172634 h 6334378"/>
              <a:gd name="connsiteX41" fmla="*/ 2235085 w 12192001"/>
              <a:gd name="connsiteY41" fmla="*/ 3184756 h 6334378"/>
              <a:gd name="connsiteX42" fmla="*/ 11683662 w 12192001"/>
              <a:gd name="connsiteY42" fmla="*/ 2180836 h 6334378"/>
              <a:gd name="connsiteX43" fmla="*/ 10450855 w 12192001"/>
              <a:gd name="connsiteY43" fmla="*/ 2180836 h 6334378"/>
              <a:gd name="connsiteX44" fmla="*/ 9956916 w 12192001"/>
              <a:gd name="connsiteY44" fmla="*/ 3168714 h 6334378"/>
              <a:gd name="connsiteX45" fmla="*/ 10450855 w 12192001"/>
              <a:gd name="connsiteY45" fmla="*/ 4156592 h 6334378"/>
              <a:gd name="connsiteX46" fmla="*/ 11683662 w 12192001"/>
              <a:gd name="connsiteY46" fmla="*/ 4156592 h 6334378"/>
              <a:gd name="connsiteX47" fmla="*/ 12177601 w 12192001"/>
              <a:gd name="connsiteY47" fmla="*/ 3168714 h 6334378"/>
              <a:gd name="connsiteX48" fmla="*/ 3570526 w 12192001"/>
              <a:gd name="connsiteY48" fmla="*/ 1126474 h 6334378"/>
              <a:gd name="connsiteX49" fmla="*/ 2337719 w 12192001"/>
              <a:gd name="connsiteY49" fmla="*/ 1126474 h 6334378"/>
              <a:gd name="connsiteX50" fmla="*/ 1843780 w 12192001"/>
              <a:gd name="connsiteY50" fmla="*/ 2114353 h 6334378"/>
              <a:gd name="connsiteX51" fmla="*/ 2337719 w 12192001"/>
              <a:gd name="connsiteY51" fmla="*/ 3102230 h 6334378"/>
              <a:gd name="connsiteX52" fmla="*/ 3570526 w 12192001"/>
              <a:gd name="connsiteY52" fmla="*/ 3102230 h 6334378"/>
              <a:gd name="connsiteX53" fmla="*/ 4064465 w 12192001"/>
              <a:gd name="connsiteY53" fmla="*/ 2114353 h 6334378"/>
              <a:gd name="connsiteX54" fmla="*/ 9854282 w 12192001"/>
              <a:gd name="connsiteY54" fmla="*/ 1110432 h 6334378"/>
              <a:gd name="connsiteX55" fmla="*/ 8621475 w 12192001"/>
              <a:gd name="connsiteY55" fmla="*/ 1110432 h 6334378"/>
              <a:gd name="connsiteX56" fmla="*/ 8127536 w 12192001"/>
              <a:gd name="connsiteY56" fmla="*/ 2098311 h 6334378"/>
              <a:gd name="connsiteX57" fmla="*/ 8621475 w 12192001"/>
              <a:gd name="connsiteY57" fmla="*/ 3086188 h 6334378"/>
              <a:gd name="connsiteX58" fmla="*/ 9854282 w 12192001"/>
              <a:gd name="connsiteY58" fmla="*/ 3086188 h 6334378"/>
              <a:gd name="connsiteX59" fmla="*/ 10348221 w 12192001"/>
              <a:gd name="connsiteY59" fmla="*/ 2098311 h 6334378"/>
              <a:gd name="connsiteX60" fmla="*/ 1741146 w 12192001"/>
              <a:gd name="connsiteY60" fmla="*/ 63331 h 6334378"/>
              <a:gd name="connsiteX61" fmla="*/ 508339 w 12192001"/>
              <a:gd name="connsiteY61" fmla="*/ 63331 h 6334378"/>
              <a:gd name="connsiteX62" fmla="*/ 14400 w 12192001"/>
              <a:gd name="connsiteY62" fmla="*/ 1051210 h 6334378"/>
              <a:gd name="connsiteX63" fmla="*/ 508339 w 12192001"/>
              <a:gd name="connsiteY63" fmla="*/ 2039088 h 6334378"/>
              <a:gd name="connsiteX64" fmla="*/ 1741146 w 12192001"/>
              <a:gd name="connsiteY64" fmla="*/ 2039088 h 6334378"/>
              <a:gd name="connsiteX65" fmla="*/ 2235085 w 12192001"/>
              <a:gd name="connsiteY65" fmla="*/ 1051210 h 6334378"/>
              <a:gd name="connsiteX66" fmla="*/ 11683662 w 12192001"/>
              <a:gd name="connsiteY66" fmla="*/ 47289 h 6334378"/>
              <a:gd name="connsiteX67" fmla="*/ 10450855 w 12192001"/>
              <a:gd name="connsiteY67" fmla="*/ 47289 h 6334378"/>
              <a:gd name="connsiteX68" fmla="*/ 9956916 w 12192001"/>
              <a:gd name="connsiteY68" fmla="*/ 1035168 h 6334378"/>
              <a:gd name="connsiteX69" fmla="*/ 10450855 w 12192001"/>
              <a:gd name="connsiteY69" fmla="*/ 2023046 h 6334378"/>
              <a:gd name="connsiteX70" fmla="*/ 11683662 w 12192001"/>
              <a:gd name="connsiteY70" fmla="*/ 2023046 h 6334378"/>
              <a:gd name="connsiteX71" fmla="*/ 12177601 w 12192001"/>
              <a:gd name="connsiteY71" fmla="*/ 1035168 h 6334378"/>
              <a:gd name="connsiteX72" fmla="*/ 5399906 w 12192001"/>
              <a:gd name="connsiteY72" fmla="*/ 16042 h 6334378"/>
              <a:gd name="connsiteX73" fmla="*/ 4167099 w 12192001"/>
              <a:gd name="connsiteY73" fmla="*/ 16042 h 6334378"/>
              <a:gd name="connsiteX74" fmla="*/ 3673160 w 12192001"/>
              <a:gd name="connsiteY74" fmla="*/ 1003920 h 6334378"/>
              <a:gd name="connsiteX75" fmla="*/ 4167099 w 12192001"/>
              <a:gd name="connsiteY75" fmla="*/ 1991799 h 6334378"/>
              <a:gd name="connsiteX76" fmla="*/ 5399906 w 12192001"/>
              <a:gd name="connsiteY76" fmla="*/ 1991799 h 6334378"/>
              <a:gd name="connsiteX77" fmla="*/ 5893845 w 12192001"/>
              <a:gd name="connsiteY77" fmla="*/ 1003920 h 6334378"/>
              <a:gd name="connsiteX78" fmla="*/ 8024902 w 12192001"/>
              <a:gd name="connsiteY78" fmla="*/ 0 h 6334378"/>
              <a:gd name="connsiteX79" fmla="*/ 6792095 w 12192001"/>
              <a:gd name="connsiteY79" fmla="*/ 0 h 6334378"/>
              <a:gd name="connsiteX80" fmla="*/ 6298156 w 12192001"/>
              <a:gd name="connsiteY80" fmla="*/ 987878 h 6334378"/>
              <a:gd name="connsiteX81" fmla="*/ 6792095 w 12192001"/>
              <a:gd name="connsiteY81" fmla="*/ 1975757 h 6334378"/>
              <a:gd name="connsiteX82" fmla="*/ 8024902 w 12192001"/>
              <a:gd name="connsiteY82" fmla="*/ 1975757 h 6334378"/>
              <a:gd name="connsiteX83" fmla="*/ 8518841 w 12192001"/>
              <a:gd name="connsiteY83" fmla="*/ 987878 h 6334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12192001" h="6334378">
                <a:moveTo>
                  <a:pt x="5362759" y="4358621"/>
                </a:moveTo>
                <a:lnTo>
                  <a:pt x="4129952" y="4358621"/>
                </a:lnTo>
                <a:lnTo>
                  <a:pt x="3636013" y="5346500"/>
                </a:lnTo>
                <a:lnTo>
                  <a:pt x="4129952" y="6334378"/>
                </a:lnTo>
                <a:lnTo>
                  <a:pt x="5362759" y="6334378"/>
                </a:lnTo>
                <a:lnTo>
                  <a:pt x="5856698" y="5346500"/>
                </a:lnTo>
                <a:close/>
                <a:moveTo>
                  <a:pt x="8062049" y="4342579"/>
                </a:moveTo>
                <a:lnTo>
                  <a:pt x="6829242" y="4342579"/>
                </a:lnTo>
                <a:lnTo>
                  <a:pt x="6335303" y="5330458"/>
                </a:lnTo>
                <a:lnTo>
                  <a:pt x="6829242" y="6318336"/>
                </a:lnTo>
                <a:lnTo>
                  <a:pt x="8062049" y="6318336"/>
                </a:lnTo>
                <a:lnTo>
                  <a:pt x="8555988" y="5330458"/>
                </a:lnTo>
                <a:close/>
                <a:moveTo>
                  <a:pt x="1726746" y="4321523"/>
                </a:moveTo>
                <a:lnTo>
                  <a:pt x="493939" y="4321523"/>
                </a:lnTo>
                <a:lnTo>
                  <a:pt x="0" y="5309402"/>
                </a:lnTo>
                <a:lnTo>
                  <a:pt x="493939" y="6297280"/>
                </a:lnTo>
                <a:lnTo>
                  <a:pt x="1726746" y="6297280"/>
                </a:lnTo>
                <a:lnTo>
                  <a:pt x="2220685" y="5309402"/>
                </a:lnTo>
                <a:close/>
                <a:moveTo>
                  <a:pt x="11698062" y="4305481"/>
                </a:moveTo>
                <a:lnTo>
                  <a:pt x="10465255" y="4305481"/>
                </a:lnTo>
                <a:lnTo>
                  <a:pt x="9971316" y="5293360"/>
                </a:lnTo>
                <a:lnTo>
                  <a:pt x="10465255" y="6281238"/>
                </a:lnTo>
                <a:lnTo>
                  <a:pt x="11698062" y="6281238"/>
                </a:lnTo>
                <a:lnTo>
                  <a:pt x="12192001" y="5293360"/>
                </a:lnTo>
                <a:close/>
                <a:moveTo>
                  <a:pt x="3570527" y="3237266"/>
                </a:moveTo>
                <a:lnTo>
                  <a:pt x="2337720" y="3237266"/>
                </a:lnTo>
                <a:lnTo>
                  <a:pt x="1843781" y="4225145"/>
                </a:lnTo>
                <a:lnTo>
                  <a:pt x="2337720" y="5213023"/>
                </a:lnTo>
                <a:lnTo>
                  <a:pt x="3570527" y="5213023"/>
                </a:lnTo>
                <a:lnTo>
                  <a:pt x="4064466" y="4225145"/>
                </a:lnTo>
                <a:close/>
                <a:moveTo>
                  <a:pt x="9854281" y="3221224"/>
                </a:moveTo>
                <a:lnTo>
                  <a:pt x="8621474" y="3221224"/>
                </a:lnTo>
                <a:lnTo>
                  <a:pt x="8127535" y="4209103"/>
                </a:lnTo>
                <a:lnTo>
                  <a:pt x="8621474" y="5196981"/>
                </a:lnTo>
                <a:lnTo>
                  <a:pt x="9854281" y="5196981"/>
                </a:lnTo>
                <a:lnTo>
                  <a:pt x="10348220" y="4209103"/>
                </a:lnTo>
                <a:close/>
                <a:moveTo>
                  <a:pt x="1741146" y="2196878"/>
                </a:moveTo>
                <a:lnTo>
                  <a:pt x="508339" y="2196878"/>
                </a:lnTo>
                <a:lnTo>
                  <a:pt x="14400" y="3184756"/>
                </a:lnTo>
                <a:lnTo>
                  <a:pt x="508339" y="4172634"/>
                </a:lnTo>
                <a:lnTo>
                  <a:pt x="1741146" y="4172634"/>
                </a:lnTo>
                <a:lnTo>
                  <a:pt x="2235085" y="3184756"/>
                </a:lnTo>
                <a:close/>
                <a:moveTo>
                  <a:pt x="11683662" y="2180836"/>
                </a:moveTo>
                <a:lnTo>
                  <a:pt x="10450855" y="2180836"/>
                </a:lnTo>
                <a:lnTo>
                  <a:pt x="9956916" y="3168714"/>
                </a:lnTo>
                <a:lnTo>
                  <a:pt x="10450855" y="4156592"/>
                </a:lnTo>
                <a:lnTo>
                  <a:pt x="11683662" y="4156592"/>
                </a:lnTo>
                <a:lnTo>
                  <a:pt x="12177601" y="3168714"/>
                </a:lnTo>
                <a:close/>
                <a:moveTo>
                  <a:pt x="3570526" y="1126474"/>
                </a:moveTo>
                <a:lnTo>
                  <a:pt x="2337719" y="1126474"/>
                </a:lnTo>
                <a:lnTo>
                  <a:pt x="1843780" y="2114353"/>
                </a:lnTo>
                <a:lnTo>
                  <a:pt x="2337719" y="3102230"/>
                </a:lnTo>
                <a:lnTo>
                  <a:pt x="3570526" y="3102230"/>
                </a:lnTo>
                <a:lnTo>
                  <a:pt x="4064465" y="2114353"/>
                </a:lnTo>
                <a:close/>
                <a:moveTo>
                  <a:pt x="9854282" y="1110432"/>
                </a:moveTo>
                <a:lnTo>
                  <a:pt x="8621475" y="1110432"/>
                </a:lnTo>
                <a:lnTo>
                  <a:pt x="8127536" y="2098311"/>
                </a:lnTo>
                <a:lnTo>
                  <a:pt x="8621475" y="3086188"/>
                </a:lnTo>
                <a:lnTo>
                  <a:pt x="9854282" y="3086188"/>
                </a:lnTo>
                <a:lnTo>
                  <a:pt x="10348221" y="2098311"/>
                </a:lnTo>
                <a:close/>
                <a:moveTo>
                  <a:pt x="1741146" y="63331"/>
                </a:moveTo>
                <a:lnTo>
                  <a:pt x="508339" y="63331"/>
                </a:lnTo>
                <a:lnTo>
                  <a:pt x="14400" y="1051210"/>
                </a:lnTo>
                <a:lnTo>
                  <a:pt x="508339" y="2039088"/>
                </a:lnTo>
                <a:lnTo>
                  <a:pt x="1741146" y="2039088"/>
                </a:lnTo>
                <a:lnTo>
                  <a:pt x="2235085" y="1051210"/>
                </a:lnTo>
                <a:close/>
                <a:moveTo>
                  <a:pt x="11683662" y="47289"/>
                </a:moveTo>
                <a:lnTo>
                  <a:pt x="10450855" y="47289"/>
                </a:lnTo>
                <a:lnTo>
                  <a:pt x="9956916" y="1035168"/>
                </a:lnTo>
                <a:lnTo>
                  <a:pt x="10450855" y="2023046"/>
                </a:lnTo>
                <a:lnTo>
                  <a:pt x="11683662" y="2023046"/>
                </a:lnTo>
                <a:lnTo>
                  <a:pt x="12177601" y="1035168"/>
                </a:lnTo>
                <a:close/>
                <a:moveTo>
                  <a:pt x="5399906" y="16042"/>
                </a:moveTo>
                <a:lnTo>
                  <a:pt x="4167099" y="16042"/>
                </a:lnTo>
                <a:lnTo>
                  <a:pt x="3673160" y="1003920"/>
                </a:lnTo>
                <a:lnTo>
                  <a:pt x="4167099" y="1991799"/>
                </a:lnTo>
                <a:lnTo>
                  <a:pt x="5399906" y="1991799"/>
                </a:lnTo>
                <a:lnTo>
                  <a:pt x="5893845" y="1003920"/>
                </a:lnTo>
                <a:close/>
                <a:moveTo>
                  <a:pt x="8024902" y="0"/>
                </a:moveTo>
                <a:lnTo>
                  <a:pt x="6792095" y="0"/>
                </a:lnTo>
                <a:lnTo>
                  <a:pt x="6298156" y="987878"/>
                </a:lnTo>
                <a:lnTo>
                  <a:pt x="6792095" y="1975757"/>
                </a:lnTo>
                <a:lnTo>
                  <a:pt x="8024902" y="1975757"/>
                </a:lnTo>
                <a:lnTo>
                  <a:pt x="8518841" y="987878"/>
                </a:lnTo>
                <a:close/>
              </a:path>
            </a:pathLst>
          </a:custGeom>
          <a:solidFill>
            <a:srgbClr val="00659D">
              <a:alpha val="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graphicFrame>
        <p:nvGraphicFramePr>
          <p:cNvPr id="2" name="Google Shape;209;g175f4e5e6d6_0_0">
            <a:extLst>
              <a:ext uri="{FF2B5EF4-FFF2-40B4-BE49-F238E27FC236}">
                <a16:creationId xmlns:a16="http://schemas.microsoft.com/office/drawing/2014/main" xmlns="" id="{B49E5EDF-B3E0-59BE-97A6-C147D114B4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190467"/>
              </p:ext>
            </p:extLst>
          </p:nvPr>
        </p:nvGraphicFramePr>
        <p:xfrm>
          <a:off x="-1" y="0"/>
          <a:ext cx="12192000" cy="6857999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1977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6345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3734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6216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3126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707194"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1400" b="1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Название конкурентов/ аналогов</a:t>
                      </a:r>
                      <a:endParaRPr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b="1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Описание аналога (характеристики)</a:t>
                      </a:r>
                      <a:endParaRPr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1400" b="1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Преимущества</a:t>
                      </a:r>
                      <a:endParaRPr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1400" b="1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Недостатки</a:t>
                      </a:r>
                      <a:endParaRPr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1400" b="1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Что можно позаимствовать?</a:t>
                      </a:r>
                      <a:endParaRPr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84041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Санкт-Петербургский государственный университет (СПБГУ)</a:t>
                      </a:r>
                      <a:endParaRPr sz="1400" b="0" dirty="0">
                        <a:solidFill>
                          <a:srgbClr val="FF0000"/>
                        </a:solidFill>
                        <a:latin typeface="Times New Roman"/>
                        <a:ea typeface="Roboto" panose="02000000000000000000" pitchFamily="2" charset="0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solidFill>
                      <a:srgbClr val="EAF2FA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Официальный интернет-магазин</a:t>
                      </a:r>
                      <a:r>
                        <a:rPr lang="ru-RU" sz="1400" b="0" kern="1200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сувенирной продукции </a:t>
                      </a:r>
                      <a:r>
                        <a:rPr lang="ru-RU" sz="1400" b="0" kern="1200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позволяет приобрести сувениры и памятные подарки с официальной символикой университета в подарок коллегам и партнёрам, или просто удобные и красивые вещи для личного пользования, которые будут напоминать о причастности к первому российскому классическому университету с его многовековой историей.</a:t>
                      </a:r>
                    </a:p>
                  </a:txBody>
                  <a:tcPr marL="91425" marR="91425" marT="91425" marB="91425">
                    <a:solidFill>
                      <a:srgbClr val="EAF2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Roboto" panose="02000000000000000000" pitchFamily="2" charset="0"/>
                          <a:cs typeface="Times New Roman"/>
                          <a:sym typeface="Times New Roman"/>
                        </a:rPr>
                        <a:t>1.Большой ассортимент товаров</a:t>
                      </a: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Roboto" panose="02000000000000000000" pitchFamily="2" charset="0"/>
                          <a:cs typeface="Times New Roman"/>
                          <a:sym typeface="Times New Roman"/>
                        </a:rPr>
                        <a:t>2.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/>
                          <a:ea typeface="Roboto" panose="02000000000000000000" pitchFamily="2" charset="0"/>
                          <a:cs typeface="Times New Roman"/>
                          <a:sym typeface="Times New Roman"/>
                        </a:rPr>
                        <a:t> Удобное оформление сайта с возможность оплатить прямо здесь.</a:t>
                      </a: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/>
                          <a:ea typeface="Roboto" panose="02000000000000000000" pitchFamily="2" charset="0"/>
                          <a:cs typeface="Times New Roman"/>
                          <a:sym typeface="Times New Roman"/>
                        </a:rPr>
                        <a:t>3. Доставка по городу и по всей стране.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/>
                        <a:ea typeface="Roboto" panose="02000000000000000000" pitchFamily="2" charset="0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solidFill>
                      <a:srgbClr val="EA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Roboto" panose="02000000000000000000" pitchFamily="2" charset="0"/>
                          <a:cs typeface="Times New Roman"/>
                          <a:sym typeface="Times New Roman"/>
                        </a:rPr>
                        <a:t>Отсутствие формы комментирования товара</a:t>
                      </a:r>
                    </a:p>
                  </a:txBody>
                  <a:tcPr marL="91425" marR="91425" marT="91425" marB="91425">
                    <a:solidFill>
                      <a:srgbClr val="EA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Roboto" panose="02000000000000000000" pitchFamily="2" charset="0"/>
                          <a:cs typeface="Times New Roman"/>
                          <a:sym typeface="Times New Roman"/>
                        </a:rPr>
                        <a:t>Грамотное создание сайта в сети Интернет и удобное пользование им</a:t>
                      </a:r>
                    </a:p>
                  </a:txBody>
                  <a:tcPr marL="91425" marR="91425" marT="91425" marB="91425">
                    <a:solidFill>
                      <a:srgbClr val="EA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81374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Национальный исследовательский университет Высшая школа экономики (НИУ ВШЭ)</a:t>
                      </a:r>
                    </a:p>
                  </a:txBody>
                  <a:tcPr marL="91425" marR="91425" marT="91425" marB="91425">
                    <a:solidFill>
                      <a:srgbClr val="EAF2FA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«</a:t>
                      </a:r>
                      <a:r>
                        <a:rPr lang="ru-RU" sz="14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БукВышке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 можно купить печатную продукцию ИД ВШЭ, имеющуюся в продаже. Также в магазине можно приобрести сувениры с символикой ВШЭ: майки, бейсболки, ручки, брелоки, </a:t>
                      </a:r>
                      <a:r>
                        <a:rPr lang="ru-RU" sz="14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флешки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кружки и др. Сувениры могут стать хорошим знаком внимания, когда сотрудник или учащийся ВШЭ едет в командировку или к родным.</a:t>
                      </a:r>
                    </a:p>
                  </a:txBody>
                  <a:tcPr marL="91425" marR="91425" marT="91425" marB="91425">
                    <a:solidFill>
                      <a:srgbClr val="EAF2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Roboto" panose="02000000000000000000" pitchFamily="2" charset="0"/>
                          <a:cs typeface="Times New Roman"/>
                          <a:sym typeface="Times New Roman"/>
                        </a:rPr>
                        <a:t>1.Большой ассортимент товаров</a:t>
                      </a: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Roboto" panose="02000000000000000000" pitchFamily="2" charset="0"/>
                          <a:cs typeface="Times New Roman"/>
                          <a:sym typeface="Times New Roman"/>
                        </a:rPr>
                        <a:t>2.Наличие скидки на товары</a:t>
                      </a:r>
                    </a:p>
                  </a:txBody>
                  <a:tcPr marL="91425" marR="91425" marT="91425" marB="91425">
                    <a:solidFill>
                      <a:srgbClr val="EAF2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Roboto" panose="02000000000000000000" pitchFamily="2" charset="0"/>
                          <a:cs typeface="Times New Roman"/>
                          <a:sym typeface="Times New Roman"/>
                        </a:rPr>
                        <a:t>1. Оформление сайта несочетаемых,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/>
                          <a:ea typeface="Roboto" panose="02000000000000000000" pitchFamily="2" charset="0"/>
                          <a:cs typeface="Times New Roman"/>
                          <a:sym typeface="Times New Roman"/>
                        </a:rPr>
                        <a:t> скучных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Roboto" panose="02000000000000000000" pitchFamily="2" charset="0"/>
                          <a:cs typeface="Times New Roman"/>
                          <a:sym typeface="Times New Roman"/>
                        </a:rPr>
                        <a:t>тонах</a:t>
                      </a: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Roboto" panose="02000000000000000000" pitchFamily="2" charset="0"/>
                          <a:cs typeface="Times New Roman"/>
                          <a:sym typeface="Times New Roman"/>
                        </a:rPr>
                        <a:t>2.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Roboto" panose="02000000000000000000" pitchFamily="2" charset="0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/>
                          <a:ea typeface="Roboto" panose="02000000000000000000" pitchFamily="2" charset="0"/>
                          <a:cs typeface="Times New Roman"/>
                          <a:sym typeface="Times New Roman"/>
                        </a:rPr>
                        <a:t>Магазин широкой 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Roboto" panose="02000000000000000000" pitchFamily="2" charset="0"/>
                          <a:cs typeface="Times New Roman"/>
                          <a:sym typeface="Times New Roman"/>
                        </a:rPr>
                        <a:t>направленности без описания товаров, 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/>
                          <a:ea typeface="Roboto" panose="02000000000000000000" pitchFamily="2" charset="0"/>
                          <a:cs typeface="Times New Roman"/>
                          <a:sym typeface="Times New Roman"/>
                        </a:rPr>
                        <a:t>в котором можно заблудится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Roboto" panose="02000000000000000000" pitchFamily="2" charset="0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solidFill>
                      <a:srgbClr val="EAF2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1400" dirty="0">
                        <a:solidFill>
                          <a:srgbClr val="FF0000"/>
                        </a:solidFill>
                        <a:latin typeface="Times New Roman"/>
                        <a:ea typeface="Roboto" panose="02000000000000000000" pitchFamily="2" charset="0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solidFill>
                      <a:srgbClr val="EA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085390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Roboto" panose="02000000000000000000" pitchFamily="2" charset="0"/>
                          <a:cs typeface="Times New Roman"/>
                          <a:sym typeface="Times New Roman"/>
                        </a:rPr>
                        <a:t>Чувашский государственный университет имени И.Н.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/>
                          <a:ea typeface="Roboto" panose="02000000000000000000" pitchFamily="2" charset="0"/>
                          <a:cs typeface="Times New Roman"/>
                          <a:sym typeface="Times New Roman"/>
                        </a:rPr>
                        <a:t> Ульянова (ЧГУ им И.Н. Ульянова)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/>
                        <a:ea typeface="Roboto" panose="02000000000000000000" pitchFamily="2" charset="0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solidFill>
                      <a:srgbClr val="EAF2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Roboto" panose="02000000000000000000" pitchFamily="2" charset="0"/>
                          <a:cs typeface="Times New Roman"/>
                          <a:sym typeface="Times New Roman"/>
                        </a:rPr>
                        <a:t>В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/>
                          <a:ea typeface="Roboto" panose="02000000000000000000" pitchFamily="2" charset="0"/>
                          <a:cs typeface="Times New Roman"/>
                          <a:sym typeface="Times New Roman"/>
                        </a:rPr>
                        <a:t> онлайн-магазине 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Roboto" panose="02000000000000000000" pitchFamily="2" charset="0"/>
                          <a:cs typeface="Times New Roman"/>
                          <a:sym typeface="Times New Roman"/>
                        </a:rPr>
                        <a:t>фирменной продукции 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/>
                          <a:ea typeface="Roboto" panose="02000000000000000000" pitchFamily="2" charset="0"/>
                          <a:cs typeface="Times New Roman"/>
                          <a:sym typeface="Times New Roman"/>
                        </a:rPr>
                        <a:t>ЧувГУ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/>
                          <a:ea typeface="Roboto" panose="02000000000000000000" pitchFamily="2" charset="0"/>
                          <a:cs typeface="Times New Roman"/>
                          <a:sym typeface="Times New Roman"/>
                        </a:rPr>
                        <a:t>SHOP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/>
                          <a:ea typeface="Roboto" panose="02000000000000000000" pitchFamily="2" charset="0"/>
                          <a:cs typeface="Times New Roman"/>
                          <a:sym typeface="Times New Roman"/>
                        </a:rPr>
                        <a:t> представлен широкий ассортимент товаров, удобные и безопасные способы оплаты и получения. В ассортименте магазина представлена уникальная продукция высокого качества, демонстрирующая самобытность университета.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/>
                        <a:ea typeface="Roboto" panose="02000000000000000000" pitchFamily="2" charset="0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solidFill>
                      <a:srgbClr val="EAF2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Roboto" panose="02000000000000000000" pitchFamily="2" charset="0"/>
                          <a:cs typeface="Times New Roman"/>
                          <a:sym typeface="Times New Roman"/>
                        </a:rPr>
                        <a:t>1.Большой ассортимент товаров</a:t>
                      </a: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Roboto" panose="02000000000000000000" pitchFamily="2" charset="0"/>
                          <a:cs typeface="Times New Roman"/>
                          <a:sym typeface="Times New Roman"/>
                        </a:rPr>
                        <a:t>2.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/>
                          <a:ea typeface="Roboto" panose="02000000000000000000" pitchFamily="2" charset="0"/>
                          <a:cs typeface="Times New Roman"/>
                          <a:sym typeface="Times New Roman"/>
                        </a:rPr>
                        <a:t> Удобное оформление сайта с возможность оплатить прямо здесь.</a:t>
                      </a:r>
                    </a:p>
                  </a:txBody>
                  <a:tcPr marL="91425" marR="91425" marT="91425" marB="91425">
                    <a:solidFill>
                      <a:srgbClr val="EAF2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Roboto" panose="02000000000000000000" pitchFamily="2" charset="0"/>
                          <a:cs typeface="Times New Roman"/>
                          <a:sym typeface="Times New Roman"/>
                        </a:rPr>
                        <a:t>1.Отсутствие доставки по городу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Roboto" panose="02000000000000000000" pitchFamily="2" charset="0"/>
                          <a:cs typeface="Times New Roman"/>
                          <a:sym typeface="Times New Roman"/>
                        </a:rPr>
                        <a:t>2.Отсутствие официального сайта-магазина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rgbClr val="FF0000"/>
                        </a:solidFill>
                        <a:latin typeface="Times New Roman"/>
                        <a:ea typeface="Roboto" panose="02000000000000000000" pitchFamily="2" charset="0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solidFill>
                      <a:srgbClr val="EA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Roboto" panose="02000000000000000000" pitchFamily="2" charset="0"/>
                          <a:cs typeface="Times New Roman"/>
                          <a:sym typeface="Times New Roman"/>
                        </a:rPr>
                        <a:t>1. Грамотное создание сайта в сети Интернет и удобное пользование им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Roboto" panose="02000000000000000000" pitchFamily="2" charset="0"/>
                          <a:cs typeface="Times New Roman"/>
                          <a:sym typeface="Times New Roman"/>
                        </a:rPr>
                        <a:t>2.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/>
                          <a:ea typeface="Roboto" panose="02000000000000000000" pitchFamily="2" charset="0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Roboto" panose="02000000000000000000" pitchFamily="2" charset="0"/>
                          <a:cs typeface="Times New Roman"/>
                          <a:sym typeface="Times New Roman"/>
                        </a:rPr>
                        <a:t>Яркие фотографии с товарами</a:t>
                      </a:r>
                    </a:p>
                  </a:txBody>
                  <a:tcPr marL="91425" marR="91425" marT="91425" marB="91425">
                    <a:solidFill>
                      <a:srgbClr val="EA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4" name="Полилиния: фигура 10">
            <a:extLst>
              <a:ext uri="{FF2B5EF4-FFF2-40B4-BE49-F238E27FC236}">
                <a16:creationId xmlns:a16="http://schemas.microsoft.com/office/drawing/2014/main" xmlns="" id="{748AFF6B-EB86-0467-E731-F664F9C1C07E}"/>
              </a:ext>
            </a:extLst>
          </p:cNvPr>
          <p:cNvSpPr/>
          <p:nvPr/>
        </p:nvSpPr>
        <p:spPr>
          <a:xfrm flipH="1">
            <a:off x="152399" y="381000"/>
            <a:ext cx="12192001" cy="6334378"/>
          </a:xfrm>
          <a:custGeom>
            <a:avLst/>
            <a:gdLst>
              <a:gd name="connsiteX0" fmla="*/ 5362759 w 12192001"/>
              <a:gd name="connsiteY0" fmla="*/ 4358621 h 6334378"/>
              <a:gd name="connsiteX1" fmla="*/ 4129952 w 12192001"/>
              <a:gd name="connsiteY1" fmla="*/ 4358621 h 6334378"/>
              <a:gd name="connsiteX2" fmla="*/ 3636013 w 12192001"/>
              <a:gd name="connsiteY2" fmla="*/ 5346500 h 6334378"/>
              <a:gd name="connsiteX3" fmla="*/ 4129952 w 12192001"/>
              <a:gd name="connsiteY3" fmla="*/ 6334378 h 6334378"/>
              <a:gd name="connsiteX4" fmla="*/ 5362759 w 12192001"/>
              <a:gd name="connsiteY4" fmla="*/ 6334378 h 6334378"/>
              <a:gd name="connsiteX5" fmla="*/ 5856698 w 12192001"/>
              <a:gd name="connsiteY5" fmla="*/ 5346500 h 6334378"/>
              <a:gd name="connsiteX6" fmla="*/ 8062049 w 12192001"/>
              <a:gd name="connsiteY6" fmla="*/ 4342579 h 6334378"/>
              <a:gd name="connsiteX7" fmla="*/ 6829242 w 12192001"/>
              <a:gd name="connsiteY7" fmla="*/ 4342579 h 6334378"/>
              <a:gd name="connsiteX8" fmla="*/ 6335303 w 12192001"/>
              <a:gd name="connsiteY8" fmla="*/ 5330458 h 6334378"/>
              <a:gd name="connsiteX9" fmla="*/ 6829242 w 12192001"/>
              <a:gd name="connsiteY9" fmla="*/ 6318336 h 6334378"/>
              <a:gd name="connsiteX10" fmla="*/ 8062049 w 12192001"/>
              <a:gd name="connsiteY10" fmla="*/ 6318336 h 6334378"/>
              <a:gd name="connsiteX11" fmla="*/ 8555988 w 12192001"/>
              <a:gd name="connsiteY11" fmla="*/ 5330458 h 6334378"/>
              <a:gd name="connsiteX12" fmla="*/ 1726746 w 12192001"/>
              <a:gd name="connsiteY12" fmla="*/ 4321523 h 6334378"/>
              <a:gd name="connsiteX13" fmla="*/ 493939 w 12192001"/>
              <a:gd name="connsiteY13" fmla="*/ 4321523 h 6334378"/>
              <a:gd name="connsiteX14" fmla="*/ 0 w 12192001"/>
              <a:gd name="connsiteY14" fmla="*/ 5309402 h 6334378"/>
              <a:gd name="connsiteX15" fmla="*/ 493939 w 12192001"/>
              <a:gd name="connsiteY15" fmla="*/ 6297280 h 6334378"/>
              <a:gd name="connsiteX16" fmla="*/ 1726746 w 12192001"/>
              <a:gd name="connsiteY16" fmla="*/ 6297280 h 6334378"/>
              <a:gd name="connsiteX17" fmla="*/ 2220685 w 12192001"/>
              <a:gd name="connsiteY17" fmla="*/ 5309402 h 6334378"/>
              <a:gd name="connsiteX18" fmla="*/ 11698062 w 12192001"/>
              <a:gd name="connsiteY18" fmla="*/ 4305481 h 6334378"/>
              <a:gd name="connsiteX19" fmla="*/ 10465255 w 12192001"/>
              <a:gd name="connsiteY19" fmla="*/ 4305481 h 6334378"/>
              <a:gd name="connsiteX20" fmla="*/ 9971316 w 12192001"/>
              <a:gd name="connsiteY20" fmla="*/ 5293360 h 6334378"/>
              <a:gd name="connsiteX21" fmla="*/ 10465255 w 12192001"/>
              <a:gd name="connsiteY21" fmla="*/ 6281238 h 6334378"/>
              <a:gd name="connsiteX22" fmla="*/ 11698062 w 12192001"/>
              <a:gd name="connsiteY22" fmla="*/ 6281238 h 6334378"/>
              <a:gd name="connsiteX23" fmla="*/ 12192001 w 12192001"/>
              <a:gd name="connsiteY23" fmla="*/ 5293360 h 6334378"/>
              <a:gd name="connsiteX24" fmla="*/ 3570527 w 12192001"/>
              <a:gd name="connsiteY24" fmla="*/ 3237266 h 6334378"/>
              <a:gd name="connsiteX25" fmla="*/ 2337720 w 12192001"/>
              <a:gd name="connsiteY25" fmla="*/ 3237266 h 6334378"/>
              <a:gd name="connsiteX26" fmla="*/ 1843781 w 12192001"/>
              <a:gd name="connsiteY26" fmla="*/ 4225145 h 6334378"/>
              <a:gd name="connsiteX27" fmla="*/ 2337720 w 12192001"/>
              <a:gd name="connsiteY27" fmla="*/ 5213023 h 6334378"/>
              <a:gd name="connsiteX28" fmla="*/ 3570527 w 12192001"/>
              <a:gd name="connsiteY28" fmla="*/ 5213023 h 6334378"/>
              <a:gd name="connsiteX29" fmla="*/ 4064466 w 12192001"/>
              <a:gd name="connsiteY29" fmla="*/ 4225145 h 6334378"/>
              <a:gd name="connsiteX30" fmla="*/ 9854281 w 12192001"/>
              <a:gd name="connsiteY30" fmla="*/ 3221224 h 6334378"/>
              <a:gd name="connsiteX31" fmla="*/ 8621474 w 12192001"/>
              <a:gd name="connsiteY31" fmla="*/ 3221224 h 6334378"/>
              <a:gd name="connsiteX32" fmla="*/ 8127535 w 12192001"/>
              <a:gd name="connsiteY32" fmla="*/ 4209103 h 6334378"/>
              <a:gd name="connsiteX33" fmla="*/ 8621474 w 12192001"/>
              <a:gd name="connsiteY33" fmla="*/ 5196981 h 6334378"/>
              <a:gd name="connsiteX34" fmla="*/ 9854281 w 12192001"/>
              <a:gd name="connsiteY34" fmla="*/ 5196981 h 6334378"/>
              <a:gd name="connsiteX35" fmla="*/ 10348220 w 12192001"/>
              <a:gd name="connsiteY35" fmla="*/ 4209103 h 6334378"/>
              <a:gd name="connsiteX36" fmla="*/ 1741146 w 12192001"/>
              <a:gd name="connsiteY36" fmla="*/ 2196878 h 6334378"/>
              <a:gd name="connsiteX37" fmla="*/ 508339 w 12192001"/>
              <a:gd name="connsiteY37" fmla="*/ 2196878 h 6334378"/>
              <a:gd name="connsiteX38" fmla="*/ 14400 w 12192001"/>
              <a:gd name="connsiteY38" fmla="*/ 3184756 h 6334378"/>
              <a:gd name="connsiteX39" fmla="*/ 508339 w 12192001"/>
              <a:gd name="connsiteY39" fmla="*/ 4172634 h 6334378"/>
              <a:gd name="connsiteX40" fmla="*/ 1741146 w 12192001"/>
              <a:gd name="connsiteY40" fmla="*/ 4172634 h 6334378"/>
              <a:gd name="connsiteX41" fmla="*/ 2235085 w 12192001"/>
              <a:gd name="connsiteY41" fmla="*/ 3184756 h 6334378"/>
              <a:gd name="connsiteX42" fmla="*/ 11683662 w 12192001"/>
              <a:gd name="connsiteY42" fmla="*/ 2180836 h 6334378"/>
              <a:gd name="connsiteX43" fmla="*/ 10450855 w 12192001"/>
              <a:gd name="connsiteY43" fmla="*/ 2180836 h 6334378"/>
              <a:gd name="connsiteX44" fmla="*/ 9956916 w 12192001"/>
              <a:gd name="connsiteY44" fmla="*/ 3168714 h 6334378"/>
              <a:gd name="connsiteX45" fmla="*/ 10450855 w 12192001"/>
              <a:gd name="connsiteY45" fmla="*/ 4156592 h 6334378"/>
              <a:gd name="connsiteX46" fmla="*/ 11683662 w 12192001"/>
              <a:gd name="connsiteY46" fmla="*/ 4156592 h 6334378"/>
              <a:gd name="connsiteX47" fmla="*/ 12177601 w 12192001"/>
              <a:gd name="connsiteY47" fmla="*/ 3168714 h 6334378"/>
              <a:gd name="connsiteX48" fmla="*/ 3570526 w 12192001"/>
              <a:gd name="connsiteY48" fmla="*/ 1126474 h 6334378"/>
              <a:gd name="connsiteX49" fmla="*/ 2337719 w 12192001"/>
              <a:gd name="connsiteY49" fmla="*/ 1126474 h 6334378"/>
              <a:gd name="connsiteX50" fmla="*/ 1843780 w 12192001"/>
              <a:gd name="connsiteY50" fmla="*/ 2114353 h 6334378"/>
              <a:gd name="connsiteX51" fmla="*/ 2337719 w 12192001"/>
              <a:gd name="connsiteY51" fmla="*/ 3102230 h 6334378"/>
              <a:gd name="connsiteX52" fmla="*/ 3570526 w 12192001"/>
              <a:gd name="connsiteY52" fmla="*/ 3102230 h 6334378"/>
              <a:gd name="connsiteX53" fmla="*/ 4064465 w 12192001"/>
              <a:gd name="connsiteY53" fmla="*/ 2114353 h 6334378"/>
              <a:gd name="connsiteX54" fmla="*/ 9854282 w 12192001"/>
              <a:gd name="connsiteY54" fmla="*/ 1110432 h 6334378"/>
              <a:gd name="connsiteX55" fmla="*/ 8621475 w 12192001"/>
              <a:gd name="connsiteY55" fmla="*/ 1110432 h 6334378"/>
              <a:gd name="connsiteX56" fmla="*/ 8127536 w 12192001"/>
              <a:gd name="connsiteY56" fmla="*/ 2098311 h 6334378"/>
              <a:gd name="connsiteX57" fmla="*/ 8621475 w 12192001"/>
              <a:gd name="connsiteY57" fmla="*/ 3086188 h 6334378"/>
              <a:gd name="connsiteX58" fmla="*/ 9854282 w 12192001"/>
              <a:gd name="connsiteY58" fmla="*/ 3086188 h 6334378"/>
              <a:gd name="connsiteX59" fmla="*/ 10348221 w 12192001"/>
              <a:gd name="connsiteY59" fmla="*/ 2098311 h 6334378"/>
              <a:gd name="connsiteX60" fmla="*/ 1741146 w 12192001"/>
              <a:gd name="connsiteY60" fmla="*/ 63331 h 6334378"/>
              <a:gd name="connsiteX61" fmla="*/ 508339 w 12192001"/>
              <a:gd name="connsiteY61" fmla="*/ 63331 h 6334378"/>
              <a:gd name="connsiteX62" fmla="*/ 14400 w 12192001"/>
              <a:gd name="connsiteY62" fmla="*/ 1051210 h 6334378"/>
              <a:gd name="connsiteX63" fmla="*/ 508339 w 12192001"/>
              <a:gd name="connsiteY63" fmla="*/ 2039088 h 6334378"/>
              <a:gd name="connsiteX64" fmla="*/ 1741146 w 12192001"/>
              <a:gd name="connsiteY64" fmla="*/ 2039088 h 6334378"/>
              <a:gd name="connsiteX65" fmla="*/ 2235085 w 12192001"/>
              <a:gd name="connsiteY65" fmla="*/ 1051210 h 6334378"/>
              <a:gd name="connsiteX66" fmla="*/ 11683662 w 12192001"/>
              <a:gd name="connsiteY66" fmla="*/ 47289 h 6334378"/>
              <a:gd name="connsiteX67" fmla="*/ 10450855 w 12192001"/>
              <a:gd name="connsiteY67" fmla="*/ 47289 h 6334378"/>
              <a:gd name="connsiteX68" fmla="*/ 9956916 w 12192001"/>
              <a:gd name="connsiteY68" fmla="*/ 1035168 h 6334378"/>
              <a:gd name="connsiteX69" fmla="*/ 10450855 w 12192001"/>
              <a:gd name="connsiteY69" fmla="*/ 2023046 h 6334378"/>
              <a:gd name="connsiteX70" fmla="*/ 11683662 w 12192001"/>
              <a:gd name="connsiteY70" fmla="*/ 2023046 h 6334378"/>
              <a:gd name="connsiteX71" fmla="*/ 12177601 w 12192001"/>
              <a:gd name="connsiteY71" fmla="*/ 1035168 h 6334378"/>
              <a:gd name="connsiteX72" fmla="*/ 5399906 w 12192001"/>
              <a:gd name="connsiteY72" fmla="*/ 16042 h 6334378"/>
              <a:gd name="connsiteX73" fmla="*/ 4167099 w 12192001"/>
              <a:gd name="connsiteY73" fmla="*/ 16042 h 6334378"/>
              <a:gd name="connsiteX74" fmla="*/ 3673160 w 12192001"/>
              <a:gd name="connsiteY74" fmla="*/ 1003920 h 6334378"/>
              <a:gd name="connsiteX75" fmla="*/ 4167099 w 12192001"/>
              <a:gd name="connsiteY75" fmla="*/ 1991799 h 6334378"/>
              <a:gd name="connsiteX76" fmla="*/ 5399906 w 12192001"/>
              <a:gd name="connsiteY76" fmla="*/ 1991799 h 6334378"/>
              <a:gd name="connsiteX77" fmla="*/ 5893845 w 12192001"/>
              <a:gd name="connsiteY77" fmla="*/ 1003920 h 6334378"/>
              <a:gd name="connsiteX78" fmla="*/ 8024902 w 12192001"/>
              <a:gd name="connsiteY78" fmla="*/ 0 h 6334378"/>
              <a:gd name="connsiteX79" fmla="*/ 6792095 w 12192001"/>
              <a:gd name="connsiteY79" fmla="*/ 0 h 6334378"/>
              <a:gd name="connsiteX80" fmla="*/ 6298156 w 12192001"/>
              <a:gd name="connsiteY80" fmla="*/ 987878 h 6334378"/>
              <a:gd name="connsiteX81" fmla="*/ 6792095 w 12192001"/>
              <a:gd name="connsiteY81" fmla="*/ 1975757 h 6334378"/>
              <a:gd name="connsiteX82" fmla="*/ 8024902 w 12192001"/>
              <a:gd name="connsiteY82" fmla="*/ 1975757 h 6334378"/>
              <a:gd name="connsiteX83" fmla="*/ 8518841 w 12192001"/>
              <a:gd name="connsiteY83" fmla="*/ 987878 h 6334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12192001" h="6334378">
                <a:moveTo>
                  <a:pt x="5362759" y="4358621"/>
                </a:moveTo>
                <a:lnTo>
                  <a:pt x="4129952" y="4358621"/>
                </a:lnTo>
                <a:lnTo>
                  <a:pt x="3636013" y="5346500"/>
                </a:lnTo>
                <a:lnTo>
                  <a:pt x="4129952" y="6334378"/>
                </a:lnTo>
                <a:lnTo>
                  <a:pt x="5362759" y="6334378"/>
                </a:lnTo>
                <a:lnTo>
                  <a:pt x="5856698" y="5346500"/>
                </a:lnTo>
                <a:close/>
                <a:moveTo>
                  <a:pt x="8062049" y="4342579"/>
                </a:moveTo>
                <a:lnTo>
                  <a:pt x="6829242" y="4342579"/>
                </a:lnTo>
                <a:lnTo>
                  <a:pt x="6335303" y="5330458"/>
                </a:lnTo>
                <a:lnTo>
                  <a:pt x="6829242" y="6318336"/>
                </a:lnTo>
                <a:lnTo>
                  <a:pt x="8062049" y="6318336"/>
                </a:lnTo>
                <a:lnTo>
                  <a:pt x="8555988" y="5330458"/>
                </a:lnTo>
                <a:close/>
                <a:moveTo>
                  <a:pt x="1726746" y="4321523"/>
                </a:moveTo>
                <a:lnTo>
                  <a:pt x="493939" y="4321523"/>
                </a:lnTo>
                <a:lnTo>
                  <a:pt x="0" y="5309402"/>
                </a:lnTo>
                <a:lnTo>
                  <a:pt x="493939" y="6297280"/>
                </a:lnTo>
                <a:lnTo>
                  <a:pt x="1726746" y="6297280"/>
                </a:lnTo>
                <a:lnTo>
                  <a:pt x="2220685" y="5309402"/>
                </a:lnTo>
                <a:close/>
                <a:moveTo>
                  <a:pt x="11698062" y="4305481"/>
                </a:moveTo>
                <a:lnTo>
                  <a:pt x="10465255" y="4305481"/>
                </a:lnTo>
                <a:lnTo>
                  <a:pt x="9971316" y="5293360"/>
                </a:lnTo>
                <a:lnTo>
                  <a:pt x="10465255" y="6281238"/>
                </a:lnTo>
                <a:lnTo>
                  <a:pt x="11698062" y="6281238"/>
                </a:lnTo>
                <a:lnTo>
                  <a:pt x="12192001" y="5293360"/>
                </a:lnTo>
                <a:close/>
                <a:moveTo>
                  <a:pt x="3570527" y="3237266"/>
                </a:moveTo>
                <a:lnTo>
                  <a:pt x="2337720" y="3237266"/>
                </a:lnTo>
                <a:lnTo>
                  <a:pt x="1843781" y="4225145"/>
                </a:lnTo>
                <a:lnTo>
                  <a:pt x="2337720" y="5213023"/>
                </a:lnTo>
                <a:lnTo>
                  <a:pt x="3570527" y="5213023"/>
                </a:lnTo>
                <a:lnTo>
                  <a:pt x="4064466" y="4225145"/>
                </a:lnTo>
                <a:close/>
                <a:moveTo>
                  <a:pt x="9854281" y="3221224"/>
                </a:moveTo>
                <a:lnTo>
                  <a:pt x="8621474" y="3221224"/>
                </a:lnTo>
                <a:lnTo>
                  <a:pt x="8127535" y="4209103"/>
                </a:lnTo>
                <a:lnTo>
                  <a:pt x="8621474" y="5196981"/>
                </a:lnTo>
                <a:lnTo>
                  <a:pt x="9854281" y="5196981"/>
                </a:lnTo>
                <a:lnTo>
                  <a:pt x="10348220" y="4209103"/>
                </a:lnTo>
                <a:close/>
                <a:moveTo>
                  <a:pt x="1741146" y="2196878"/>
                </a:moveTo>
                <a:lnTo>
                  <a:pt x="508339" y="2196878"/>
                </a:lnTo>
                <a:lnTo>
                  <a:pt x="14400" y="3184756"/>
                </a:lnTo>
                <a:lnTo>
                  <a:pt x="508339" y="4172634"/>
                </a:lnTo>
                <a:lnTo>
                  <a:pt x="1741146" y="4172634"/>
                </a:lnTo>
                <a:lnTo>
                  <a:pt x="2235085" y="3184756"/>
                </a:lnTo>
                <a:close/>
                <a:moveTo>
                  <a:pt x="11683662" y="2180836"/>
                </a:moveTo>
                <a:lnTo>
                  <a:pt x="10450855" y="2180836"/>
                </a:lnTo>
                <a:lnTo>
                  <a:pt x="9956916" y="3168714"/>
                </a:lnTo>
                <a:lnTo>
                  <a:pt x="10450855" y="4156592"/>
                </a:lnTo>
                <a:lnTo>
                  <a:pt x="11683662" y="4156592"/>
                </a:lnTo>
                <a:lnTo>
                  <a:pt x="12177601" y="3168714"/>
                </a:lnTo>
                <a:close/>
                <a:moveTo>
                  <a:pt x="3570526" y="1126474"/>
                </a:moveTo>
                <a:lnTo>
                  <a:pt x="2337719" y="1126474"/>
                </a:lnTo>
                <a:lnTo>
                  <a:pt x="1843780" y="2114353"/>
                </a:lnTo>
                <a:lnTo>
                  <a:pt x="2337719" y="3102230"/>
                </a:lnTo>
                <a:lnTo>
                  <a:pt x="3570526" y="3102230"/>
                </a:lnTo>
                <a:lnTo>
                  <a:pt x="4064465" y="2114353"/>
                </a:lnTo>
                <a:close/>
                <a:moveTo>
                  <a:pt x="9854282" y="1110432"/>
                </a:moveTo>
                <a:lnTo>
                  <a:pt x="8621475" y="1110432"/>
                </a:lnTo>
                <a:lnTo>
                  <a:pt x="8127536" y="2098311"/>
                </a:lnTo>
                <a:lnTo>
                  <a:pt x="8621475" y="3086188"/>
                </a:lnTo>
                <a:lnTo>
                  <a:pt x="9854282" y="3086188"/>
                </a:lnTo>
                <a:lnTo>
                  <a:pt x="10348221" y="2098311"/>
                </a:lnTo>
                <a:close/>
                <a:moveTo>
                  <a:pt x="1741146" y="63331"/>
                </a:moveTo>
                <a:lnTo>
                  <a:pt x="508339" y="63331"/>
                </a:lnTo>
                <a:lnTo>
                  <a:pt x="14400" y="1051210"/>
                </a:lnTo>
                <a:lnTo>
                  <a:pt x="508339" y="2039088"/>
                </a:lnTo>
                <a:lnTo>
                  <a:pt x="1741146" y="2039088"/>
                </a:lnTo>
                <a:lnTo>
                  <a:pt x="2235085" y="1051210"/>
                </a:lnTo>
                <a:close/>
                <a:moveTo>
                  <a:pt x="11683662" y="47289"/>
                </a:moveTo>
                <a:lnTo>
                  <a:pt x="10450855" y="47289"/>
                </a:lnTo>
                <a:lnTo>
                  <a:pt x="9956916" y="1035168"/>
                </a:lnTo>
                <a:lnTo>
                  <a:pt x="10450855" y="2023046"/>
                </a:lnTo>
                <a:lnTo>
                  <a:pt x="11683662" y="2023046"/>
                </a:lnTo>
                <a:lnTo>
                  <a:pt x="12177601" y="1035168"/>
                </a:lnTo>
                <a:close/>
                <a:moveTo>
                  <a:pt x="5399906" y="16042"/>
                </a:moveTo>
                <a:lnTo>
                  <a:pt x="4167099" y="16042"/>
                </a:lnTo>
                <a:lnTo>
                  <a:pt x="3673160" y="1003920"/>
                </a:lnTo>
                <a:lnTo>
                  <a:pt x="4167099" y="1991799"/>
                </a:lnTo>
                <a:lnTo>
                  <a:pt x="5399906" y="1991799"/>
                </a:lnTo>
                <a:lnTo>
                  <a:pt x="5893845" y="1003920"/>
                </a:lnTo>
                <a:close/>
                <a:moveTo>
                  <a:pt x="8024902" y="0"/>
                </a:moveTo>
                <a:lnTo>
                  <a:pt x="6792095" y="0"/>
                </a:lnTo>
                <a:lnTo>
                  <a:pt x="6298156" y="987878"/>
                </a:lnTo>
                <a:lnTo>
                  <a:pt x="6792095" y="1975757"/>
                </a:lnTo>
                <a:lnTo>
                  <a:pt x="8024902" y="1975757"/>
                </a:lnTo>
                <a:lnTo>
                  <a:pt x="8518841" y="987878"/>
                </a:lnTo>
                <a:close/>
              </a:path>
            </a:pathLst>
          </a:custGeom>
          <a:solidFill>
            <a:srgbClr val="00659D">
              <a:alpha val="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390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8939451"/>
              </p:ext>
            </p:extLst>
          </p:nvPr>
        </p:nvGraphicFramePr>
        <p:xfrm>
          <a:off x="0" y="2166256"/>
          <a:ext cx="12195526" cy="46917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07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3330128078"/>
                    </a:ext>
                  </a:extLst>
                </a:gridCol>
                <a:gridCol w="282371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565827768"/>
                    </a:ext>
                  </a:extLst>
                </a:gridCol>
                <a:gridCol w="287783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508892738"/>
                    </a:ext>
                  </a:extLst>
                </a:gridCol>
                <a:gridCol w="299834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0985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003755"/>
                          </a:solidFill>
                        </a:rPr>
                        <a:t>Сильные стороны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solidFill>
                          <a:srgbClr val="003755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003755"/>
                          </a:solidFill>
                        </a:rPr>
                        <a:t>Слабые стороны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solidFill>
                          <a:srgbClr val="003755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003755"/>
                          </a:solidFill>
                        </a:rPr>
                        <a:t>Возможности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solidFill>
                          <a:srgbClr val="003755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003755"/>
                          </a:solidFill>
                        </a:rPr>
                        <a:t>Угрозы 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281887"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/>
                        <a:t>Легкость навигации среди ассортимента в магазине</a:t>
                      </a:r>
                    </a:p>
                    <a:p>
                      <a:pPr marL="0" indent="0" algn="l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ru-RU" sz="2000" dirty="0"/>
                    </a:p>
                    <a:p>
                      <a:pPr marL="285750" indent="-285750" algn="l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/>
                        <a:t>Уникальность </a:t>
                      </a:r>
                      <a:r>
                        <a:rPr lang="ru-RU" sz="2000" dirty="0" smtClean="0"/>
                        <a:t>продукции</a:t>
                      </a:r>
                      <a:endParaRPr lang="ru-RU" sz="2000" dirty="0"/>
                    </a:p>
                    <a:p>
                      <a:pPr marL="285750" indent="-285750" algn="l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ru-RU" sz="2000" dirty="0"/>
                    </a:p>
                    <a:p>
                      <a:pPr marL="285750" indent="-285750" algn="l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/>
                        <a:t>Доверие потенциальных клиентов (студентов, преподавателей </a:t>
                      </a:r>
                      <a:r>
                        <a:rPr lang="ru-RU" sz="2000" dirty="0" err="1"/>
                        <a:t>ЧувГУ</a:t>
                      </a:r>
                      <a:r>
                        <a:rPr lang="ru-RU" sz="2000" dirty="0"/>
                        <a:t>)</a:t>
                      </a:r>
                    </a:p>
                    <a:p>
                      <a:pPr marL="285750" indent="-285750" algn="l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ru-RU" sz="2000" dirty="0"/>
                    </a:p>
                    <a:p>
                      <a:pPr marL="285750" indent="-285750" algn="l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/>
                        <a:t>Стабильная клиентская база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ru-RU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/>
                        <a:t>Зависимость от поставщиков</a:t>
                      </a:r>
                    </a:p>
                    <a:p>
                      <a:pPr marL="285750" indent="-285750" algn="l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ru-RU" sz="2000" dirty="0"/>
                    </a:p>
                    <a:p>
                      <a:pPr marL="285750" indent="-285750" algn="l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/>
                        <a:t>Возможен</a:t>
                      </a:r>
                      <a:r>
                        <a:rPr lang="ru-RU" sz="2000" baseline="0" dirty="0"/>
                        <a:t> только самовывоз</a:t>
                      </a:r>
                      <a:endParaRPr lang="ru-RU" sz="2000" dirty="0"/>
                    </a:p>
                    <a:p>
                      <a:pPr marL="0" indent="0" algn="l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ru-RU" sz="2000" dirty="0"/>
                    </a:p>
                    <a:p>
                      <a:pPr marL="285750" indent="-285750" algn="l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/>
                        <a:t>Узкий круг покупателей</a:t>
                      </a:r>
                    </a:p>
                    <a:p>
                      <a:pPr marL="285750" indent="-285750" algn="l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ru-RU" sz="2000" dirty="0"/>
                    </a:p>
                    <a:p>
                      <a:pPr marL="285750" indent="-285750" algn="l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/>
                        <a:t>Нет возможности быстро подстраиваться под предпочтения покупателя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3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ru-RU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/>
                        <a:t>Привлечь дизайнеров, которые смогут создать запоминающийся бренд и стиль</a:t>
                      </a:r>
                      <a:r>
                        <a:rPr lang="ru-RU" sz="2000" baseline="0" dirty="0"/>
                        <a:t> д</a:t>
                      </a:r>
                      <a:r>
                        <a:rPr lang="ru-RU" sz="2000" dirty="0"/>
                        <a:t>ля лучшей ассоциации с вузом.</a:t>
                      </a:r>
                    </a:p>
                    <a:p>
                      <a:pPr marL="285750" indent="-285750" algn="l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ru-RU" sz="2000" dirty="0"/>
                    </a:p>
                    <a:p>
                      <a:pPr marL="285750" indent="-285750" algn="l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/>
                        <a:t>Создать дополнительный стимул для покупки продукции</a:t>
                      </a:r>
                    </a:p>
                    <a:p>
                      <a:pPr marL="285750" indent="-285750" algn="l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ru-RU" sz="2000" dirty="0"/>
                    </a:p>
                    <a:p>
                      <a:pPr marL="285750" indent="-285750" algn="l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/>
                        <a:t>Увеличение ассортимента товаров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ru-RU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/>
                        <a:t>Возможен сбой в работе онлайн-платформы</a:t>
                      </a:r>
                    </a:p>
                    <a:p>
                      <a:pPr marL="285750" indent="-285750" algn="l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ru-RU" sz="2000" dirty="0"/>
                    </a:p>
                    <a:p>
                      <a:pPr marL="285750" indent="-285750" algn="l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/>
                        <a:t>Сезонные колебания продаж (уменьшаются в летний период)</a:t>
                      </a:r>
                    </a:p>
                    <a:p>
                      <a:pPr marL="285750" indent="-285750" algn="l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ru-RU" sz="2000" dirty="0"/>
                    </a:p>
                    <a:p>
                      <a:pPr marL="285750" indent="-285750" algn="l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/>
                        <a:t>Снижение дохода у целевой аудитории</a:t>
                      </a:r>
                    </a:p>
                    <a:p>
                      <a:pPr marL="285750" indent="-285750" algn="l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ru-RU" sz="2000" dirty="0"/>
                    </a:p>
                    <a:p>
                      <a:pPr marL="285750" indent="-285750" algn="l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/>
                        <a:t>Увеличение затрат на закупку товаров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xmlns="" id="{246F6CDC-7C3C-FB5F-1B2A-FA671109AEFF}"/>
              </a:ext>
            </a:extLst>
          </p:cNvPr>
          <p:cNvSpPr/>
          <p:nvPr/>
        </p:nvSpPr>
        <p:spPr>
          <a:xfrm rot="18964952">
            <a:off x="801836" y="306527"/>
            <a:ext cx="1475518" cy="1467474"/>
          </a:xfrm>
          <a:prstGeom prst="roundRect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xmlns="" id="{F2F14A38-EFB3-B16F-C5E2-F2DBC1ECFDF0}"/>
              </a:ext>
            </a:extLst>
          </p:cNvPr>
          <p:cNvSpPr/>
          <p:nvPr/>
        </p:nvSpPr>
        <p:spPr>
          <a:xfrm rot="18964952">
            <a:off x="3827542" y="306528"/>
            <a:ext cx="1475518" cy="1467474"/>
          </a:xfrm>
          <a:prstGeom prst="roundRect">
            <a:avLst/>
          </a:prstGeom>
          <a:noFill/>
          <a:ln w="76200">
            <a:solidFill>
              <a:srgbClr val="0037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xmlns="" id="{1957EE67-89A9-4422-8E65-C3C6E9C74F54}"/>
              </a:ext>
            </a:extLst>
          </p:cNvPr>
          <p:cNvSpPr/>
          <p:nvPr/>
        </p:nvSpPr>
        <p:spPr>
          <a:xfrm rot="18964952">
            <a:off x="6853247" y="306528"/>
            <a:ext cx="1475518" cy="1467474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xmlns="" id="{497A7D6E-4245-E717-D920-7E39BA1CC8E3}"/>
              </a:ext>
            </a:extLst>
          </p:cNvPr>
          <p:cNvSpPr/>
          <p:nvPr/>
        </p:nvSpPr>
        <p:spPr>
          <a:xfrm rot="18964952">
            <a:off x="10038466" y="306528"/>
            <a:ext cx="1475518" cy="1467474"/>
          </a:xfrm>
          <a:prstGeom prst="round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41CC8598-93AB-DEF2-8047-D0877C5926C2}"/>
              </a:ext>
            </a:extLst>
          </p:cNvPr>
          <p:cNvSpPr txBox="1"/>
          <p:nvPr/>
        </p:nvSpPr>
        <p:spPr>
          <a:xfrm>
            <a:off x="1007552" y="109240"/>
            <a:ext cx="1245394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500" b="1" dirty="0">
                <a:solidFill>
                  <a:srgbClr val="92D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</a:t>
            </a:r>
            <a:endParaRPr kumimoji="0" lang="en-GB" sz="11500" b="1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92F4693A-5368-D0C1-9667-7A19F3ABA368}"/>
              </a:ext>
            </a:extLst>
          </p:cNvPr>
          <p:cNvSpPr txBox="1"/>
          <p:nvPr/>
        </p:nvSpPr>
        <p:spPr>
          <a:xfrm>
            <a:off x="3937187" y="9523"/>
            <a:ext cx="1569244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1" i="0" u="none" strike="noStrike" kern="1200" cap="none" spc="0" normalizeH="0" baseline="0" noProof="0" dirty="0">
                <a:ln>
                  <a:noFill/>
                </a:ln>
                <a:solidFill>
                  <a:srgbClr val="003755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</a:t>
            </a:r>
            <a:endParaRPr kumimoji="0" lang="en-GB" sz="11500" b="1" i="0" u="none" strike="noStrike" kern="1200" cap="none" spc="0" normalizeH="0" baseline="0" noProof="0" dirty="0">
              <a:ln>
                <a:noFill/>
              </a:ln>
              <a:solidFill>
                <a:srgbClr val="003755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96846CB1-762B-F65B-8EC3-B540C16C17CD}"/>
              </a:ext>
            </a:extLst>
          </p:cNvPr>
          <p:cNvSpPr txBox="1"/>
          <p:nvPr/>
        </p:nvSpPr>
        <p:spPr>
          <a:xfrm>
            <a:off x="6993731" y="-226934"/>
            <a:ext cx="1369219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</a:t>
            </a:r>
            <a:endParaRPr kumimoji="0" lang="en-GB" sz="13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E3A62E23-16B5-1AAB-CD55-D364069ECC2A}"/>
              </a:ext>
            </a:extLst>
          </p:cNvPr>
          <p:cNvSpPr txBox="1"/>
          <p:nvPr/>
        </p:nvSpPr>
        <p:spPr>
          <a:xfrm>
            <a:off x="10233212" y="218482"/>
            <a:ext cx="1235869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</a:t>
            </a:r>
            <a:endParaRPr kumimoji="0" lang="en-GB" sz="115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69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: фигура 3">
            <a:extLst>
              <a:ext uri="{FF2B5EF4-FFF2-40B4-BE49-F238E27FC236}">
                <a16:creationId xmlns:a16="http://schemas.microsoft.com/office/drawing/2014/main" xmlns="" id="{21571798-0903-09E6-EB43-B5FB1407E19E}"/>
              </a:ext>
            </a:extLst>
          </p:cNvPr>
          <p:cNvSpPr/>
          <p:nvPr/>
        </p:nvSpPr>
        <p:spPr>
          <a:xfrm flipH="1">
            <a:off x="0" y="463098"/>
            <a:ext cx="12192001" cy="6334378"/>
          </a:xfrm>
          <a:custGeom>
            <a:avLst/>
            <a:gdLst>
              <a:gd name="connsiteX0" fmla="*/ 5362759 w 12192001"/>
              <a:gd name="connsiteY0" fmla="*/ 4358621 h 6334378"/>
              <a:gd name="connsiteX1" fmla="*/ 4129952 w 12192001"/>
              <a:gd name="connsiteY1" fmla="*/ 4358621 h 6334378"/>
              <a:gd name="connsiteX2" fmla="*/ 3636013 w 12192001"/>
              <a:gd name="connsiteY2" fmla="*/ 5346500 h 6334378"/>
              <a:gd name="connsiteX3" fmla="*/ 4129952 w 12192001"/>
              <a:gd name="connsiteY3" fmla="*/ 6334378 h 6334378"/>
              <a:gd name="connsiteX4" fmla="*/ 5362759 w 12192001"/>
              <a:gd name="connsiteY4" fmla="*/ 6334378 h 6334378"/>
              <a:gd name="connsiteX5" fmla="*/ 5856698 w 12192001"/>
              <a:gd name="connsiteY5" fmla="*/ 5346500 h 6334378"/>
              <a:gd name="connsiteX6" fmla="*/ 8062049 w 12192001"/>
              <a:gd name="connsiteY6" fmla="*/ 4342579 h 6334378"/>
              <a:gd name="connsiteX7" fmla="*/ 6829242 w 12192001"/>
              <a:gd name="connsiteY7" fmla="*/ 4342579 h 6334378"/>
              <a:gd name="connsiteX8" fmla="*/ 6335303 w 12192001"/>
              <a:gd name="connsiteY8" fmla="*/ 5330458 h 6334378"/>
              <a:gd name="connsiteX9" fmla="*/ 6829242 w 12192001"/>
              <a:gd name="connsiteY9" fmla="*/ 6318336 h 6334378"/>
              <a:gd name="connsiteX10" fmla="*/ 8062049 w 12192001"/>
              <a:gd name="connsiteY10" fmla="*/ 6318336 h 6334378"/>
              <a:gd name="connsiteX11" fmla="*/ 8555988 w 12192001"/>
              <a:gd name="connsiteY11" fmla="*/ 5330458 h 6334378"/>
              <a:gd name="connsiteX12" fmla="*/ 1726746 w 12192001"/>
              <a:gd name="connsiteY12" fmla="*/ 4321523 h 6334378"/>
              <a:gd name="connsiteX13" fmla="*/ 493939 w 12192001"/>
              <a:gd name="connsiteY13" fmla="*/ 4321523 h 6334378"/>
              <a:gd name="connsiteX14" fmla="*/ 0 w 12192001"/>
              <a:gd name="connsiteY14" fmla="*/ 5309402 h 6334378"/>
              <a:gd name="connsiteX15" fmla="*/ 493939 w 12192001"/>
              <a:gd name="connsiteY15" fmla="*/ 6297280 h 6334378"/>
              <a:gd name="connsiteX16" fmla="*/ 1726746 w 12192001"/>
              <a:gd name="connsiteY16" fmla="*/ 6297280 h 6334378"/>
              <a:gd name="connsiteX17" fmla="*/ 2220685 w 12192001"/>
              <a:gd name="connsiteY17" fmla="*/ 5309402 h 6334378"/>
              <a:gd name="connsiteX18" fmla="*/ 11698062 w 12192001"/>
              <a:gd name="connsiteY18" fmla="*/ 4305481 h 6334378"/>
              <a:gd name="connsiteX19" fmla="*/ 10465255 w 12192001"/>
              <a:gd name="connsiteY19" fmla="*/ 4305481 h 6334378"/>
              <a:gd name="connsiteX20" fmla="*/ 9971316 w 12192001"/>
              <a:gd name="connsiteY20" fmla="*/ 5293360 h 6334378"/>
              <a:gd name="connsiteX21" fmla="*/ 10465255 w 12192001"/>
              <a:gd name="connsiteY21" fmla="*/ 6281238 h 6334378"/>
              <a:gd name="connsiteX22" fmla="*/ 11698062 w 12192001"/>
              <a:gd name="connsiteY22" fmla="*/ 6281238 h 6334378"/>
              <a:gd name="connsiteX23" fmla="*/ 12192001 w 12192001"/>
              <a:gd name="connsiteY23" fmla="*/ 5293360 h 6334378"/>
              <a:gd name="connsiteX24" fmla="*/ 3570527 w 12192001"/>
              <a:gd name="connsiteY24" fmla="*/ 3237266 h 6334378"/>
              <a:gd name="connsiteX25" fmla="*/ 2337720 w 12192001"/>
              <a:gd name="connsiteY25" fmla="*/ 3237266 h 6334378"/>
              <a:gd name="connsiteX26" fmla="*/ 1843781 w 12192001"/>
              <a:gd name="connsiteY26" fmla="*/ 4225145 h 6334378"/>
              <a:gd name="connsiteX27" fmla="*/ 2337720 w 12192001"/>
              <a:gd name="connsiteY27" fmla="*/ 5213023 h 6334378"/>
              <a:gd name="connsiteX28" fmla="*/ 3570527 w 12192001"/>
              <a:gd name="connsiteY28" fmla="*/ 5213023 h 6334378"/>
              <a:gd name="connsiteX29" fmla="*/ 4064466 w 12192001"/>
              <a:gd name="connsiteY29" fmla="*/ 4225145 h 6334378"/>
              <a:gd name="connsiteX30" fmla="*/ 9854281 w 12192001"/>
              <a:gd name="connsiteY30" fmla="*/ 3221224 h 6334378"/>
              <a:gd name="connsiteX31" fmla="*/ 8621474 w 12192001"/>
              <a:gd name="connsiteY31" fmla="*/ 3221224 h 6334378"/>
              <a:gd name="connsiteX32" fmla="*/ 8127535 w 12192001"/>
              <a:gd name="connsiteY32" fmla="*/ 4209103 h 6334378"/>
              <a:gd name="connsiteX33" fmla="*/ 8621474 w 12192001"/>
              <a:gd name="connsiteY33" fmla="*/ 5196981 h 6334378"/>
              <a:gd name="connsiteX34" fmla="*/ 9854281 w 12192001"/>
              <a:gd name="connsiteY34" fmla="*/ 5196981 h 6334378"/>
              <a:gd name="connsiteX35" fmla="*/ 10348220 w 12192001"/>
              <a:gd name="connsiteY35" fmla="*/ 4209103 h 6334378"/>
              <a:gd name="connsiteX36" fmla="*/ 1741146 w 12192001"/>
              <a:gd name="connsiteY36" fmla="*/ 2196878 h 6334378"/>
              <a:gd name="connsiteX37" fmla="*/ 508339 w 12192001"/>
              <a:gd name="connsiteY37" fmla="*/ 2196878 h 6334378"/>
              <a:gd name="connsiteX38" fmla="*/ 14400 w 12192001"/>
              <a:gd name="connsiteY38" fmla="*/ 3184756 h 6334378"/>
              <a:gd name="connsiteX39" fmla="*/ 508339 w 12192001"/>
              <a:gd name="connsiteY39" fmla="*/ 4172634 h 6334378"/>
              <a:gd name="connsiteX40" fmla="*/ 1741146 w 12192001"/>
              <a:gd name="connsiteY40" fmla="*/ 4172634 h 6334378"/>
              <a:gd name="connsiteX41" fmla="*/ 2235085 w 12192001"/>
              <a:gd name="connsiteY41" fmla="*/ 3184756 h 6334378"/>
              <a:gd name="connsiteX42" fmla="*/ 11683662 w 12192001"/>
              <a:gd name="connsiteY42" fmla="*/ 2180836 h 6334378"/>
              <a:gd name="connsiteX43" fmla="*/ 10450855 w 12192001"/>
              <a:gd name="connsiteY43" fmla="*/ 2180836 h 6334378"/>
              <a:gd name="connsiteX44" fmla="*/ 9956916 w 12192001"/>
              <a:gd name="connsiteY44" fmla="*/ 3168714 h 6334378"/>
              <a:gd name="connsiteX45" fmla="*/ 10450855 w 12192001"/>
              <a:gd name="connsiteY45" fmla="*/ 4156592 h 6334378"/>
              <a:gd name="connsiteX46" fmla="*/ 11683662 w 12192001"/>
              <a:gd name="connsiteY46" fmla="*/ 4156592 h 6334378"/>
              <a:gd name="connsiteX47" fmla="*/ 12177601 w 12192001"/>
              <a:gd name="connsiteY47" fmla="*/ 3168714 h 6334378"/>
              <a:gd name="connsiteX48" fmla="*/ 3570526 w 12192001"/>
              <a:gd name="connsiteY48" fmla="*/ 1126474 h 6334378"/>
              <a:gd name="connsiteX49" fmla="*/ 2337719 w 12192001"/>
              <a:gd name="connsiteY49" fmla="*/ 1126474 h 6334378"/>
              <a:gd name="connsiteX50" fmla="*/ 1843780 w 12192001"/>
              <a:gd name="connsiteY50" fmla="*/ 2114353 h 6334378"/>
              <a:gd name="connsiteX51" fmla="*/ 2337719 w 12192001"/>
              <a:gd name="connsiteY51" fmla="*/ 3102230 h 6334378"/>
              <a:gd name="connsiteX52" fmla="*/ 3570526 w 12192001"/>
              <a:gd name="connsiteY52" fmla="*/ 3102230 h 6334378"/>
              <a:gd name="connsiteX53" fmla="*/ 4064465 w 12192001"/>
              <a:gd name="connsiteY53" fmla="*/ 2114353 h 6334378"/>
              <a:gd name="connsiteX54" fmla="*/ 9854282 w 12192001"/>
              <a:gd name="connsiteY54" fmla="*/ 1110432 h 6334378"/>
              <a:gd name="connsiteX55" fmla="*/ 8621475 w 12192001"/>
              <a:gd name="connsiteY55" fmla="*/ 1110432 h 6334378"/>
              <a:gd name="connsiteX56" fmla="*/ 8127536 w 12192001"/>
              <a:gd name="connsiteY56" fmla="*/ 2098311 h 6334378"/>
              <a:gd name="connsiteX57" fmla="*/ 8621475 w 12192001"/>
              <a:gd name="connsiteY57" fmla="*/ 3086188 h 6334378"/>
              <a:gd name="connsiteX58" fmla="*/ 9854282 w 12192001"/>
              <a:gd name="connsiteY58" fmla="*/ 3086188 h 6334378"/>
              <a:gd name="connsiteX59" fmla="*/ 10348221 w 12192001"/>
              <a:gd name="connsiteY59" fmla="*/ 2098311 h 6334378"/>
              <a:gd name="connsiteX60" fmla="*/ 1741146 w 12192001"/>
              <a:gd name="connsiteY60" fmla="*/ 63331 h 6334378"/>
              <a:gd name="connsiteX61" fmla="*/ 508339 w 12192001"/>
              <a:gd name="connsiteY61" fmla="*/ 63331 h 6334378"/>
              <a:gd name="connsiteX62" fmla="*/ 14400 w 12192001"/>
              <a:gd name="connsiteY62" fmla="*/ 1051210 h 6334378"/>
              <a:gd name="connsiteX63" fmla="*/ 508339 w 12192001"/>
              <a:gd name="connsiteY63" fmla="*/ 2039088 h 6334378"/>
              <a:gd name="connsiteX64" fmla="*/ 1741146 w 12192001"/>
              <a:gd name="connsiteY64" fmla="*/ 2039088 h 6334378"/>
              <a:gd name="connsiteX65" fmla="*/ 2235085 w 12192001"/>
              <a:gd name="connsiteY65" fmla="*/ 1051210 h 6334378"/>
              <a:gd name="connsiteX66" fmla="*/ 11683662 w 12192001"/>
              <a:gd name="connsiteY66" fmla="*/ 47289 h 6334378"/>
              <a:gd name="connsiteX67" fmla="*/ 10450855 w 12192001"/>
              <a:gd name="connsiteY67" fmla="*/ 47289 h 6334378"/>
              <a:gd name="connsiteX68" fmla="*/ 9956916 w 12192001"/>
              <a:gd name="connsiteY68" fmla="*/ 1035168 h 6334378"/>
              <a:gd name="connsiteX69" fmla="*/ 10450855 w 12192001"/>
              <a:gd name="connsiteY69" fmla="*/ 2023046 h 6334378"/>
              <a:gd name="connsiteX70" fmla="*/ 11683662 w 12192001"/>
              <a:gd name="connsiteY70" fmla="*/ 2023046 h 6334378"/>
              <a:gd name="connsiteX71" fmla="*/ 12177601 w 12192001"/>
              <a:gd name="connsiteY71" fmla="*/ 1035168 h 6334378"/>
              <a:gd name="connsiteX72" fmla="*/ 5399906 w 12192001"/>
              <a:gd name="connsiteY72" fmla="*/ 16042 h 6334378"/>
              <a:gd name="connsiteX73" fmla="*/ 4167099 w 12192001"/>
              <a:gd name="connsiteY73" fmla="*/ 16042 h 6334378"/>
              <a:gd name="connsiteX74" fmla="*/ 3673160 w 12192001"/>
              <a:gd name="connsiteY74" fmla="*/ 1003920 h 6334378"/>
              <a:gd name="connsiteX75" fmla="*/ 4167099 w 12192001"/>
              <a:gd name="connsiteY75" fmla="*/ 1991799 h 6334378"/>
              <a:gd name="connsiteX76" fmla="*/ 5399906 w 12192001"/>
              <a:gd name="connsiteY76" fmla="*/ 1991799 h 6334378"/>
              <a:gd name="connsiteX77" fmla="*/ 5893845 w 12192001"/>
              <a:gd name="connsiteY77" fmla="*/ 1003920 h 6334378"/>
              <a:gd name="connsiteX78" fmla="*/ 8024902 w 12192001"/>
              <a:gd name="connsiteY78" fmla="*/ 0 h 6334378"/>
              <a:gd name="connsiteX79" fmla="*/ 6792095 w 12192001"/>
              <a:gd name="connsiteY79" fmla="*/ 0 h 6334378"/>
              <a:gd name="connsiteX80" fmla="*/ 6298156 w 12192001"/>
              <a:gd name="connsiteY80" fmla="*/ 987878 h 6334378"/>
              <a:gd name="connsiteX81" fmla="*/ 6792095 w 12192001"/>
              <a:gd name="connsiteY81" fmla="*/ 1975757 h 6334378"/>
              <a:gd name="connsiteX82" fmla="*/ 8024902 w 12192001"/>
              <a:gd name="connsiteY82" fmla="*/ 1975757 h 6334378"/>
              <a:gd name="connsiteX83" fmla="*/ 8518841 w 12192001"/>
              <a:gd name="connsiteY83" fmla="*/ 987878 h 6334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12192001" h="6334378">
                <a:moveTo>
                  <a:pt x="5362759" y="4358621"/>
                </a:moveTo>
                <a:lnTo>
                  <a:pt x="4129952" y="4358621"/>
                </a:lnTo>
                <a:lnTo>
                  <a:pt x="3636013" y="5346500"/>
                </a:lnTo>
                <a:lnTo>
                  <a:pt x="4129952" y="6334378"/>
                </a:lnTo>
                <a:lnTo>
                  <a:pt x="5362759" y="6334378"/>
                </a:lnTo>
                <a:lnTo>
                  <a:pt x="5856698" y="5346500"/>
                </a:lnTo>
                <a:close/>
                <a:moveTo>
                  <a:pt x="8062049" y="4342579"/>
                </a:moveTo>
                <a:lnTo>
                  <a:pt x="6829242" y="4342579"/>
                </a:lnTo>
                <a:lnTo>
                  <a:pt x="6335303" y="5330458"/>
                </a:lnTo>
                <a:lnTo>
                  <a:pt x="6829242" y="6318336"/>
                </a:lnTo>
                <a:lnTo>
                  <a:pt x="8062049" y="6318336"/>
                </a:lnTo>
                <a:lnTo>
                  <a:pt x="8555988" y="5330458"/>
                </a:lnTo>
                <a:close/>
                <a:moveTo>
                  <a:pt x="1726746" y="4321523"/>
                </a:moveTo>
                <a:lnTo>
                  <a:pt x="493939" y="4321523"/>
                </a:lnTo>
                <a:lnTo>
                  <a:pt x="0" y="5309402"/>
                </a:lnTo>
                <a:lnTo>
                  <a:pt x="493939" y="6297280"/>
                </a:lnTo>
                <a:lnTo>
                  <a:pt x="1726746" y="6297280"/>
                </a:lnTo>
                <a:lnTo>
                  <a:pt x="2220685" y="5309402"/>
                </a:lnTo>
                <a:close/>
                <a:moveTo>
                  <a:pt x="11698062" y="4305481"/>
                </a:moveTo>
                <a:lnTo>
                  <a:pt x="10465255" y="4305481"/>
                </a:lnTo>
                <a:lnTo>
                  <a:pt x="9971316" y="5293360"/>
                </a:lnTo>
                <a:lnTo>
                  <a:pt x="10465255" y="6281238"/>
                </a:lnTo>
                <a:lnTo>
                  <a:pt x="11698062" y="6281238"/>
                </a:lnTo>
                <a:lnTo>
                  <a:pt x="12192001" y="5293360"/>
                </a:lnTo>
                <a:close/>
                <a:moveTo>
                  <a:pt x="3570527" y="3237266"/>
                </a:moveTo>
                <a:lnTo>
                  <a:pt x="2337720" y="3237266"/>
                </a:lnTo>
                <a:lnTo>
                  <a:pt x="1843781" y="4225145"/>
                </a:lnTo>
                <a:lnTo>
                  <a:pt x="2337720" y="5213023"/>
                </a:lnTo>
                <a:lnTo>
                  <a:pt x="3570527" y="5213023"/>
                </a:lnTo>
                <a:lnTo>
                  <a:pt x="4064466" y="4225145"/>
                </a:lnTo>
                <a:close/>
                <a:moveTo>
                  <a:pt x="9854281" y="3221224"/>
                </a:moveTo>
                <a:lnTo>
                  <a:pt x="8621474" y="3221224"/>
                </a:lnTo>
                <a:lnTo>
                  <a:pt x="8127535" y="4209103"/>
                </a:lnTo>
                <a:lnTo>
                  <a:pt x="8621474" y="5196981"/>
                </a:lnTo>
                <a:lnTo>
                  <a:pt x="9854281" y="5196981"/>
                </a:lnTo>
                <a:lnTo>
                  <a:pt x="10348220" y="4209103"/>
                </a:lnTo>
                <a:close/>
                <a:moveTo>
                  <a:pt x="1741146" y="2196878"/>
                </a:moveTo>
                <a:lnTo>
                  <a:pt x="508339" y="2196878"/>
                </a:lnTo>
                <a:lnTo>
                  <a:pt x="14400" y="3184756"/>
                </a:lnTo>
                <a:lnTo>
                  <a:pt x="508339" y="4172634"/>
                </a:lnTo>
                <a:lnTo>
                  <a:pt x="1741146" y="4172634"/>
                </a:lnTo>
                <a:lnTo>
                  <a:pt x="2235085" y="3184756"/>
                </a:lnTo>
                <a:close/>
                <a:moveTo>
                  <a:pt x="11683662" y="2180836"/>
                </a:moveTo>
                <a:lnTo>
                  <a:pt x="10450855" y="2180836"/>
                </a:lnTo>
                <a:lnTo>
                  <a:pt x="9956916" y="3168714"/>
                </a:lnTo>
                <a:lnTo>
                  <a:pt x="10450855" y="4156592"/>
                </a:lnTo>
                <a:lnTo>
                  <a:pt x="11683662" y="4156592"/>
                </a:lnTo>
                <a:lnTo>
                  <a:pt x="12177601" y="3168714"/>
                </a:lnTo>
                <a:close/>
                <a:moveTo>
                  <a:pt x="3570526" y="1126474"/>
                </a:moveTo>
                <a:lnTo>
                  <a:pt x="2337719" y="1126474"/>
                </a:lnTo>
                <a:lnTo>
                  <a:pt x="1843780" y="2114353"/>
                </a:lnTo>
                <a:lnTo>
                  <a:pt x="2337719" y="3102230"/>
                </a:lnTo>
                <a:lnTo>
                  <a:pt x="3570526" y="3102230"/>
                </a:lnTo>
                <a:lnTo>
                  <a:pt x="4064465" y="2114353"/>
                </a:lnTo>
                <a:close/>
                <a:moveTo>
                  <a:pt x="9854282" y="1110432"/>
                </a:moveTo>
                <a:lnTo>
                  <a:pt x="8621475" y="1110432"/>
                </a:lnTo>
                <a:lnTo>
                  <a:pt x="8127536" y="2098311"/>
                </a:lnTo>
                <a:lnTo>
                  <a:pt x="8621475" y="3086188"/>
                </a:lnTo>
                <a:lnTo>
                  <a:pt x="9854282" y="3086188"/>
                </a:lnTo>
                <a:lnTo>
                  <a:pt x="10348221" y="2098311"/>
                </a:lnTo>
                <a:close/>
                <a:moveTo>
                  <a:pt x="1741146" y="63331"/>
                </a:moveTo>
                <a:lnTo>
                  <a:pt x="508339" y="63331"/>
                </a:lnTo>
                <a:lnTo>
                  <a:pt x="14400" y="1051210"/>
                </a:lnTo>
                <a:lnTo>
                  <a:pt x="508339" y="2039088"/>
                </a:lnTo>
                <a:lnTo>
                  <a:pt x="1741146" y="2039088"/>
                </a:lnTo>
                <a:lnTo>
                  <a:pt x="2235085" y="1051210"/>
                </a:lnTo>
                <a:close/>
                <a:moveTo>
                  <a:pt x="11683662" y="47289"/>
                </a:moveTo>
                <a:lnTo>
                  <a:pt x="10450855" y="47289"/>
                </a:lnTo>
                <a:lnTo>
                  <a:pt x="9956916" y="1035168"/>
                </a:lnTo>
                <a:lnTo>
                  <a:pt x="10450855" y="2023046"/>
                </a:lnTo>
                <a:lnTo>
                  <a:pt x="11683662" y="2023046"/>
                </a:lnTo>
                <a:lnTo>
                  <a:pt x="12177601" y="1035168"/>
                </a:lnTo>
                <a:close/>
                <a:moveTo>
                  <a:pt x="5399906" y="16042"/>
                </a:moveTo>
                <a:lnTo>
                  <a:pt x="4167099" y="16042"/>
                </a:lnTo>
                <a:lnTo>
                  <a:pt x="3673160" y="1003920"/>
                </a:lnTo>
                <a:lnTo>
                  <a:pt x="4167099" y="1991799"/>
                </a:lnTo>
                <a:lnTo>
                  <a:pt x="5399906" y="1991799"/>
                </a:lnTo>
                <a:lnTo>
                  <a:pt x="5893845" y="1003920"/>
                </a:lnTo>
                <a:close/>
                <a:moveTo>
                  <a:pt x="8024902" y="0"/>
                </a:moveTo>
                <a:lnTo>
                  <a:pt x="6792095" y="0"/>
                </a:lnTo>
                <a:lnTo>
                  <a:pt x="6298156" y="987878"/>
                </a:lnTo>
                <a:lnTo>
                  <a:pt x="6792095" y="1975757"/>
                </a:lnTo>
                <a:lnTo>
                  <a:pt x="8024902" y="1975757"/>
                </a:lnTo>
                <a:lnTo>
                  <a:pt x="8518841" y="987878"/>
                </a:lnTo>
                <a:close/>
              </a:path>
            </a:pathLst>
          </a:custGeom>
          <a:solidFill>
            <a:srgbClr val="00659D">
              <a:alpha val="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267A19D4-9414-5D03-9FF4-F920AB96204D}"/>
              </a:ext>
            </a:extLst>
          </p:cNvPr>
          <p:cNvSpPr/>
          <p:nvPr/>
        </p:nvSpPr>
        <p:spPr>
          <a:xfrm>
            <a:off x="0" y="479639"/>
            <a:ext cx="12192000" cy="1211049"/>
          </a:xfrm>
          <a:prstGeom prst="rect">
            <a:avLst/>
          </a:prstGeom>
          <a:solidFill>
            <a:srgbClr val="00659D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Ценность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Times New Roman"/>
              </a:rPr>
              <a:t>«Полезности» нашего проекта:</a:t>
            </a:r>
          </a:p>
          <a:p>
            <a:pPr marL="0" indent="0" algn="just">
              <a:buNone/>
            </a:pPr>
            <a:endParaRPr lang="ru-RU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Times New Roman"/>
            </a:endParaRPr>
          </a:p>
          <a:p>
            <a:pPr marL="457200" lvl="0" indent="-381000" algn="just">
              <a:spcBef>
                <a:spcPts val="0"/>
              </a:spcBef>
              <a:buClr>
                <a:schemeClr val="dk1"/>
              </a:buClr>
              <a:buSzPts val="2400"/>
              <a:buFont typeface="Times New Roman"/>
              <a:buChar char="●"/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Times New Roman"/>
              </a:rPr>
              <a:t>Поспособствует развитию корпоративной культуры </a:t>
            </a:r>
            <a:r>
              <a:rPr lang="ru-RU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Times New Roman"/>
              </a:rPr>
              <a:t>ЧувГУ</a:t>
            </a: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Times New Roman"/>
              </a:rPr>
              <a:t>;</a:t>
            </a:r>
          </a:p>
          <a:p>
            <a:pPr marL="457200" lvl="0" indent="-381000" algn="just">
              <a:spcBef>
                <a:spcPts val="0"/>
              </a:spcBef>
              <a:buClr>
                <a:schemeClr val="dk1"/>
              </a:buClr>
              <a:buSzPts val="2400"/>
              <a:buFont typeface="Times New Roman"/>
              <a:buChar char="●"/>
            </a:pPr>
            <a:endParaRPr lang="ru-RU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Times New Roman"/>
            </a:endParaRPr>
          </a:p>
          <a:p>
            <a:pPr marL="457200" lvl="0" indent="-381000" algn="just">
              <a:spcBef>
                <a:spcPts val="0"/>
              </a:spcBef>
              <a:buClr>
                <a:schemeClr val="dk1"/>
              </a:buClr>
              <a:buSzPts val="2400"/>
              <a:buFont typeface="Times New Roman"/>
              <a:buChar char="●"/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Times New Roman"/>
              </a:rPr>
              <a:t>Путем продажи </a:t>
            </a:r>
            <a:r>
              <a:rPr lang="ru-RU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брендовой </a:t>
            </a:r>
            <a:r>
              <a:rPr lang="ru-RU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Times New Roman"/>
              </a:rPr>
              <a:t>продукции </a:t>
            </a: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Times New Roman"/>
              </a:rPr>
              <a:t>будет активнее: формироваться фирменный стиль </a:t>
            </a:r>
            <a:r>
              <a:rPr lang="ru-RU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Times New Roman"/>
              </a:rPr>
              <a:t>ЧувГУ</a:t>
            </a: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Times New Roman"/>
              </a:rPr>
              <a:t>, студенты смогут носить “цвета” любимого ВУЗа, университет получит небольшую прибыль.</a:t>
            </a:r>
          </a:p>
          <a:p>
            <a:pPr marL="457200" lvl="0" indent="-381000" algn="just">
              <a:spcBef>
                <a:spcPts val="0"/>
              </a:spcBef>
              <a:buClr>
                <a:schemeClr val="dk1"/>
              </a:buClr>
              <a:buSzPts val="2400"/>
              <a:buFont typeface="Times New Roman"/>
              <a:buChar char="●"/>
            </a:pPr>
            <a:endParaRPr lang="ru-RU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lvl="0" indent="-381000" algn="just">
              <a:spcBef>
                <a:spcPts val="0"/>
              </a:spcBef>
              <a:buClr>
                <a:schemeClr val="dk1"/>
              </a:buClr>
              <a:buSzPts val="2400"/>
              <a:buFont typeface="Times New Roman"/>
              <a:buChar char="●"/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Продажа </a:t>
            </a:r>
            <a:r>
              <a:rPr lang="ru-RU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фирменной продукции </a:t>
            </a: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имеет профориентационную направленность, что должно несколько повысить популярность вуза среди потенциальных абитуриентов, что приведет к повышению спроса на предоставляемые вузом образовательные услуги.</a:t>
            </a:r>
          </a:p>
          <a:p>
            <a:pPr marL="0" indent="0">
              <a:buNone/>
            </a:pPr>
            <a:endParaRPr lang="ru-RU" dirty="0">
              <a:solidFill>
                <a:srgbClr val="FF0000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09918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: фигура 4">
            <a:extLst>
              <a:ext uri="{FF2B5EF4-FFF2-40B4-BE49-F238E27FC236}">
                <a16:creationId xmlns:a16="http://schemas.microsoft.com/office/drawing/2014/main" xmlns="" id="{D0B16B41-E006-08F9-196A-74E0AE0206FD}"/>
              </a:ext>
            </a:extLst>
          </p:cNvPr>
          <p:cNvSpPr/>
          <p:nvPr/>
        </p:nvSpPr>
        <p:spPr>
          <a:xfrm flipH="1">
            <a:off x="0" y="463098"/>
            <a:ext cx="12192001" cy="6334378"/>
          </a:xfrm>
          <a:custGeom>
            <a:avLst/>
            <a:gdLst>
              <a:gd name="connsiteX0" fmla="*/ 5362759 w 12192001"/>
              <a:gd name="connsiteY0" fmla="*/ 4358621 h 6334378"/>
              <a:gd name="connsiteX1" fmla="*/ 4129952 w 12192001"/>
              <a:gd name="connsiteY1" fmla="*/ 4358621 h 6334378"/>
              <a:gd name="connsiteX2" fmla="*/ 3636013 w 12192001"/>
              <a:gd name="connsiteY2" fmla="*/ 5346500 h 6334378"/>
              <a:gd name="connsiteX3" fmla="*/ 4129952 w 12192001"/>
              <a:gd name="connsiteY3" fmla="*/ 6334378 h 6334378"/>
              <a:gd name="connsiteX4" fmla="*/ 5362759 w 12192001"/>
              <a:gd name="connsiteY4" fmla="*/ 6334378 h 6334378"/>
              <a:gd name="connsiteX5" fmla="*/ 5856698 w 12192001"/>
              <a:gd name="connsiteY5" fmla="*/ 5346500 h 6334378"/>
              <a:gd name="connsiteX6" fmla="*/ 8062049 w 12192001"/>
              <a:gd name="connsiteY6" fmla="*/ 4342579 h 6334378"/>
              <a:gd name="connsiteX7" fmla="*/ 6829242 w 12192001"/>
              <a:gd name="connsiteY7" fmla="*/ 4342579 h 6334378"/>
              <a:gd name="connsiteX8" fmla="*/ 6335303 w 12192001"/>
              <a:gd name="connsiteY8" fmla="*/ 5330458 h 6334378"/>
              <a:gd name="connsiteX9" fmla="*/ 6829242 w 12192001"/>
              <a:gd name="connsiteY9" fmla="*/ 6318336 h 6334378"/>
              <a:gd name="connsiteX10" fmla="*/ 8062049 w 12192001"/>
              <a:gd name="connsiteY10" fmla="*/ 6318336 h 6334378"/>
              <a:gd name="connsiteX11" fmla="*/ 8555988 w 12192001"/>
              <a:gd name="connsiteY11" fmla="*/ 5330458 h 6334378"/>
              <a:gd name="connsiteX12" fmla="*/ 1726746 w 12192001"/>
              <a:gd name="connsiteY12" fmla="*/ 4321523 h 6334378"/>
              <a:gd name="connsiteX13" fmla="*/ 493939 w 12192001"/>
              <a:gd name="connsiteY13" fmla="*/ 4321523 h 6334378"/>
              <a:gd name="connsiteX14" fmla="*/ 0 w 12192001"/>
              <a:gd name="connsiteY14" fmla="*/ 5309402 h 6334378"/>
              <a:gd name="connsiteX15" fmla="*/ 493939 w 12192001"/>
              <a:gd name="connsiteY15" fmla="*/ 6297280 h 6334378"/>
              <a:gd name="connsiteX16" fmla="*/ 1726746 w 12192001"/>
              <a:gd name="connsiteY16" fmla="*/ 6297280 h 6334378"/>
              <a:gd name="connsiteX17" fmla="*/ 2220685 w 12192001"/>
              <a:gd name="connsiteY17" fmla="*/ 5309402 h 6334378"/>
              <a:gd name="connsiteX18" fmla="*/ 11698062 w 12192001"/>
              <a:gd name="connsiteY18" fmla="*/ 4305481 h 6334378"/>
              <a:gd name="connsiteX19" fmla="*/ 10465255 w 12192001"/>
              <a:gd name="connsiteY19" fmla="*/ 4305481 h 6334378"/>
              <a:gd name="connsiteX20" fmla="*/ 9971316 w 12192001"/>
              <a:gd name="connsiteY20" fmla="*/ 5293360 h 6334378"/>
              <a:gd name="connsiteX21" fmla="*/ 10465255 w 12192001"/>
              <a:gd name="connsiteY21" fmla="*/ 6281238 h 6334378"/>
              <a:gd name="connsiteX22" fmla="*/ 11698062 w 12192001"/>
              <a:gd name="connsiteY22" fmla="*/ 6281238 h 6334378"/>
              <a:gd name="connsiteX23" fmla="*/ 12192001 w 12192001"/>
              <a:gd name="connsiteY23" fmla="*/ 5293360 h 6334378"/>
              <a:gd name="connsiteX24" fmla="*/ 3570527 w 12192001"/>
              <a:gd name="connsiteY24" fmla="*/ 3237266 h 6334378"/>
              <a:gd name="connsiteX25" fmla="*/ 2337720 w 12192001"/>
              <a:gd name="connsiteY25" fmla="*/ 3237266 h 6334378"/>
              <a:gd name="connsiteX26" fmla="*/ 1843781 w 12192001"/>
              <a:gd name="connsiteY26" fmla="*/ 4225145 h 6334378"/>
              <a:gd name="connsiteX27" fmla="*/ 2337720 w 12192001"/>
              <a:gd name="connsiteY27" fmla="*/ 5213023 h 6334378"/>
              <a:gd name="connsiteX28" fmla="*/ 3570527 w 12192001"/>
              <a:gd name="connsiteY28" fmla="*/ 5213023 h 6334378"/>
              <a:gd name="connsiteX29" fmla="*/ 4064466 w 12192001"/>
              <a:gd name="connsiteY29" fmla="*/ 4225145 h 6334378"/>
              <a:gd name="connsiteX30" fmla="*/ 9854281 w 12192001"/>
              <a:gd name="connsiteY30" fmla="*/ 3221224 h 6334378"/>
              <a:gd name="connsiteX31" fmla="*/ 8621474 w 12192001"/>
              <a:gd name="connsiteY31" fmla="*/ 3221224 h 6334378"/>
              <a:gd name="connsiteX32" fmla="*/ 8127535 w 12192001"/>
              <a:gd name="connsiteY32" fmla="*/ 4209103 h 6334378"/>
              <a:gd name="connsiteX33" fmla="*/ 8621474 w 12192001"/>
              <a:gd name="connsiteY33" fmla="*/ 5196981 h 6334378"/>
              <a:gd name="connsiteX34" fmla="*/ 9854281 w 12192001"/>
              <a:gd name="connsiteY34" fmla="*/ 5196981 h 6334378"/>
              <a:gd name="connsiteX35" fmla="*/ 10348220 w 12192001"/>
              <a:gd name="connsiteY35" fmla="*/ 4209103 h 6334378"/>
              <a:gd name="connsiteX36" fmla="*/ 1741146 w 12192001"/>
              <a:gd name="connsiteY36" fmla="*/ 2196878 h 6334378"/>
              <a:gd name="connsiteX37" fmla="*/ 508339 w 12192001"/>
              <a:gd name="connsiteY37" fmla="*/ 2196878 h 6334378"/>
              <a:gd name="connsiteX38" fmla="*/ 14400 w 12192001"/>
              <a:gd name="connsiteY38" fmla="*/ 3184756 h 6334378"/>
              <a:gd name="connsiteX39" fmla="*/ 508339 w 12192001"/>
              <a:gd name="connsiteY39" fmla="*/ 4172634 h 6334378"/>
              <a:gd name="connsiteX40" fmla="*/ 1741146 w 12192001"/>
              <a:gd name="connsiteY40" fmla="*/ 4172634 h 6334378"/>
              <a:gd name="connsiteX41" fmla="*/ 2235085 w 12192001"/>
              <a:gd name="connsiteY41" fmla="*/ 3184756 h 6334378"/>
              <a:gd name="connsiteX42" fmla="*/ 11683662 w 12192001"/>
              <a:gd name="connsiteY42" fmla="*/ 2180836 h 6334378"/>
              <a:gd name="connsiteX43" fmla="*/ 10450855 w 12192001"/>
              <a:gd name="connsiteY43" fmla="*/ 2180836 h 6334378"/>
              <a:gd name="connsiteX44" fmla="*/ 9956916 w 12192001"/>
              <a:gd name="connsiteY44" fmla="*/ 3168714 h 6334378"/>
              <a:gd name="connsiteX45" fmla="*/ 10450855 w 12192001"/>
              <a:gd name="connsiteY45" fmla="*/ 4156592 h 6334378"/>
              <a:gd name="connsiteX46" fmla="*/ 11683662 w 12192001"/>
              <a:gd name="connsiteY46" fmla="*/ 4156592 h 6334378"/>
              <a:gd name="connsiteX47" fmla="*/ 12177601 w 12192001"/>
              <a:gd name="connsiteY47" fmla="*/ 3168714 h 6334378"/>
              <a:gd name="connsiteX48" fmla="*/ 3570526 w 12192001"/>
              <a:gd name="connsiteY48" fmla="*/ 1126474 h 6334378"/>
              <a:gd name="connsiteX49" fmla="*/ 2337719 w 12192001"/>
              <a:gd name="connsiteY49" fmla="*/ 1126474 h 6334378"/>
              <a:gd name="connsiteX50" fmla="*/ 1843780 w 12192001"/>
              <a:gd name="connsiteY50" fmla="*/ 2114353 h 6334378"/>
              <a:gd name="connsiteX51" fmla="*/ 2337719 w 12192001"/>
              <a:gd name="connsiteY51" fmla="*/ 3102230 h 6334378"/>
              <a:gd name="connsiteX52" fmla="*/ 3570526 w 12192001"/>
              <a:gd name="connsiteY52" fmla="*/ 3102230 h 6334378"/>
              <a:gd name="connsiteX53" fmla="*/ 4064465 w 12192001"/>
              <a:gd name="connsiteY53" fmla="*/ 2114353 h 6334378"/>
              <a:gd name="connsiteX54" fmla="*/ 9854282 w 12192001"/>
              <a:gd name="connsiteY54" fmla="*/ 1110432 h 6334378"/>
              <a:gd name="connsiteX55" fmla="*/ 8621475 w 12192001"/>
              <a:gd name="connsiteY55" fmla="*/ 1110432 h 6334378"/>
              <a:gd name="connsiteX56" fmla="*/ 8127536 w 12192001"/>
              <a:gd name="connsiteY56" fmla="*/ 2098311 h 6334378"/>
              <a:gd name="connsiteX57" fmla="*/ 8621475 w 12192001"/>
              <a:gd name="connsiteY57" fmla="*/ 3086188 h 6334378"/>
              <a:gd name="connsiteX58" fmla="*/ 9854282 w 12192001"/>
              <a:gd name="connsiteY58" fmla="*/ 3086188 h 6334378"/>
              <a:gd name="connsiteX59" fmla="*/ 10348221 w 12192001"/>
              <a:gd name="connsiteY59" fmla="*/ 2098311 h 6334378"/>
              <a:gd name="connsiteX60" fmla="*/ 1741146 w 12192001"/>
              <a:gd name="connsiteY60" fmla="*/ 63331 h 6334378"/>
              <a:gd name="connsiteX61" fmla="*/ 508339 w 12192001"/>
              <a:gd name="connsiteY61" fmla="*/ 63331 h 6334378"/>
              <a:gd name="connsiteX62" fmla="*/ 14400 w 12192001"/>
              <a:gd name="connsiteY62" fmla="*/ 1051210 h 6334378"/>
              <a:gd name="connsiteX63" fmla="*/ 508339 w 12192001"/>
              <a:gd name="connsiteY63" fmla="*/ 2039088 h 6334378"/>
              <a:gd name="connsiteX64" fmla="*/ 1741146 w 12192001"/>
              <a:gd name="connsiteY64" fmla="*/ 2039088 h 6334378"/>
              <a:gd name="connsiteX65" fmla="*/ 2235085 w 12192001"/>
              <a:gd name="connsiteY65" fmla="*/ 1051210 h 6334378"/>
              <a:gd name="connsiteX66" fmla="*/ 11683662 w 12192001"/>
              <a:gd name="connsiteY66" fmla="*/ 47289 h 6334378"/>
              <a:gd name="connsiteX67" fmla="*/ 10450855 w 12192001"/>
              <a:gd name="connsiteY67" fmla="*/ 47289 h 6334378"/>
              <a:gd name="connsiteX68" fmla="*/ 9956916 w 12192001"/>
              <a:gd name="connsiteY68" fmla="*/ 1035168 h 6334378"/>
              <a:gd name="connsiteX69" fmla="*/ 10450855 w 12192001"/>
              <a:gd name="connsiteY69" fmla="*/ 2023046 h 6334378"/>
              <a:gd name="connsiteX70" fmla="*/ 11683662 w 12192001"/>
              <a:gd name="connsiteY70" fmla="*/ 2023046 h 6334378"/>
              <a:gd name="connsiteX71" fmla="*/ 12177601 w 12192001"/>
              <a:gd name="connsiteY71" fmla="*/ 1035168 h 6334378"/>
              <a:gd name="connsiteX72" fmla="*/ 5399906 w 12192001"/>
              <a:gd name="connsiteY72" fmla="*/ 16042 h 6334378"/>
              <a:gd name="connsiteX73" fmla="*/ 4167099 w 12192001"/>
              <a:gd name="connsiteY73" fmla="*/ 16042 h 6334378"/>
              <a:gd name="connsiteX74" fmla="*/ 3673160 w 12192001"/>
              <a:gd name="connsiteY74" fmla="*/ 1003920 h 6334378"/>
              <a:gd name="connsiteX75" fmla="*/ 4167099 w 12192001"/>
              <a:gd name="connsiteY75" fmla="*/ 1991799 h 6334378"/>
              <a:gd name="connsiteX76" fmla="*/ 5399906 w 12192001"/>
              <a:gd name="connsiteY76" fmla="*/ 1991799 h 6334378"/>
              <a:gd name="connsiteX77" fmla="*/ 5893845 w 12192001"/>
              <a:gd name="connsiteY77" fmla="*/ 1003920 h 6334378"/>
              <a:gd name="connsiteX78" fmla="*/ 8024902 w 12192001"/>
              <a:gd name="connsiteY78" fmla="*/ 0 h 6334378"/>
              <a:gd name="connsiteX79" fmla="*/ 6792095 w 12192001"/>
              <a:gd name="connsiteY79" fmla="*/ 0 h 6334378"/>
              <a:gd name="connsiteX80" fmla="*/ 6298156 w 12192001"/>
              <a:gd name="connsiteY80" fmla="*/ 987878 h 6334378"/>
              <a:gd name="connsiteX81" fmla="*/ 6792095 w 12192001"/>
              <a:gd name="connsiteY81" fmla="*/ 1975757 h 6334378"/>
              <a:gd name="connsiteX82" fmla="*/ 8024902 w 12192001"/>
              <a:gd name="connsiteY82" fmla="*/ 1975757 h 6334378"/>
              <a:gd name="connsiteX83" fmla="*/ 8518841 w 12192001"/>
              <a:gd name="connsiteY83" fmla="*/ 987878 h 6334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12192001" h="6334378">
                <a:moveTo>
                  <a:pt x="5362759" y="4358621"/>
                </a:moveTo>
                <a:lnTo>
                  <a:pt x="4129952" y="4358621"/>
                </a:lnTo>
                <a:lnTo>
                  <a:pt x="3636013" y="5346500"/>
                </a:lnTo>
                <a:lnTo>
                  <a:pt x="4129952" y="6334378"/>
                </a:lnTo>
                <a:lnTo>
                  <a:pt x="5362759" y="6334378"/>
                </a:lnTo>
                <a:lnTo>
                  <a:pt x="5856698" y="5346500"/>
                </a:lnTo>
                <a:close/>
                <a:moveTo>
                  <a:pt x="8062049" y="4342579"/>
                </a:moveTo>
                <a:lnTo>
                  <a:pt x="6829242" y="4342579"/>
                </a:lnTo>
                <a:lnTo>
                  <a:pt x="6335303" y="5330458"/>
                </a:lnTo>
                <a:lnTo>
                  <a:pt x="6829242" y="6318336"/>
                </a:lnTo>
                <a:lnTo>
                  <a:pt x="8062049" y="6318336"/>
                </a:lnTo>
                <a:lnTo>
                  <a:pt x="8555988" y="5330458"/>
                </a:lnTo>
                <a:close/>
                <a:moveTo>
                  <a:pt x="1726746" y="4321523"/>
                </a:moveTo>
                <a:lnTo>
                  <a:pt x="493939" y="4321523"/>
                </a:lnTo>
                <a:lnTo>
                  <a:pt x="0" y="5309402"/>
                </a:lnTo>
                <a:lnTo>
                  <a:pt x="493939" y="6297280"/>
                </a:lnTo>
                <a:lnTo>
                  <a:pt x="1726746" y="6297280"/>
                </a:lnTo>
                <a:lnTo>
                  <a:pt x="2220685" y="5309402"/>
                </a:lnTo>
                <a:close/>
                <a:moveTo>
                  <a:pt x="11698062" y="4305481"/>
                </a:moveTo>
                <a:lnTo>
                  <a:pt x="10465255" y="4305481"/>
                </a:lnTo>
                <a:lnTo>
                  <a:pt x="9971316" y="5293360"/>
                </a:lnTo>
                <a:lnTo>
                  <a:pt x="10465255" y="6281238"/>
                </a:lnTo>
                <a:lnTo>
                  <a:pt x="11698062" y="6281238"/>
                </a:lnTo>
                <a:lnTo>
                  <a:pt x="12192001" y="5293360"/>
                </a:lnTo>
                <a:close/>
                <a:moveTo>
                  <a:pt x="3570527" y="3237266"/>
                </a:moveTo>
                <a:lnTo>
                  <a:pt x="2337720" y="3237266"/>
                </a:lnTo>
                <a:lnTo>
                  <a:pt x="1843781" y="4225145"/>
                </a:lnTo>
                <a:lnTo>
                  <a:pt x="2337720" y="5213023"/>
                </a:lnTo>
                <a:lnTo>
                  <a:pt x="3570527" y="5213023"/>
                </a:lnTo>
                <a:lnTo>
                  <a:pt x="4064466" y="4225145"/>
                </a:lnTo>
                <a:close/>
                <a:moveTo>
                  <a:pt x="9854281" y="3221224"/>
                </a:moveTo>
                <a:lnTo>
                  <a:pt x="8621474" y="3221224"/>
                </a:lnTo>
                <a:lnTo>
                  <a:pt x="8127535" y="4209103"/>
                </a:lnTo>
                <a:lnTo>
                  <a:pt x="8621474" y="5196981"/>
                </a:lnTo>
                <a:lnTo>
                  <a:pt x="9854281" y="5196981"/>
                </a:lnTo>
                <a:lnTo>
                  <a:pt x="10348220" y="4209103"/>
                </a:lnTo>
                <a:close/>
                <a:moveTo>
                  <a:pt x="1741146" y="2196878"/>
                </a:moveTo>
                <a:lnTo>
                  <a:pt x="508339" y="2196878"/>
                </a:lnTo>
                <a:lnTo>
                  <a:pt x="14400" y="3184756"/>
                </a:lnTo>
                <a:lnTo>
                  <a:pt x="508339" y="4172634"/>
                </a:lnTo>
                <a:lnTo>
                  <a:pt x="1741146" y="4172634"/>
                </a:lnTo>
                <a:lnTo>
                  <a:pt x="2235085" y="3184756"/>
                </a:lnTo>
                <a:close/>
                <a:moveTo>
                  <a:pt x="11683662" y="2180836"/>
                </a:moveTo>
                <a:lnTo>
                  <a:pt x="10450855" y="2180836"/>
                </a:lnTo>
                <a:lnTo>
                  <a:pt x="9956916" y="3168714"/>
                </a:lnTo>
                <a:lnTo>
                  <a:pt x="10450855" y="4156592"/>
                </a:lnTo>
                <a:lnTo>
                  <a:pt x="11683662" y="4156592"/>
                </a:lnTo>
                <a:lnTo>
                  <a:pt x="12177601" y="3168714"/>
                </a:lnTo>
                <a:close/>
                <a:moveTo>
                  <a:pt x="3570526" y="1126474"/>
                </a:moveTo>
                <a:lnTo>
                  <a:pt x="2337719" y="1126474"/>
                </a:lnTo>
                <a:lnTo>
                  <a:pt x="1843780" y="2114353"/>
                </a:lnTo>
                <a:lnTo>
                  <a:pt x="2337719" y="3102230"/>
                </a:lnTo>
                <a:lnTo>
                  <a:pt x="3570526" y="3102230"/>
                </a:lnTo>
                <a:lnTo>
                  <a:pt x="4064465" y="2114353"/>
                </a:lnTo>
                <a:close/>
                <a:moveTo>
                  <a:pt x="9854282" y="1110432"/>
                </a:moveTo>
                <a:lnTo>
                  <a:pt x="8621475" y="1110432"/>
                </a:lnTo>
                <a:lnTo>
                  <a:pt x="8127536" y="2098311"/>
                </a:lnTo>
                <a:lnTo>
                  <a:pt x="8621475" y="3086188"/>
                </a:lnTo>
                <a:lnTo>
                  <a:pt x="9854282" y="3086188"/>
                </a:lnTo>
                <a:lnTo>
                  <a:pt x="10348221" y="2098311"/>
                </a:lnTo>
                <a:close/>
                <a:moveTo>
                  <a:pt x="1741146" y="63331"/>
                </a:moveTo>
                <a:lnTo>
                  <a:pt x="508339" y="63331"/>
                </a:lnTo>
                <a:lnTo>
                  <a:pt x="14400" y="1051210"/>
                </a:lnTo>
                <a:lnTo>
                  <a:pt x="508339" y="2039088"/>
                </a:lnTo>
                <a:lnTo>
                  <a:pt x="1741146" y="2039088"/>
                </a:lnTo>
                <a:lnTo>
                  <a:pt x="2235085" y="1051210"/>
                </a:lnTo>
                <a:close/>
                <a:moveTo>
                  <a:pt x="11683662" y="47289"/>
                </a:moveTo>
                <a:lnTo>
                  <a:pt x="10450855" y="47289"/>
                </a:lnTo>
                <a:lnTo>
                  <a:pt x="9956916" y="1035168"/>
                </a:lnTo>
                <a:lnTo>
                  <a:pt x="10450855" y="2023046"/>
                </a:lnTo>
                <a:lnTo>
                  <a:pt x="11683662" y="2023046"/>
                </a:lnTo>
                <a:lnTo>
                  <a:pt x="12177601" y="1035168"/>
                </a:lnTo>
                <a:close/>
                <a:moveTo>
                  <a:pt x="5399906" y="16042"/>
                </a:moveTo>
                <a:lnTo>
                  <a:pt x="4167099" y="16042"/>
                </a:lnTo>
                <a:lnTo>
                  <a:pt x="3673160" y="1003920"/>
                </a:lnTo>
                <a:lnTo>
                  <a:pt x="4167099" y="1991799"/>
                </a:lnTo>
                <a:lnTo>
                  <a:pt x="5399906" y="1991799"/>
                </a:lnTo>
                <a:lnTo>
                  <a:pt x="5893845" y="1003920"/>
                </a:lnTo>
                <a:close/>
                <a:moveTo>
                  <a:pt x="8024902" y="0"/>
                </a:moveTo>
                <a:lnTo>
                  <a:pt x="6792095" y="0"/>
                </a:lnTo>
                <a:lnTo>
                  <a:pt x="6298156" y="987878"/>
                </a:lnTo>
                <a:lnTo>
                  <a:pt x="6792095" y="1975757"/>
                </a:lnTo>
                <a:lnTo>
                  <a:pt x="8024902" y="1975757"/>
                </a:lnTo>
                <a:lnTo>
                  <a:pt x="8518841" y="987878"/>
                </a:lnTo>
                <a:close/>
              </a:path>
            </a:pathLst>
          </a:custGeom>
          <a:solidFill>
            <a:srgbClr val="00659D">
              <a:alpha val="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CAAE5EC7-5DDF-D5D7-3C45-72880F1C924B}"/>
              </a:ext>
            </a:extLst>
          </p:cNvPr>
          <p:cNvSpPr/>
          <p:nvPr/>
        </p:nvSpPr>
        <p:spPr>
          <a:xfrm>
            <a:off x="0" y="422381"/>
            <a:ext cx="12192000" cy="1211049"/>
          </a:xfrm>
          <a:prstGeom prst="rect">
            <a:avLst/>
          </a:prstGeom>
          <a:solidFill>
            <a:srgbClr val="00659D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ru-RU" sz="4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Также в разработке находится концепция пункта выдачи: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75175"/>
          </a:xfrm>
        </p:spPr>
        <p:txBody>
          <a:bodyPr anchor="ctr"/>
          <a:lstStyle/>
          <a:p>
            <a:pPr marL="0" indent="0" algn="just">
              <a:buNone/>
            </a:pPr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Преимущества наличия пункта выдачи:</a:t>
            </a:r>
          </a:p>
          <a:p>
            <a:pPr algn="just"/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Вся продукция находится в одном месте, что позволяет в случае чего </a:t>
            </a:r>
            <a:r>
              <a:rPr lang="ru-RU" sz="24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проинвентаризировать</a:t>
            </a:r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запасы, выявить и устранить мелкие несостыковки в заказах.</a:t>
            </a:r>
          </a:p>
          <a:p>
            <a:pPr algn="just"/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Пункт выдачи обеспечит студентов рабочими местами (возможность для студента устроиться на неполный рабочий день по удобному графику и местонахождению в своем вузе)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5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: фигура 7">
            <a:extLst>
              <a:ext uri="{FF2B5EF4-FFF2-40B4-BE49-F238E27FC236}">
                <a16:creationId xmlns:a16="http://schemas.microsoft.com/office/drawing/2014/main" xmlns="" id="{9E669127-4784-5453-8027-5A32FDFB2296}"/>
              </a:ext>
            </a:extLst>
          </p:cNvPr>
          <p:cNvSpPr/>
          <p:nvPr/>
        </p:nvSpPr>
        <p:spPr>
          <a:xfrm flipH="1">
            <a:off x="0" y="463098"/>
            <a:ext cx="12192001" cy="6334378"/>
          </a:xfrm>
          <a:custGeom>
            <a:avLst/>
            <a:gdLst>
              <a:gd name="connsiteX0" fmla="*/ 5362759 w 12192001"/>
              <a:gd name="connsiteY0" fmla="*/ 4358621 h 6334378"/>
              <a:gd name="connsiteX1" fmla="*/ 4129952 w 12192001"/>
              <a:gd name="connsiteY1" fmla="*/ 4358621 h 6334378"/>
              <a:gd name="connsiteX2" fmla="*/ 3636013 w 12192001"/>
              <a:gd name="connsiteY2" fmla="*/ 5346500 h 6334378"/>
              <a:gd name="connsiteX3" fmla="*/ 4129952 w 12192001"/>
              <a:gd name="connsiteY3" fmla="*/ 6334378 h 6334378"/>
              <a:gd name="connsiteX4" fmla="*/ 5362759 w 12192001"/>
              <a:gd name="connsiteY4" fmla="*/ 6334378 h 6334378"/>
              <a:gd name="connsiteX5" fmla="*/ 5856698 w 12192001"/>
              <a:gd name="connsiteY5" fmla="*/ 5346500 h 6334378"/>
              <a:gd name="connsiteX6" fmla="*/ 8062049 w 12192001"/>
              <a:gd name="connsiteY6" fmla="*/ 4342579 h 6334378"/>
              <a:gd name="connsiteX7" fmla="*/ 6829242 w 12192001"/>
              <a:gd name="connsiteY7" fmla="*/ 4342579 h 6334378"/>
              <a:gd name="connsiteX8" fmla="*/ 6335303 w 12192001"/>
              <a:gd name="connsiteY8" fmla="*/ 5330458 h 6334378"/>
              <a:gd name="connsiteX9" fmla="*/ 6829242 w 12192001"/>
              <a:gd name="connsiteY9" fmla="*/ 6318336 h 6334378"/>
              <a:gd name="connsiteX10" fmla="*/ 8062049 w 12192001"/>
              <a:gd name="connsiteY10" fmla="*/ 6318336 h 6334378"/>
              <a:gd name="connsiteX11" fmla="*/ 8555988 w 12192001"/>
              <a:gd name="connsiteY11" fmla="*/ 5330458 h 6334378"/>
              <a:gd name="connsiteX12" fmla="*/ 1726746 w 12192001"/>
              <a:gd name="connsiteY12" fmla="*/ 4321523 h 6334378"/>
              <a:gd name="connsiteX13" fmla="*/ 493939 w 12192001"/>
              <a:gd name="connsiteY13" fmla="*/ 4321523 h 6334378"/>
              <a:gd name="connsiteX14" fmla="*/ 0 w 12192001"/>
              <a:gd name="connsiteY14" fmla="*/ 5309402 h 6334378"/>
              <a:gd name="connsiteX15" fmla="*/ 493939 w 12192001"/>
              <a:gd name="connsiteY15" fmla="*/ 6297280 h 6334378"/>
              <a:gd name="connsiteX16" fmla="*/ 1726746 w 12192001"/>
              <a:gd name="connsiteY16" fmla="*/ 6297280 h 6334378"/>
              <a:gd name="connsiteX17" fmla="*/ 2220685 w 12192001"/>
              <a:gd name="connsiteY17" fmla="*/ 5309402 h 6334378"/>
              <a:gd name="connsiteX18" fmla="*/ 11698062 w 12192001"/>
              <a:gd name="connsiteY18" fmla="*/ 4305481 h 6334378"/>
              <a:gd name="connsiteX19" fmla="*/ 10465255 w 12192001"/>
              <a:gd name="connsiteY19" fmla="*/ 4305481 h 6334378"/>
              <a:gd name="connsiteX20" fmla="*/ 9971316 w 12192001"/>
              <a:gd name="connsiteY20" fmla="*/ 5293360 h 6334378"/>
              <a:gd name="connsiteX21" fmla="*/ 10465255 w 12192001"/>
              <a:gd name="connsiteY21" fmla="*/ 6281238 h 6334378"/>
              <a:gd name="connsiteX22" fmla="*/ 11698062 w 12192001"/>
              <a:gd name="connsiteY22" fmla="*/ 6281238 h 6334378"/>
              <a:gd name="connsiteX23" fmla="*/ 12192001 w 12192001"/>
              <a:gd name="connsiteY23" fmla="*/ 5293360 h 6334378"/>
              <a:gd name="connsiteX24" fmla="*/ 3570527 w 12192001"/>
              <a:gd name="connsiteY24" fmla="*/ 3237266 h 6334378"/>
              <a:gd name="connsiteX25" fmla="*/ 2337720 w 12192001"/>
              <a:gd name="connsiteY25" fmla="*/ 3237266 h 6334378"/>
              <a:gd name="connsiteX26" fmla="*/ 1843781 w 12192001"/>
              <a:gd name="connsiteY26" fmla="*/ 4225145 h 6334378"/>
              <a:gd name="connsiteX27" fmla="*/ 2337720 w 12192001"/>
              <a:gd name="connsiteY27" fmla="*/ 5213023 h 6334378"/>
              <a:gd name="connsiteX28" fmla="*/ 3570527 w 12192001"/>
              <a:gd name="connsiteY28" fmla="*/ 5213023 h 6334378"/>
              <a:gd name="connsiteX29" fmla="*/ 4064466 w 12192001"/>
              <a:gd name="connsiteY29" fmla="*/ 4225145 h 6334378"/>
              <a:gd name="connsiteX30" fmla="*/ 9854281 w 12192001"/>
              <a:gd name="connsiteY30" fmla="*/ 3221224 h 6334378"/>
              <a:gd name="connsiteX31" fmla="*/ 8621474 w 12192001"/>
              <a:gd name="connsiteY31" fmla="*/ 3221224 h 6334378"/>
              <a:gd name="connsiteX32" fmla="*/ 8127535 w 12192001"/>
              <a:gd name="connsiteY32" fmla="*/ 4209103 h 6334378"/>
              <a:gd name="connsiteX33" fmla="*/ 8621474 w 12192001"/>
              <a:gd name="connsiteY33" fmla="*/ 5196981 h 6334378"/>
              <a:gd name="connsiteX34" fmla="*/ 9854281 w 12192001"/>
              <a:gd name="connsiteY34" fmla="*/ 5196981 h 6334378"/>
              <a:gd name="connsiteX35" fmla="*/ 10348220 w 12192001"/>
              <a:gd name="connsiteY35" fmla="*/ 4209103 h 6334378"/>
              <a:gd name="connsiteX36" fmla="*/ 1741146 w 12192001"/>
              <a:gd name="connsiteY36" fmla="*/ 2196878 h 6334378"/>
              <a:gd name="connsiteX37" fmla="*/ 508339 w 12192001"/>
              <a:gd name="connsiteY37" fmla="*/ 2196878 h 6334378"/>
              <a:gd name="connsiteX38" fmla="*/ 14400 w 12192001"/>
              <a:gd name="connsiteY38" fmla="*/ 3184756 h 6334378"/>
              <a:gd name="connsiteX39" fmla="*/ 508339 w 12192001"/>
              <a:gd name="connsiteY39" fmla="*/ 4172634 h 6334378"/>
              <a:gd name="connsiteX40" fmla="*/ 1741146 w 12192001"/>
              <a:gd name="connsiteY40" fmla="*/ 4172634 h 6334378"/>
              <a:gd name="connsiteX41" fmla="*/ 2235085 w 12192001"/>
              <a:gd name="connsiteY41" fmla="*/ 3184756 h 6334378"/>
              <a:gd name="connsiteX42" fmla="*/ 11683662 w 12192001"/>
              <a:gd name="connsiteY42" fmla="*/ 2180836 h 6334378"/>
              <a:gd name="connsiteX43" fmla="*/ 10450855 w 12192001"/>
              <a:gd name="connsiteY43" fmla="*/ 2180836 h 6334378"/>
              <a:gd name="connsiteX44" fmla="*/ 9956916 w 12192001"/>
              <a:gd name="connsiteY44" fmla="*/ 3168714 h 6334378"/>
              <a:gd name="connsiteX45" fmla="*/ 10450855 w 12192001"/>
              <a:gd name="connsiteY45" fmla="*/ 4156592 h 6334378"/>
              <a:gd name="connsiteX46" fmla="*/ 11683662 w 12192001"/>
              <a:gd name="connsiteY46" fmla="*/ 4156592 h 6334378"/>
              <a:gd name="connsiteX47" fmla="*/ 12177601 w 12192001"/>
              <a:gd name="connsiteY47" fmla="*/ 3168714 h 6334378"/>
              <a:gd name="connsiteX48" fmla="*/ 3570526 w 12192001"/>
              <a:gd name="connsiteY48" fmla="*/ 1126474 h 6334378"/>
              <a:gd name="connsiteX49" fmla="*/ 2337719 w 12192001"/>
              <a:gd name="connsiteY49" fmla="*/ 1126474 h 6334378"/>
              <a:gd name="connsiteX50" fmla="*/ 1843780 w 12192001"/>
              <a:gd name="connsiteY50" fmla="*/ 2114353 h 6334378"/>
              <a:gd name="connsiteX51" fmla="*/ 2337719 w 12192001"/>
              <a:gd name="connsiteY51" fmla="*/ 3102230 h 6334378"/>
              <a:gd name="connsiteX52" fmla="*/ 3570526 w 12192001"/>
              <a:gd name="connsiteY52" fmla="*/ 3102230 h 6334378"/>
              <a:gd name="connsiteX53" fmla="*/ 4064465 w 12192001"/>
              <a:gd name="connsiteY53" fmla="*/ 2114353 h 6334378"/>
              <a:gd name="connsiteX54" fmla="*/ 9854282 w 12192001"/>
              <a:gd name="connsiteY54" fmla="*/ 1110432 h 6334378"/>
              <a:gd name="connsiteX55" fmla="*/ 8621475 w 12192001"/>
              <a:gd name="connsiteY55" fmla="*/ 1110432 h 6334378"/>
              <a:gd name="connsiteX56" fmla="*/ 8127536 w 12192001"/>
              <a:gd name="connsiteY56" fmla="*/ 2098311 h 6334378"/>
              <a:gd name="connsiteX57" fmla="*/ 8621475 w 12192001"/>
              <a:gd name="connsiteY57" fmla="*/ 3086188 h 6334378"/>
              <a:gd name="connsiteX58" fmla="*/ 9854282 w 12192001"/>
              <a:gd name="connsiteY58" fmla="*/ 3086188 h 6334378"/>
              <a:gd name="connsiteX59" fmla="*/ 10348221 w 12192001"/>
              <a:gd name="connsiteY59" fmla="*/ 2098311 h 6334378"/>
              <a:gd name="connsiteX60" fmla="*/ 1741146 w 12192001"/>
              <a:gd name="connsiteY60" fmla="*/ 63331 h 6334378"/>
              <a:gd name="connsiteX61" fmla="*/ 508339 w 12192001"/>
              <a:gd name="connsiteY61" fmla="*/ 63331 h 6334378"/>
              <a:gd name="connsiteX62" fmla="*/ 14400 w 12192001"/>
              <a:gd name="connsiteY62" fmla="*/ 1051210 h 6334378"/>
              <a:gd name="connsiteX63" fmla="*/ 508339 w 12192001"/>
              <a:gd name="connsiteY63" fmla="*/ 2039088 h 6334378"/>
              <a:gd name="connsiteX64" fmla="*/ 1741146 w 12192001"/>
              <a:gd name="connsiteY64" fmla="*/ 2039088 h 6334378"/>
              <a:gd name="connsiteX65" fmla="*/ 2235085 w 12192001"/>
              <a:gd name="connsiteY65" fmla="*/ 1051210 h 6334378"/>
              <a:gd name="connsiteX66" fmla="*/ 11683662 w 12192001"/>
              <a:gd name="connsiteY66" fmla="*/ 47289 h 6334378"/>
              <a:gd name="connsiteX67" fmla="*/ 10450855 w 12192001"/>
              <a:gd name="connsiteY67" fmla="*/ 47289 h 6334378"/>
              <a:gd name="connsiteX68" fmla="*/ 9956916 w 12192001"/>
              <a:gd name="connsiteY68" fmla="*/ 1035168 h 6334378"/>
              <a:gd name="connsiteX69" fmla="*/ 10450855 w 12192001"/>
              <a:gd name="connsiteY69" fmla="*/ 2023046 h 6334378"/>
              <a:gd name="connsiteX70" fmla="*/ 11683662 w 12192001"/>
              <a:gd name="connsiteY70" fmla="*/ 2023046 h 6334378"/>
              <a:gd name="connsiteX71" fmla="*/ 12177601 w 12192001"/>
              <a:gd name="connsiteY71" fmla="*/ 1035168 h 6334378"/>
              <a:gd name="connsiteX72" fmla="*/ 5399906 w 12192001"/>
              <a:gd name="connsiteY72" fmla="*/ 16042 h 6334378"/>
              <a:gd name="connsiteX73" fmla="*/ 4167099 w 12192001"/>
              <a:gd name="connsiteY73" fmla="*/ 16042 h 6334378"/>
              <a:gd name="connsiteX74" fmla="*/ 3673160 w 12192001"/>
              <a:gd name="connsiteY74" fmla="*/ 1003920 h 6334378"/>
              <a:gd name="connsiteX75" fmla="*/ 4167099 w 12192001"/>
              <a:gd name="connsiteY75" fmla="*/ 1991799 h 6334378"/>
              <a:gd name="connsiteX76" fmla="*/ 5399906 w 12192001"/>
              <a:gd name="connsiteY76" fmla="*/ 1991799 h 6334378"/>
              <a:gd name="connsiteX77" fmla="*/ 5893845 w 12192001"/>
              <a:gd name="connsiteY77" fmla="*/ 1003920 h 6334378"/>
              <a:gd name="connsiteX78" fmla="*/ 8024902 w 12192001"/>
              <a:gd name="connsiteY78" fmla="*/ 0 h 6334378"/>
              <a:gd name="connsiteX79" fmla="*/ 6792095 w 12192001"/>
              <a:gd name="connsiteY79" fmla="*/ 0 h 6334378"/>
              <a:gd name="connsiteX80" fmla="*/ 6298156 w 12192001"/>
              <a:gd name="connsiteY80" fmla="*/ 987878 h 6334378"/>
              <a:gd name="connsiteX81" fmla="*/ 6792095 w 12192001"/>
              <a:gd name="connsiteY81" fmla="*/ 1975757 h 6334378"/>
              <a:gd name="connsiteX82" fmla="*/ 8024902 w 12192001"/>
              <a:gd name="connsiteY82" fmla="*/ 1975757 h 6334378"/>
              <a:gd name="connsiteX83" fmla="*/ 8518841 w 12192001"/>
              <a:gd name="connsiteY83" fmla="*/ 987878 h 6334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12192001" h="6334378">
                <a:moveTo>
                  <a:pt x="5362759" y="4358621"/>
                </a:moveTo>
                <a:lnTo>
                  <a:pt x="4129952" y="4358621"/>
                </a:lnTo>
                <a:lnTo>
                  <a:pt x="3636013" y="5346500"/>
                </a:lnTo>
                <a:lnTo>
                  <a:pt x="4129952" y="6334378"/>
                </a:lnTo>
                <a:lnTo>
                  <a:pt x="5362759" y="6334378"/>
                </a:lnTo>
                <a:lnTo>
                  <a:pt x="5856698" y="5346500"/>
                </a:lnTo>
                <a:close/>
                <a:moveTo>
                  <a:pt x="8062049" y="4342579"/>
                </a:moveTo>
                <a:lnTo>
                  <a:pt x="6829242" y="4342579"/>
                </a:lnTo>
                <a:lnTo>
                  <a:pt x="6335303" y="5330458"/>
                </a:lnTo>
                <a:lnTo>
                  <a:pt x="6829242" y="6318336"/>
                </a:lnTo>
                <a:lnTo>
                  <a:pt x="8062049" y="6318336"/>
                </a:lnTo>
                <a:lnTo>
                  <a:pt x="8555988" y="5330458"/>
                </a:lnTo>
                <a:close/>
                <a:moveTo>
                  <a:pt x="1726746" y="4321523"/>
                </a:moveTo>
                <a:lnTo>
                  <a:pt x="493939" y="4321523"/>
                </a:lnTo>
                <a:lnTo>
                  <a:pt x="0" y="5309402"/>
                </a:lnTo>
                <a:lnTo>
                  <a:pt x="493939" y="6297280"/>
                </a:lnTo>
                <a:lnTo>
                  <a:pt x="1726746" y="6297280"/>
                </a:lnTo>
                <a:lnTo>
                  <a:pt x="2220685" y="5309402"/>
                </a:lnTo>
                <a:close/>
                <a:moveTo>
                  <a:pt x="11698062" y="4305481"/>
                </a:moveTo>
                <a:lnTo>
                  <a:pt x="10465255" y="4305481"/>
                </a:lnTo>
                <a:lnTo>
                  <a:pt x="9971316" y="5293360"/>
                </a:lnTo>
                <a:lnTo>
                  <a:pt x="10465255" y="6281238"/>
                </a:lnTo>
                <a:lnTo>
                  <a:pt x="11698062" y="6281238"/>
                </a:lnTo>
                <a:lnTo>
                  <a:pt x="12192001" y="5293360"/>
                </a:lnTo>
                <a:close/>
                <a:moveTo>
                  <a:pt x="3570527" y="3237266"/>
                </a:moveTo>
                <a:lnTo>
                  <a:pt x="2337720" y="3237266"/>
                </a:lnTo>
                <a:lnTo>
                  <a:pt x="1843781" y="4225145"/>
                </a:lnTo>
                <a:lnTo>
                  <a:pt x="2337720" y="5213023"/>
                </a:lnTo>
                <a:lnTo>
                  <a:pt x="3570527" y="5213023"/>
                </a:lnTo>
                <a:lnTo>
                  <a:pt x="4064466" y="4225145"/>
                </a:lnTo>
                <a:close/>
                <a:moveTo>
                  <a:pt x="9854281" y="3221224"/>
                </a:moveTo>
                <a:lnTo>
                  <a:pt x="8621474" y="3221224"/>
                </a:lnTo>
                <a:lnTo>
                  <a:pt x="8127535" y="4209103"/>
                </a:lnTo>
                <a:lnTo>
                  <a:pt x="8621474" y="5196981"/>
                </a:lnTo>
                <a:lnTo>
                  <a:pt x="9854281" y="5196981"/>
                </a:lnTo>
                <a:lnTo>
                  <a:pt x="10348220" y="4209103"/>
                </a:lnTo>
                <a:close/>
                <a:moveTo>
                  <a:pt x="1741146" y="2196878"/>
                </a:moveTo>
                <a:lnTo>
                  <a:pt x="508339" y="2196878"/>
                </a:lnTo>
                <a:lnTo>
                  <a:pt x="14400" y="3184756"/>
                </a:lnTo>
                <a:lnTo>
                  <a:pt x="508339" y="4172634"/>
                </a:lnTo>
                <a:lnTo>
                  <a:pt x="1741146" y="4172634"/>
                </a:lnTo>
                <a:lnTo>
                  <a:pt x="2235085" y="3184756"/>
                </a:lnTo>
                <a:close/>
                <a:moveTo>
                  <a:pt x="11683662" y="2180836"/>
                </a:moveTo>
                <a:lnTo>
                  <a:pt x="10450855" y="2180836"/>
                </a:lnTo>
                <a:lnTo>
                  <a:pt x="9956916" y="3168714"/>
                </a:lnTo>
                <a:lnTo>
                  <a:pt x="10450855" y="4156592"/>
                </a:lnTo>
                <a:lnTo>
                  <a:pt x="11683662" y="4156592"/>
                </a:lnTo>
                <a:lnTo>
                  <a:pt x="12177601" y="3168714"/>
                </a:lnTo>
                <a:close/>
                <a:moveTo>
                  <a:pt x="3570526" y="1126474"/>
                </a:moveTo>
                <a:lnTo>
                  <a:pt x="2337719" y="1126474"/>
                </a:lnTo>
                <a:lnTo>
                  <a:pt x="1843780" y="2114353"/>
                </a:lnTo>
                <a:lnTo>
                  <a:pt x="2337719" y="3102230"/>
                </a:lnTo>
                <a:lnTo>
                  <a:pt x="3570526" y="3102230"/>
                </a:lnTo>
                <a:lnTo>
                  <a:pt x="4064465" y="2114353"/>
                </a:lnTo>
                <a:close/>
                <a:moveTo>
                  <a:pt x="9854282" y="1110432"/>
                </a:moveTo>
                <a:lnTo>
                  <a:pt x="8621475" y="1110432"/>
                </a:lnTo>
                <a:lnTo>
                  <a:pt x="8127536" y="2098311"/>
                </a:lnTo>
                <a:lnTo>
                  <a:pt x="8621475" y="3086188"/>
                </a:lnTo>
                <a:lnTo>
                  <a:pt x="9854282" y="3086188"/>
                </a:lnTo>
                <a:lnTo>
                  <a:pt x="10348221" y="2098311"/>
                </a:lnTo>
                <a:close/>
                <a:moveTo>
                  <a:pt x="1741146" y="63331"/>
                </a:moveTo>
                <a:lnTo>
                  <a:pt x="508339" y="63331"/>
                </a:lnTo>
                <a:lnTo>
                  <a:pt x="14400" y="1051210"/>
                </a:lnTo>
                <a:lnTo>
                  <a:pt x="508339" y="2039088"/>
                </a:lnTo>
                <a:lnTo>
                  <a:pt x="1741146" y="2039088"/>
                </a:lnTo>
                <a:lnTo>
                  <a:pt x="2235085" y="1051210"/>
                </a:lnTo>
                <a:close/>
                <a:moveTo>
                  <a:pt x="11683662" y="47289"/>
                </a:moveTo>
                <a:lnTo>
                  <a:pt x="10450855" y="47289"/>
                </a:lnTo>
                <a:lnTo>
                  <a:pt x="9956916" y="1035168"/>
                </a:lnTo>
                <a:lnTo>
                  <a:pt x="10450855" y="2023046"/>
                </a:lnTo>
                <a:lnTo>
                  <a:pt x="11683662" y="2023046"/>
                </a:lnTo>
                <a:lnTo>
                  <a:pt x="12177601" y="1035168"/>
                </a:lnTo>
                <a:close/>
                <a:moveTo>
                  <a:pt x="5399906" y="16042"/>
                </a:moveTo>
                <a:lnTo>
                  <a:pt x="4167099" y="16042"/>
                </a:lnTo>
                <a:lnTo>
                  <a:pt x="3673160" y="1003920"/>
                </a:lnTo>
                <a:lnTo>
                  <a:pt x="4167099" y="1991799"/>
                </a:lnTo>
                <a:lnTo>
                  <a:pt x="5399906" y="1991799"/>
                </a:lnTo>
                <a:lnTo>
                  <a:pt x="5893845" y="1003920"/>
                </a:lnTo>
                <a:close/>
                <a:moveTo>
                  <a:pt x="8024902" y="0"/>
                </a:moveTo>
                <a:lnTo>
                  <a:pt x="6792095" y="0"/>
                </a:lnTo>
                <a:lnTo>
                  <a:pt x="6298156" y="987878"/>
                </a:lnTo>
                <a:lnTo>
                  <a:pt x="6792095" y="1975757"/>
                </a:lnTo>
                <a:lnTo>
                  <a:pt x="8024902" y="1975757"/>
                </a:lnTo>
                <a:lnTo>
                  <a:pt x="8518841" y="987878"/>
                </a:lnTo>
                <a:close/>
              </a:path>
            </a:pathLst>
          </a:custGeom>
          <a:solidFill>
            <a:srgbClr val="00659D">
              <a:alpha val="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78A3D3F-316E-8B31-3432-ACC0EEEA4B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143" t="15397" r="37411" b="34127"/>
          <a:stretch/>
        </p:blipFill>
        <p:spPr>
          <a:xfrm>
            <a:off x="3584449" y="0"/>
            <a:ext cx="3712029" cy="346165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5EEA90B-D1FE-3C85-6217-56AEACB9E6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9306" y="76201"/>
            <a:ext cx="4200295" cy="338545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3C922CD-C95C-821C-F6DB-8BB855806A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1786" y="3516086"/>
            <a:ext cx="3787815" cy="326571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8D4775D-3C8F-407A-E38D-86134AE9EAA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1161" t="21270" r="32932" b="29365"/>
          <a:stretch/>
        </p:blipFill>
        <p:spPr>
          <a:xfrm>
            <a:off x="123021" y="43544"/>
            <a:ext cx="3158600" cy="338545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807EB94-D9F8-0CB3-5F40-F8278B39C45A}"/>
              </a:ext>
            </a:extLst>
          </p:cNvPr>
          <p:cNvSpPr txBox="1"/>
          <p:nvPr/>
        </p:nvSpPr>
        <p:spPr>
          <a:xfrm>
            <a:off x="827054" y="4604658"/>
            <a:ext cx="60527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</a:t>
            </a:r>
            <a:r>
              <a:rPr lang="en-US" sz="4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</a:t>
            </a:r>
            <a:r>
              <a:rPr lang="en-US" sz="4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4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 </a:t>
            </a:r>
            <a:r>
              <a:rPr lang="ru-RU" sz="4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</a:t>
            </a:r>
            <a:r>
              <a:rPr lang="en-US" sz="4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</a:t>
            </a:r>
            <a:r>
              <a:rPr lang="ru-RU" sz="4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макеты пункта выдачи «</a:t>
            </a:r>
            <a:r>
              <a:rPr lang="ru-RU" sz="40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ЧувГУ</a:t>
            </a:r>
            <a:r>
              <a:rPr lang="en-GB" sz="4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SHOP</a:t>
            </a:r>
            <a:r>
              <a:rPr lang="en-GB" sz="4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»</a:t>
            </a:r>
            <a:r>
              <a:rPr lang="ru-RU" sz="4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endParaRPr lang="en-GB" sz="4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64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: фигура 3">
            <a:extLst>
              <a:ext uri="{FF2B5EF4-FFF2-40B4-BE49-F238E27FC236}">
                <a16:creationId xmlns:a16="http://schemas.microsoft.com/office/drawing/2014/main" xmlns="" id="{ABB0ECE0-38AB-7715-7D56-48BA4D9541C2}"/>
              </a:ext>
            </a:extLst>
          </p:cNvPr>
          <p:cNvSpPr/>
          <p:nvPr/>
        </p:nvSpPr>
        <p:spPr>
          <a:xfrm flipH="1">
            <a:off x="0" y="463098"/>
            <a:ext cx="12192001" cy="6334378"/>
          </a:xfrm>
          <a:custGeom>
            <a:avLst/>
            <a:gdLst>
              <a:gd name="connsiteX0" fmla="*/ 5362759 w 12192001"/>
              <a:gd name="connsiteY0" fmla="*/ 4358621 h 6334378"/>
              <a:gd name="connsiteX1" fmla="*/ 4129952 w 12192001"/>
              <a:gd name="connsiteY1" fmla="*/ 4358621 h 6334378"/>
              <a:gd name="connsiteX2" fmla="*/ 3636013 w 12192001"/>
              <a:gd name="connsiteY2" fmla="*/ 5346500 h 6334378"/>
              <a:gd name="connsiteX3" fmla="*/ 4129952 w 12192001"/>
              <a:gd name="connsiteY3" fmla="*/ 6334378 h 6334378"/>
              <a:gd name="connsiteX4" fmla="*/ 5362759 w 12192001"/>
              <a:gd name="connsiteY4" fmla="*/ 6334378 h 6334378"/>
              <a:gd name="connsiteX5" fmla="*/ 5856698 w 12192001"/>
              <a:gd name="connsiteY5" fmla="*/ 5346500 h 6334378"/>
              <a:gd name="connsiteX6" fmla="*/ 8062049 w 12192001"/>
              <a:gd name="connsiteY6" fmla="*/ 4342579 h 6334378"/>
              <a:gd name="connsiteX7" fmla="*/ 6829242 w 12192001"/>
              <a:gd name="connsiteY7" fmla="*/ 4342579 h 6334378"/>
              <a:gd name="connsiteX8" fmla="*/ 6335303 w 12192001"/>
              <a:gd name="connsiteY8" fmla="*/ 5330458 h 6334378"/>
              <a:gd name="connsiteX9" fmla="*/ 6829242 w 12192001"/>
              <a:gd name="connsiteY9" fmla="*/ 6318336 h 6334378"/>
              <a:gd name="connsiteX10" fmla="*/ 8062049 w 12192001"/>
              <a:gd name="connsiteY10" fmla="*/ 6318336 h 6334378"/>
              <a:gd name="connsiteX11" fmla="*/ 8555988 w 12192001"/>
              <a:gd name="connsiteY11" fmla="*/ 5330458 h 6334378"/>
              <a:gd name="connsiteX12" fmla="*/ 1726746 w 12192001"/>
              <a:gd name="connsiteY12" fmla="*/ 4321523 h 6334378"/>
              <a:gd name="connsiteX13" fmla="*/ 493939 w 12192001"/>
              <a:gd name="connsiteY13" fmla="*/ 4321523 h 6334378"/>
              <a:gd name="connsiteX14" fmla="*/ 0 w 12192001"/>
              <a:gd name="connsiteY14" fmla="*/ 5309402 h 6334378"/>
              <a:gd name="connsiteX15" fmla="*/ 493939 w 12192001"/>
              <a:gd name="connsiteY15" fmla="*/ 6297280 h 6334378"/>
              <a:gd name="connsiteX16" fmla="*/ 1726746 w 12192001"/>
              <a:gd name="connsiteY16" fmla="*/ 6297280 h 6334378"/>
              <a:gd name="connsiteX17" fmla="*/ 2220685 w 12192001"/>
              <a:gd name="connsiteY17" fmla="*/ 5309402 h 6334378"/>
              <a:gd name="connsiteX18" fmla="*/ 11698062 w 12192001"/>
              <a:gd name="connsiteY18" fmla="*/ 4305481 h 6334378"/>
              <a:gd name="connsiteX19" fmla="*/ 10465255 w 12192001"/>
              <a:gd name="connsiteY19" fmla="*/ 4305481 h 6334378"/>
              <a:gd name="connsiteX20" fmla="*/ 9971316 w 12192001"/>
              <a:gd name="connsiteY20" fmla="*/ 5293360 h 6334378"/>
              <a:gd name="connsiteX21" fmla="*/ 10465255 w 12192001"/>
              <a:gd name="connsiteY21" fmla="*/ 6281238 h 6334378"/>
              <a:gd name="connsiteX22" fmla="*/ 11698062 w 12192001"/>
              <a:gd name="connsiteY22" fmla="*/ 6281238 h 6334378"/>
              <a:gd name="connsiteX23" fmla="*/ 12192001 w 12192001"/>
              <a:gd name="connsiteY23" fmla="*/ 5293360 h 6334378"/>
              <a:gd name="connsiteX24" fmla="*/ 3570527 w 12192001"/>
              <a:gd name="connsiteY24" fmla="*/ 3237266 h 6334378"/>
              <a:gd name="connsiteX25" fmla="*/ 2337720 w 12192001"/>
              <a:gd name="connsiteY25" fmla="*/ 3237266 h 6334378"/>
              <a:gd name="connsiteX26" fmla="*/ 1843781 w 12192001"/>
              <a:gd name="connsiteY26" fmla="*/ 4225145 h 6334378"/>
              <a:gd name="connsiteX27" fmla="*/ 2337720 w 12192001"/>
              <a:gd name="connsiteY27" fmla="*/ 5213023 h 6334378"/>
              <a:gd name="connsiteX28" fmla="*/ 3570527 w 12192001"/>
              <a:gd name="connsiteY28" fmla="*/ 5213023 h 6334378"/>
              <a:gd name="connsiteX29" fmla="*/ 4064466 w 12192001"/>
              <a:gd name="connsiteY29" fmla="*/ 4225145 h 6334378"/>
              <a:gd name="connsiteX30" fmla="*/ 9854281 w 12192001"/>
              <a:gd name="connsiteY30" fmla="*/ 3221224 h 6334378"/>
              <a:gd name="connsiteX31" fmla="*/ 8621474 w 12192001"/>
              <a:gd name="connsiteY31" fmla="*/ 3221224 h 6334378"/>
              <a:gd name="connsiteX32" fmla="*/ 8127535 w 12192001"/>
              <a:gd name="connsiteY32" fmla="*/ 4209103 h 6334378"/>
              <a:gd name="connsiteX33" fmla="*/ 8621474 w 12192001"/>
              <a:gd name="connsiteY33" fmla="*/ 5196981 h 6334378"/>
              <a:gd name="connsiteX34" fmla="*/ 9854281 w 12192001"/>
              <a:gd name="connsiteY34" fmla="*/ 5196981 h 6334378"/>
              <a:gd name="connsiteX35" fmla="*/ 10348220 w 12192001"/>
              <a:gd name="connsiteY35" fmla="*/ 4209103 h 6334378"/>
              <a:gd name="connsiteX36" fmla="*/ 1741146 w 12192001"/>
              <a:gd name="connsiteY36" fmla="*/ 2196878 h 6334378"/>
              <a:gd name="connsiteX37" fmla="*/ 508339 w 12192001"/>
              <a:gd name="connsiteY37" fmla="*/ 2196878 h 6334378"/>
              <a:gd name="connsiteX38" fmla="*/ 14400 w 12192001"/>
              <a:gd name="connsiteY38" fmla="*/ 3184756 h 6334378"/>
              <a:gd name="connsiteX39" fmla="*/ 508339 w 12192001"/>
              <a:gd name="connsiteY39" fmla="*/ 4172634 h 6334378"/>
              <a:gd name="connsiteX40" fmla="*/ 1741146 w 12192001"/>
              <a:gd name="connsiteY40" fmla="*/ 4172634 h 6334378"/>
              <a:gd name="connsiteX41" fmla="*/ 2235085 w 12192001"/>
              <a:gd name="connsiteY41" fmla="*/ 3184756 h 6334378"/>
              <a:gd name="connsiteX42" fmla="*/ 11683662 w 12192001"/>
              <a:gd name="connsiteY42" fmla="*/ 2180836 h 6334378"/>
              <a:gd name="connsiteX43" fmla="*/ 10450855 w 12192001"/>
              <a:gd name="connsiteY43" fmla="*/ 2180836 h 6334378"/>
              <a:gd name="connsiteX44" fmla="*/ 9956916 w 12192001"/>
              <a:gd name="connsiteY44" fmla="*/ 3168714 h 6334378"/>
              <a:gd name="connsiteX45" fmla="*/ 10450855 w 12192001"/>
              <a:gd name="connsiteY45" fmla="*/ 4156592 h 6334378"/>
              <a:gd name="connsiteX46" fmla="*/ 11683662 w 12192001"/>
              <a:gd name="connsiteY46" fmla="*/ 4156592 h 6334378"/>
              <a:gd name="connsiteX47" fmla="*/ 12177601 w 12192001"/>
              <a:gd name="connsiteY47" fmla="*/ 3168714 h 6334378"/>
              <a:gd name="connsiteX48" fmla="*/ 3570526 w 12192001"/>
              <a:gd name="connsiteY48" fmla="*/ 1126474 h 6334378"/>
              <a:gd name="connsiteX49" fmla="*/ 2337719 w 12192001"/>
              <a:gd name="connsiteY49" fmla="*/ 1126474 h 6334378"/>
              <a:gd name="connsiteX50" fmla="*/ 1843780 w 12192001"/>
              <a:gd name="connsiteY50" fmla="*/ 2114353 h 6334378"/>
              <a:gd name="connsiteX51" fmla="*/ 2337719 w 12192001"/>
              <a:gd name="connsiteY51" fmla="*/ 3102230 h 6334378"/>
              <a:gd name="connsiteX52" fmla="*/ 3570526 w 12192001"/>
              <a:gd name="connsiteY52" fmla="*/ 3102230 h 6334378"/>
              <a:gd name="connsiteX53" fmla="*/ 4064465 w 12192001"/>
              <a:gd name="connsiteY53" fmla="*/ 2114353 h 6334378"/>
              <a:gd name="connsiteX54" fmla="*/ 9854282 w 12192001"/>
              <a:gd name="connsiteY54" fmla="*/ 1110432 h 6334378"/>
              <a:gd name="connsiteX55" fmla="*/ 8621475 w 12192001"/>
              <a:gd name="connsiteY55" fmla="*/ 1110432 h 6334378"/>
              <a:gd name="connsiteX56" fmla="*/ 8127536 w 12192001"/>
              <a:gd name="connsiteY56" fmla="*/ 2098311 h 6334378"/>
              <a:gd name="connsiteX57" fmla="*/ 8621475 w 12192001"/>
              <a:gd name="connsiteY57" fmla="*/ 3086188 h 6334378"/>
              <a:gd name="connsiteX58" fmla="*/ 9854282 w 12192001"/>
              <a:gd name="connsiteY58" fmla="*/ 3086188 h 6334378"/>
              <a:gd name="connsiteX59" fmla="*/ 10348221 w 12192001"/>
              <a:gd name="connsiteY59" fmla="*/ 2098311 h 6334378"/>
              <a:gd name="connsiteX60" fmla="*/ 1741146 w 12192001"/>
              <a:gd name="connsiteY60" fmla="*/ 63331 h 6334378"/>
              <a:gd name="connsiteX61" fmla="*/ 508339 w 12192001"/>
              <a:gd name="connsiteY61" fmla="*/ 63331 h 6334378"/>
              <a:gd name="connsiteX62" fmla="*/ 14400 w 12192001"/>
              <a:gd name="connsiteY62" fmla="*/ 1051210 h 6334378"/>
              <a:gd name="connsiteX63" fmla="*/ 508339 w 12192001"/>
              <a:gd name="connsiteY63" fmla="*/ 2039088 h 6334378"/>
              <a:gd name="connsiteX64" fmla="*/ 1741146 w 12192001"/>
              <a:gd name="connsiteY64" fmla="*/ 2039088 h 6334378"/>
              <a:gd name="connsiteX65" fmla="*/ 2235085 w 12192001"/>
              <a:gd name="connsiteY65" fmla="*/ 1051210 h 6334378"/>
              <a:gd name="connsiteX66" fmla="*/ 11683662 w 12192001"/>
              <a:gd name="connsiteY66" fmla="*/ 47289 h 6334378"/>
              <a:gd name="connsiteX67" fmla="*/ 10450855 w 12192001"/>
              <a:gd name="connsiteY67" fmla="*/ 47289 h 6334378"/>
              <a:gd name="connsiteX68" fmla="*/ 9956916 w 12192001"/>
              <a:gd name="connsiteY68" fmla="*/ 1035168 h 6334378"/>
              <a:gd name="connsiteX69" fmla="*/ 10450855 w 12192001"/>
              <a:gd name="connsiteY69" fmla="*/ 2023046 h 6334378"/>
              <a:gd name="connsiteX70" fmla="*/ 11683662 w 12192001"/>
              <a:gd name="connsiteY70" fmla="*/ 2023046 h 6334378"/>
              <a:gd name="connsiteX71" fmla="*/ 12177601 w 12192001"/>
              <a:gd name="connsiteY71" fmla="*/ 1035168 h 6334378"/>
              <a:gd name="connsiteX72" fmla="*/ 5399906 w 12192001"/>
              <a:gd name="connsiteY72" fmla="*/ 16042 h 6334378"/>
              <a:gd name="connsiteX73" fmla="*/ 4167099 w 12192001"/>
              <a:gd name="connsiteY73" fmla="*/ 16042 h 6334378"/>
              <a:gd name="connsiteX74" fmla="*/ 3673160 w 12192001"/>
              <a:gd name="connsiteY74" fmla="*/ 1003920 h 6334378"/>
              <a:gd name="connsiteX75" fmla="*/ 4167099 w 12192001"/>
              <a:gd name="connsiteY75" fmla="*/ 1991799 h 6334378"/>
              <a:gd name="connsiteX76" fmla="*/ 5399906 w 12192001"/>
              <a:gd name="connsiteY76" fmla="*/ 1991799 h 6334378"/>
              <a:gd name="connsiteX77" fmla="*/ 5893845 w 12192001"/>
              <a:gd name="connsiteY77" fmla="*/ 1003920 h 6334378"/>
              <a:gd name="connsiteX78" fmla="*/ 8024902 w 12192001"/>
              <a:gd name="connsiteY78" fmla="*/ 0 h 6334378"/>
              <a:gd name="connsiteX79" fmla="*/ 6792095 w 12192001"/>
              <a:gd name="connsiteY79" fmla="*/ 0 h 6334378"/>
              <a:gd name="connsiteX80" fmla="*/ 6298156 w 12192001"/>
              <a:gd name="connsiteY80" fmla="*/ 987878 h 6334378"/>
              <a:gd name="connsiteX81" fmla="*/ 6792095 w 12192001"/>
              <a:gd name="connsiteY81" fmla="*/ 1975757 h 6334378"/>
              <a:gd name="connsiteX82" fmla="*/ 8024902 w 12192001"/>
              <a:gd name="connsiteY82" fmla="*/ 1975757 h 6334378"/>
              <a:gd name="connsiteX83" fmla="*/ 8518841 w 12192001"/>
              <a:gd name="connsiteY83" fmla="*/ 987878 h 6334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12192001" h="6334378">
                <a:moveTo>
                  <a:pt x="5362759" y="4358621"/>
                </a:moveTo>
                <a:lnTo>
                  <a:pt x="4129952" y="4358621"/>
                </a:lnTo>
                <a:lnTo>
                  <a:pt x="3636013" y="5346500"/>
                </a:lnTo>
                <a:lnTo>
                  <a:pt x="4129952" y="6334378"/>
                </a:lnTo>
                <a:lnTo>
                  <a:pt x="5362759" y="6334378"/>
                </a:lnTo>
                <a:lnTo>
                  <a:pt x="5856698" y="5346500"/>
                </a:lnTo>
                <a:close/>
                <a:moveTo>
                  <a:pt x="8062049" y="4342579"/>
                </a:moveTo>
                <a:lnTo>
                  <a:pt x="6829242" y="4342579"/>
                </a:lnTo>
                <a:lnTo>
                  <a:pt x="6335303" y="5330458"/>
                </a:lnTo>
                <a:lnTo>
                  <a:pt x="6829242" y="6318336"/>
                </a:lnTo>
                <a:lnTo>
                  <a:pt x="8062049" y="6318336"/>
                </a:lnTo>
                <a:lnTo>
                  <a:pt x="8555988" y="5330458"/>
                </a:lnTo>
                <a:close/>
                <a:moveTo>
                  <a:pt x="1726746" y="4321523"/>
                </a:moveTo>
                <a:lnTo>
                  <a:pt x="493939" y="4321523"/>
                </a:lnTo>
                <a:lnTo>
                  <a:pt x="0" y="5309402"/>
                </a:lnTo>
                <a:lnTo>
                  <a:pt x="493939" y="6297280"/>
                </a:lnTo>
                <a:lnTo>
                  <a:pt x="1726746" y="6297280"/>
                </a:lnTo>
                <a:lnTo>
                  <a:pt x="2220685" y="5309402"/>
                </a:lnTo>
                <a:close/>
                <a:moveTo>
                  <a:pt x="11698062" y="4305481"/>
                </a:moveTo>
                <a:lnTo>
                  <a:pt x="10465255" y="4305481"/>
                </a:lnTo>
                <a:lnTo>
                  <a:pt x="9971316" y="5293360"/>
                </a:lnTo>
                <a:lnTo>
                  <a:pt x="10465255" y="6281238"/>
                </a:lnTo>
                <a:lnTo>
                  <a:pt x="11698062" y="6281238"/>
                </a:lnTo>
                <a:lnTo>
                  <a:pt x="12192001" y="5293360"/>
                </a:lnTo>
                <a:close/>
                <a:moveTo>
                  <a:pt x="3570527" y="3237266"/>
                </a:moveTo>
                <a:lnTo>
                  <a:pt x="2337720" y="3237266"/>
                </a:lnTo>
                <a:lnTo>
                  <a:pt x="1843781" y="4225145"/>
                </a:lnTo>
                <a:lnTo>
                  <a:pt x="2337720" y="5213023"/>
                </a:lnTo>
                <a:lnTo>
                  <a:pt x="3570527" y="5213023"/>
                </a:lnTo>
                <a:lnTo>
                  <a:pt x="4064466" y="4225145"/>
                </a:lnTo>
                <a:close/>
                <a:moveTo>
                  <a:pt x="9854281" y="3221224"/>
                </a:moveTo>
                <a:lnTo>
                  <a:pt x="8621474" y="3221224"/>
                </a:lnTo>
                <a:lnTo>
                  <a:pt x="8127535" y="4209103"/>
                </a:lnTo>
                <a:lnTo>
                  <a:pt x="8621474" y="5196981"/>
                </a:lnTo>
                <a:lnTo>
                  <a:pt x="9854281" y="5196981"/>
                </a:lnTo>
                <a:lnTo>
                  <a:pt x="10348220" y="4209103"/>
                </a:lnTo>
                <a:close/>
                <a:moveTo>
                  <a:pt x="1741146" y="2196878"/>
                </a:moveTo>
                <a:lnTo>
                  <a:pt x="508339" y="2196878"/>
                </a:lnTo>
                <a:lnTo>
                  <a:pt x="14400" y="3184756"/>
                </a:lnTo>
                <a:lnTo>
                  <a:pt x="508339" y="4172634"/>
                </a:lnTo>
                <a:lnTo>
                  <a:pt x="1741146" y="4172634"/>
                </a:lnTo>
                <a:lnTo>
                  <a:pt x="2235085" y="3184756"/>
                </a:lnTo>
                <a:close/>
                <a:moveTo>
                  <a:pt x="11683662" y="2180836"/>
                </a:moveTo>
                <a:lnTo>
                  <a:pt x="10450855" y="2180836"/>
                </a:lnTo>
                <a:lnTo>
                  <a:pt x="9956916" y="3168714"/>
                </a:lnTo>
                <a:lnTo>
                  <a:pt x="10450855" y="4156592"/>
                </a:lnTo>
                <a:lnTo>
                  <a:pt x="11683662" y="4156592"/>
                </a:lnTo>
                <a:lnTo>
                  <a:pt x="12177601" y="3168714"/>
                </a:lnTo>
                <a:close/>
                <a:moveTo>
                  <a:pt x="3570526" y="1126474"/>
                </a:moveTo>
                <a:lnTo>
                  <a:pt x="2337719" y="1126474"/>
                </a:lnTo>
                <a:lnTo>
                  <a:pt x="1843780" y="2114353"/>
                </a:lnTo>
                <a:lnTo>
                  <a:pt x="2337719" y="3102230"/>
                </a:lnTo>
                <a:lnTo>
                  <a:pt x="3570526" y="3102230"/>
                </a:lnTo>
                <a:lnTo>
                  <a:pt x="4064465" y="2114353"/>
                </a:lnTo>
                <a:close/>
                <a:moveTo>
                  <a:pt x="9854282" y="1110432"/>
                </a:moveTo>
                <a:lnTo>
                  <a:pt x="8621475" y="1110432"/>
                </a:lnTo>
                <a:lnTo>
                  <a:pt x="8127536" y="2098311"/>
                </a:lnTo>
                <a:lnTo>
                  <a:pt x="8621475" y="3086188"/>
                </a:lnTo>
                <a:lnTo>
                  <a:pt x="9854282" y="3086188"/>
                </a:lnTo>
                <a:lnTo>
                  <a:pt x="10348221" y="2098311"/>
                </a:lnTo>
                <a:close/>
                <a:moveTo>
                  <a:pt x="1741146" y="63331"/>
                </a:moveTo>
                <a:lnTo>
                  <a:pt x="508339" y="63331"/>
                </a:lnTo>
                <a:lnTo>
                  <a:pt x="14400" y="1051210"/>
                </a:lnTo>
                <a:lnTo>
                  <a:pt x="508339" y="2039088"/>
                </a:lnTo>
                <a:lnTo>
                  <a:pt x="1741146" y="2039088"/>
                </a:lnTo>
                <a:lnTo>
                  <a:pt x="2235085" y="1051210"/>
                </a:lnTo>
                <a:close/>
                <a:moveTo>
                  <a:pt x="11683662" y="47289"/>
                </a:moveTo>
                <a:lnTo>
                  <a:pt x="10450855" y="47289"/>
                </a:lnTo>
                <a:lnTo>
                  <a:pt x="9956916" y="1035168"/>
                </a:lnTo>
                <a:lnTo>
                  <a:pt x="10450855" y="2023046"/>
                </a:lnTo>
                <a:lnTo>
                  <a:pt x="11683662" y="2023046"/>
                </a:lnTo>
                <a:lnTo>
                  <a:pt x="12177601" y="1035168"/>
                </a:lnTo>
                <a:close/>
                <a:moveTo>
                  <a:pt x="5399906" y="16042"/>
                </a:moveTo>
                <a:lnTo>
                  <a:pt x="4167099" y="16042"/>
                </a:lnTo>
                <a:lnTo>
                  <a:pt x="3673160" y="1003920"/>
                </a:lnTo>
                <a:lnTo>
                  <a:pt x="4167099" y="1991799"/>
                </a:lnTo>
                <a:lnTo>
                  <a:pt x="5399906" y="1991799"/>
                </a:lnTo>
                <a:lnTo>
                  <a:pt x="5893845" y="1003920"/>
                </a:lnTo>
                <a:close/>
                <a:moveTo>
                  <a:pt x="8024902" y="0"/>
                </a:moveTo>
                <a:lnTo>
                  <a:pt x="6792095" y="0"/>
                </a:lnTo>
                <a:lnTo>
                  <a:pt x="6298156" y="987878"/>
                </a:lnTo>
                <a:lnTo>
                  <a:pt x="6792095" y="1975757"/>
                </a:lnTo>
                <a:lnTo>
                  <a:pt x="8024902" y="1975757"/>
                </a:lnTo>
                <a:lnTo>
                  <a:pt x="8518841" y="987878"/>
                </a:lnTo>
                <a:close/>
              </a:path>
            </a:pathLst>
          </a:custGeom>
          <a:solidFill>
            <a:srgbClr val="00659D">
              <a:alpha val="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9E798A9-D388-5DC1-D78F-16CF5A275583}"/>
              </a:ext>
            </a:extLst>
          </p:cNvPr>
          <p:cNvSpPr/>
          <p:nvPr/>
        </p:nvSpPr>
        <p:spPr>
          <a:xfrm>
            <a:off x="0" y="422381"/>
            <a:ext cx="12192000" cy="1211049"/>
          </a:xfrm>
          <a:prstGeom prst="rect">
            <a:avLst/>
          </a:prstGeom>
          <a:solidFill>
            <a:srgbClr val="00659D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Сложности, стоящие перед проектом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67680"/>
          </a:xfrm>
        </p:spPr>
        <p:txBody>
          <a:bodyPr anchor="ctr">
            <a:normAutofit/>
          </a:bodyPr>
          <a:lstStyle/>
          <a:p>
            <a:pPr algn="just"/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Для ведения коммерческой деятельности необходима регистрация юридического лица (уже на данном этапе возникают сложности с оформлением документации как с юридической, так и с материальной точки зрения):</a:t>
            </a:r>
          </a:p>
          <a:p>
            <a:pPr algn="just"/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Необходимо составить точную смету на создание сайта/группы во </a:t>
            </a:r>
            <a:r>
              <a:rPr lang="ru-RU" sz="24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Вконтакте</a:t>
            </a:r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а также проектирование и постройку пункта выдачи, включающую экономические расчеты по обслуживанию банковского счета и терминала (если такой предполагается), а также данные по расходам на стройматериалы, оплату труда рабочим,  дизайнеру и фотографу (чьи услуги необходимы для оформления конечного продукта проекта) и будущим потенциальным работникам пункта выдачи и т.д.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944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CC19C760-E28A-9304-2C69-82B0C74388A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Шестиугольник 2">
            <a:extLst>
              <a:ext uri="{FF2B5EF4-FFF2-40B4-BE49-F238E27FC236}">
                <a16:creationId xmlns:a16="http://schemas.microsoft.com/office/drawing/2014/main" xmlns="" id="{E3017E19-A38A-7C50-1C76-054879AE8DC3}"/>
              </a:ext>
            </a:extLst>
          </p:cNvPr>
          <p:cNvSpPr/>
          <p:nvPr/>
        </p:nvSpPr>
        <p:spPr>
          <a:xfrm rot="5400000">
            <a:off x="3958400" y="-196475"/>
            <a:ext cx="2460958" cy="2228910"/>
          </a:xfrm>
          <a:prstGeom prst="hexagon">
            <a:avLst/>
          </a:prstGeom>
          <a:solidFill>
            <a:srgbClr val="004D77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Шестиугольник 4">
            <a:extLst>
              <a:ext uri="{FF2B5EF4-FFF2-40B4-BE49-F238E27FC236}">
                <a16:creationId xmlns:a16="http://schemas.microsoft.com/office/drawing/2014/main" xmlns="" id="{1CC78155-E2CC-375A-2028-FC7E26E5FD46}"/>
              </a:ext>
            </a:extLst>
          </p:cNvPr>
          <p:cNvSpPr/>
          <p:nvPr/>
        </p:nvSpPr>
        <p:spPr>
          <a:xfrm rot="5400000">
            <a:off x="8676172" y="-241676"/>
            <a:ext cx="2460958" cy="2228910"/>
          </a:xfrm>
          <a:prstGeom prst="hexagon">
            <a:avLst/>
          </a:prstGeom>
          <a:solidFill>
            <a:srgbClr val="004D77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Шестиугольник 3">
            <a:extLst>
              <a:ext uri="{FF2B5EF4-FFF2-40B4-BE49-F238E27FC236}">
                <a16:creationId xmlns:a16="http://schemas.microsoft.com/office/drawing/2014/main" xmlns="" id="{E84D9A82-A341-C8ED-1305-0899A3FAFE9A}"/>
              </a:ext>
            </a:extLst>
          </p:cNvPr>
          <p:cNvSpPr/>
          <p:nvPr/>
        </p:nvSpPr>
        <p:spPr>
          <a:xfrm rot="5400000">
            <a:off x="6311588" y="-196475"/>
            <a:ext cx="2460958" cy="2228910"/>
          </a:xfrm>
          <a:prstGeom prst="hexagon">
            <a:avLst/>
          </a:prstGeom>
          <a:solidFill>
            <a:srgbClr val="0082C8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Шестиугольник 5">
            <a:extLst>
              <a:ext uri="{FF2B5EF4-FFF2-40B4-BE49-F238E27FC236}">
                <a16:creationId xmlns:a16="http://schemas.microsoft.com/office/drawing/2014/main" xmlns="" id="{14F07248-F113-A858-3E1A-5666A42E68D9}"/>
              </a:ext>
            </a:extLst>
          </p:cNvPr>
          <p:cNvSpPr/>
          <p:nvPr/>
        </p:nvSpPr>
        <p:spPr>
          <a:xfrm rot="5400000">
            <a:off x="9847067" y="1795520"/>
            <a:ext cx="2460958" cy="2228910"/>
          </a:xfrm>
          <a:prstGeom prst="hexagon">
            <a:avLst/>
          </a:prstGeom>
          <a:solidFill>
            <a:srgbClr val="0082C8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Шестиугольник 6">
            <a:extLst>
              <a:ext uri="{FF2B5EF4-FFF2-40B4-BE49-F238E27FC236}">
                <a16:creationId xmlns:a16="http://schemas.microsoft.com/office/drawing/2014/main" xmlns="" id="{EAC919A1-473B-FE8C-FC9D-7DC221A9ACB5}"/>
              </a:ext>
            </a:extLst>
          </p:cNvPr>
          <p:cNvSpPr/>
          <p:nvPr/>
        </p:nvSpPr>
        <p:spPr>
          <a:xfrm rot="5400000">
            <a:off x="8664775" y="3829576"/>
            <a:ext cx="2460958" cy="2228910"/>
          </a:xfrm>
          <a:prstGeom prst="hexagon">
            <a:avLst/>
          </a:prstGeom>
          <a:solidFill>
            <a:srgbClr val="004D77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Шестиугольник 7">
            <a:extLst>
              <a:ext uri="{FF2B5EF4-FFF2-40B4-BE49-F238E27FC236}">
                <a16:creationId xmlns:a16="http://schemas.microsoft.com/office/drawing/2014/main" xmlns="" id="{B1B2C3BA-6BA4-A148-51EF-291C2608545C}"/>
              </a:ext>
            </a:extLst>
          </p:cNvPr>
          <p:cNvSpPr/>
          <p:nvPr/>
        </p:nvSpPr>
        <p:spPr>
          <a:xfrm rot="5400000">
            <a:off x="495719" y="4513066"/>
            <a:ext cx="2460958" cy="2228910"/>
          </a:xfrm>
          <a:prstGeom prst="hexagon">
            <a:avLst/>
          </a:prstGeom>
          <a:solidFill>
            <a:srgbClr val="0082C8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Шестиугольник 8">
            <a:extLst>
              <a:ext uri="{FF2B5EF4-FFF2-40B4-BE49-F238E27FC236}">
                <a16:creationId xmlns:a16="http://schemas.microsoft.com/office/drawing/2014/main" xmlns="" id="{0EDFBB5E-061B-3BD8-3B90-E3612C8DFB17}"/>
              </a:ext>
            </a:extLst>
          </p:cNvPr>
          <p:cNvSpPr/>
          <p:nvPr/>
        </p:nvSpPr>
        <p:spPr>
          <a:xfrm rot="5400000">
            <a:off x="2920054" y="4513066"/>
            <a:ext cx="2460958" cy="2228910"/>
          </a:xfrm>
          <a:prstGeom prst="hexagon">
            <a:avLst/>
          </a:prstGeom>
          <a:solidFill>
            <a:srgbClr val="004D77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AECB9C8A-EFD7-E1C9-91CD-0EDBD22851A6}"/>
              </a:ext>
            </a:extLst>
          </p:cNvPr>
          <p:cNvSpPr/>
          <p:nvPr/>
        </p:nvSpPr>
        <p:spPr>
          <a:xfrm>
            <a:off x="611742" y="0"/>
            <a:ext cx="232732" cy="6858000"/>
          </a:xfrm>
          <a:prstGeom prst="rect">
            <a:avLst/>
          </a:prstGeom>
          <a:solidFill>
            <a:schemeClr val="accent1">
              <a:lumMod val="75000"/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CFC74F6F-E2EA-8FC9-0265-1B2124DFFE22}"/>
              </a:ext>
            </a:extLst>
          </p:cNvPr>
          <p:cNvSpPr/>
          <p:nvPr/>
        </p:nvSpPr>
        <p:spPr>
          <a:xfrm>
            <a:off x="1050644" y="0"/>
            <a:ext cx="830906" cy="6858000"/>
          </a:xfrm>
          <a:prstGeom prst="rect">
            <a:avLst/>
          </a:prstGeom>
          <a:solidFill>
            <a:schemeClr val="accent1">
              <a:lumMod val="75000"/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848F1133-E778-B767-4534-300299722CB9}"/>
              </a:ext>
            </a:extLst>
          </p:cNvPr>
          <p:cNvSpPr/>
          <p:nvPr/>
        </p:nvSpPr>
        <p:spPr>
          <a:xfrm>
            <a:off x="2050022" y="0"/>
            <a:ext cx="285597" cy="6858000"/>
          </a:xfrm>
          <a:prstGeom prst="rect">
            <a:avLst/>
          </a:prstGeom>
          <a:solidFill>
            <a:schemeClr val="accent1">
              <a:lumMod val="75000"/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5668EAC-EEB3-0B5C-7322-E21C38BD787A}"/>
              </a:ext>
            </a:extLst>
          </p:cNvPr>
          <p:cNvSpPr txBox="1"/>
          <p:nvPr/>
        </p:nvSpPr>
        <p:spPr>
          <a:xfrm>
            <a:off x="1112520" y="2921168"/>
            <a:ext cx="102717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rgbClr val="003755"/>
                </a:solidFill>
                <a:latin typeface="Univers Light" panose="020B0403020202020204" pitchFamily="34" charset="0"/>
              </a:rPr>
              <a:t>СПАСИБО ЗА ВНИМАНИЕ!</a:t>
            </a:r>
            <a:endParaRPr lang="en-GB" sz="6000" dirty="0">
              <a:solidFill>
                <a:srgbClr val="003755"/>
              </a:solidFill>
              <a:latin typeface="Univers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511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: фигура 7">
            <a:extLst>
              <a:ext uri="{FF2B5EF4-FFF2-40B4-BE49-F238E27FC236}">
                <a16:creationId xmlns:a16="http://schemas.microsoft.com/office/drawing/2014/main" xmlns="" id="{3C2DFB2B-D942-D598-BFB9-64EFB22E1A2B}"/>
              </a:ext>
            </a:extLst>
          </p:cNvPr>
          <p:cNvSpPr/>
          <p:nvPr/>
        </p:nvSpPr>
        <p:spPr>
          <a:xfrm flipH="1">
            <a:off x="0" y="463098"/>
            <a:ext cx="12192001" cy="6334378"/>
          </a:xfrm>
          <a:custGeom>
            <a:avLst/>
            <a:gdLst>
              <a:gd name="connsiteX0" fmla="*/ 5362759 w 12192001"/>
              <a:gd name="connsiteY0" fmla="*/ 4358621 h 6334378"/>
              <a:gd name="connsiteX1" fmla="*/ 4129952 w 12192001"/>
              <a:gd name="connsiteY1" fmla="*/ 4358621 h 6334378"/>
              <a:gd name="connsiteX2" fmla="*/ 3636013 w 12192001"/>
              <a:gd name="connsiteY2" fmla="*/ 5346500 h 6334378"/>
              <a:gd name="connsiteX3" fmla="*/ 4129952 w 12192001"/>
              <a:gd name="connsiteY3" fmla="*/ 6334378 h 6334378"/>
              <a:gd name="connsiteX4" fmla="*/ 5362759 w 12192001"/>
              <a:gd name="connsiteY4" fmla="*/ 6334378 h 6334378"/>
              <a:gd name="connsiteX5" fmla="*/ 5856698 w 12192001"/>
              <a:gd name="connsiteY5" fmla="*/ 5346500 h 6334378"/>
              <a:gd name="connsiteX6" fmla="*/ 8062049 w 12192001"/>
              <a:gd name="connsiteY6" fmla="*/ 4342579 h 6334378"/>
              <a:gd name="connsiteX7" fmla="*/ 6829242 w 12192001"/>
              <a:gd name="connsiteY7" fmla="*/ 4342579 h 6334378"/>
              <a:gd name="connsiteX8" fmla="*/ 6335303 w 12192001"/>
              <a:gd name="connsiteY8" fmla="*/ 5330458 h 6334378"/>
              <a:gd name="connsiteX9" fmla="*/ 6829242 w 12192001"/>
              <a:gd name="connsiteY9" fmla="*/ 6318336 h 6334378"/>
              <a:gd name="connsiteX10" fmla="*/ 8062049 w 12192001"/>
              <a:gd name="connsiteY10" fmla="*/ 6318336 h 6334378"/>
              <a:gd name="connsiteX11" fmla="*/ 8555988 w 12192001"/>
              <a:gd name="connsiteY11" fmla="*/ 5330458 h 6334378"/>
              <a:gd name="connsiteX12" fmla="*/ 1726746 w 12192001"/>
              <a:gd name="connsiteY12" fmla="*/ 4321523 h 6334378"/>
              <a:gd name="connsiteX13" fmla="*/ 493939 w 12192001"/>
              <a:gd name="connsiteY13" fmla="*/ 4321523 h 6334378"/>
              <a:gd name="connsiteX14" fmla="*/ 0 w 12192001"/>
              <a:gd name="connsiteY14" fmla="*/ 5309402 h 6334378"/>
              <a:gd name="connsiteX15" fmla="*/ 493939 w 12192001"/>
              <a:gd name="connsiteY15" fmla="*/ 6297280 h 6334378"/>
              <a:gd name="connsiteX16" fmla="*/ 1726746 w 12192001"/>
              <a:gd name="connsiteY16" fmla="*/ 6297280 h 6334378"/>
              <a:gd name="connsiteX17" fmla="*/ 2220685 w 12192001"/>
              <a:gd name="connsiteY17" fmla="*/ 5309402 h 6334378"/>
              <a:gd name="connsiteX18" fmla="*/ 11698062 w 12192001"/>
              <a:gd name="connsiteY18" fmla="*/ 4305481 h 6334378"/>
              <a:gd name="connsiteX19" fmla="*/ 10465255 w 12192001"/>
              <a:gd name="connsiteY19" fmla="*/ 4305481 h 6334378"/>
              <a:gd name="connsiteX20" fmla="*/ 9971316 w 12192001"/>
              <a:gd name="connsiteY20" fmla="*/ 5293360 h 6334378"/>
              <a:gd name="connsiteX21" fmla="*/ 10465255 w 12192001"/>
              <a:gd name="connsiteY21" fmla="*/ 6281238 h 6334378"/>
              <a:gd name="connsiteX22" fmla="*/ 11698062 w 12192001"/>
              <a:gd name="connsiteY22" fmla="*/ 6281238 h 6334378"/>
              <a:gd name="connsiteX23" fmla="*/ 12192001 w 12192001"/>
              <a:gd name="connsiteY23" fmla="*/ 5293360 h 6334378"/>
              <a:gd name="connsiteX24" fmla="*/ 3570527 w 12192001"/>
              <a:gd name="connsiteY24" fmla="*/ 3237266 h 6334378"/>
              <a:gd name="connsiteX25" fmla="*/ 2337720 w 12192001"/>
              <a:gd name="connsiteY25" fmla="*/ 3237266 h 6334378"/>
              <a:gd name="connsiteX26" fmla="*/ 1843781 w 12192001"/>
              <a:gd name="connsiteY26" fmla="*/ 4225145 h 6334378"/>
              <a:gd name="connsiteX27" fmla="*/ 2337720 w 12192001"/>
              <a:gd name="connsiteY27" fmla="*/ 5213023 h 6334378"/>
              <a:gd name="connsiteX28" fmla="*/ 3570527 w 12192001"/>
              <a:gd name="connsiteY28" fmla="*/ 5213023 h 6334378"/>
              <a:gd name="connsiteX29" fmla="*/ 4064466 w 12192001"/>
              <a:gd name="connsiteY29" fmla="*/ 4225145 h 6334378"/>
              <a:gd name="connsiteX30" fmla="*/ 9854281 w 12192001"/>
              <a:gd name="connsiteY30" fmla="*/ 3221224 h 6334378"/>
              <a:gd name="connsiteX31" fmla="*/ 8621474 w 12192001"/>
              <a:gd name="connsiteY31" fmla="*/ 3221224 h 6334378"/>
              <a:gd name="connsiteX32" fmla="*/ 8127535 w 12192001"/>
              <a:gd name="connsiteY32" fmla="*/ 4209103 h 6334378"/>
              <a:gd name="connsiteX33" fmla="*/ 8621474 w 12192001"/>
              <a:gd name="connsiteY33" fmla="*/ 5196981 h 6334378"/>
              <a:gd name="connsiteX34" fmla="*/ 9854281 w 12192001"/>
              <a:gd name="connsiteY34" fmla="*/ 5196981 h 6334378"/>
              <a:gd name="connsiteX35" fmla="*/ 10348220 w 12192001"/>
              <a:gd name="connsiteY35" fmla="*/ 4209103 h 6334378"/>
              <a:gd name="connsiteX36" fmla="*/ 1741146 w 12192001"/>
              <a:gd name="connsiteY36" fmla="*/ 2196878 h 6334378"/>
              <a:gd name="connsiteX37" fmla="*/ 508339 w 12192001"/>
              <a:gd name="connsiteY37" fmla="*/ 2196878 h 6334378"/>
              <a:gd name="connsiteX38" fmla="*/ 14400 w 12192001"/>
              <a:gd name="connsiteY38" fmla="*/ 3184756 h 6334378"/>
              <a:gd name="connsiteX39" fmla="*/ 508339 w 12192001"/>
              <a:gd name="connsiteY39" fmla="*/ 4172634 h 6334378"/>
              <a:gd name="connsiteX40" fmla="*/ 1741146 w 12192001"/>
              <a:gd name="connsiteY40" fmla="*/ 4172634 h 6334378"/>
              <a:gd name="connsiteX41" fmla="*/ 2235085 w 12192001"/>
              <a:gd name="connsiteY41" fmla="*/ 3184756 h 6334378"/>
              <a:gd name="connsiteX42" fmla="*/ 11683662 w 12192001"/>
              <a:gd name="connsiteY42" fmla="*/ 2180836 h 6334378"/>
              <a:gd name="connsiteX43" fmla="*/ 10450855 w 12192001"/>
              <a:gd name="connsiteY43" fmla="*/ 2180836 h 6334378"/>
              <a:gd name="connsiteX44" fmla="*/ 9956916 w 12192001"/>
              <a:gd name="connsiteY44" fmla="*/ 3168714 h 6334378"/>
              <a:gd name="connsiteX45" fmla="*/ 10450855 w 12192001"/>
              <a:gd name="connsiteY45" fmla="*/ 4156592 h 6334378"/>
              <a:gd name="connsiteX46" fmla="*/ 11683662 w 12192001"/>
              <a:gd name="connsiteY46" fmla="*/ 4156592 h 6334378"/>
              <a:gd name="connsiteX47" fmla="*/ 12177601 w 12192001"/>
              <a:gd name="connsiteY47" fmla="*/ 3168714 h 6334378"/>
              <a:gd name="connsiteX48" fmla="*/ 3570526 w 12192001"/>
              <a:gd name="connsiteY48" fmla="*/ 1126474 h 6334378"/>
              <a:gd name="connsiteX49" fmla="*/ 2337719 w 12192001"/>
              <a:gd name="connsiteY49" fmla="*/ 1126474 h 6334378"/>
              <a:gd name="connsiteX50" fmla="*/ 1843780 w 12192001"/>
              <a:gd name="connsiteY50" fmla="*/ 2114353 h 6334378"/>
              <a:gd name="connsiteX51" fmla="*/ 2337719 w 12192001"/>
              <a:gd name="connsiteY51" fmla="*/ 3102230 h 6334378"/>
              <a:gd name="connsiteX52" fmla="*/ 3570526 w 12192001"/>
              <a:gd name="connsiteY52" fmla="*/ 3102230 h 6334378"/>
              <a:gd name="connsiteX53" fmla="*/ 4064465 w 12192001"/>
              <a:gd name="connsiteY53" fmla="*/ 2114353 h 6334378"/>
              <a:gd name="connsiteX54" fmla="*/ 9854282 w 12192001"/>
              <a:gd name="connsiteY54" fmla="*/ 1110432 h 6334378"/>
              <a:gd name="connsiteX55" fmla="*/ 8621475 w 12192001"/>
              <a:gd name="connsiteY55" fmla="*/ 1110432 h 6334378"/>
              <a:gd name="connsiteX56" fmla="*/ 8127536 w 12192001"/>
              <a:gd name="connsiteY56" fmla="*/ 2098311 h 6334378"/>
              <a:gd name="connsiteX57" fmla="*/ 8621475 w 12192001"/>
              <a:gd name="connsiteY57" fmla="*/ 3086188 h 6334378"/>
              <a:gd name="connsiteX58" fmla="*/ 9854282 w 12192001"/>
              <a:gd name="connsiteY58" fmla="*/ 3086188 h 6334378"/>
              <a:gd name="connsiteX59" fmla="*/ 10348221 w 12192001"/>
              <a:gd name="connsiteY59" fmla="*/ 2098311 h 6334378"/>
              <a:gd name="connsiteX60" fmla="*/ 1741146 w 12192001"/>
              <a:gd name="connsiteY60" fmla="*/ 63331 h 6334378"/>
              <a:gd name="connsiteX61" fmla="*/ 508339 w 12192001"/>
              <a:gd name="connsiteY61" fmla="*/ 63331 h 6334378"/>
              <a:gd name="connsiteX62" fmla="*/ 14400 w 12192001"/>
              <a:gd name="connsiteY62" fmla="*/ 1051210 h 6334378"/>
              <a:gd name="connsiteX63" fmla="*/ 508339 w 12192001"/>
              <a:gd name="connsiteY63" fmla="*/ 2039088 h 6334378"/>
              <a:gd name="connsiteX64" fmla="*/ 1741146 w 12192001"/>
              <a:gd name="connsiteY64" fmla="*/ 2039088 h 6334378"/>
              <a:gd name="connsiteX65" fmla="*/ 2235085 w 12192001"/>
              <a:gd name="connsiteY65" fmla="*/ 1051210 h 6334378"/>
              <a:gd name="connsiteX66" fmla="*/ 11683662 w 12192001"/>
              <a:gd name="connsiteY66" fmla="*/ 47289 h 6334378"/>
              <a:gd name="connsiteX67" fmla="*/ 10450855 w 12192001"/>
              <a:gd name="connsiteY67" fmla="*/ 47289 h 6334378"/>
              <a:gd name="connsiteX68" fmla="*/ 9956916 w 12192001"/>
              <a:gd name="connsiteY68" fmla="*/ 1035168 h 6334378"/>
              <a:gd name="connsiteX69" fmla="*/ 10450855 w 12192001"/>
              <a:gd name="connsiteY69" fmla="*/ 2023046 h 6334378"/>
              <a:gd name="connsiteX70" fmla="*/ 11683662 w 12192001"/>
              <a:gd name="connsiteY70" fmla="*/ 2023046 h 6334378"/>
              <a:gd name="connsiteX71" fmla="*/ 12177601 w 12192001"/>
              <a:gd name="connsiteY71" fmla="*/ 1035168 h 6334378"/>
              <a:gd name="connsiteX72" fmla="*/ 5399906 w 12192001"/>
              <a:gd name="connsiteY72" fmla="*/ 16042 h 6334378"/>
              <a:gd name="connsiteX73" fmla="*/ 4167099 w 12192001"/>
              <a:gd name="connsiteY73" fmla="*/ 16042 h 6334378"/>
              <a:gd name="connsiteX74" fmla="*/ 3673160 w 12192001"/>
              <a:gd name="connsiteY74" fmla="*/ 1003920 h 6334378"/>
              <a:gd name="connsiteX75" fmla="*/ 4167099 w 12192001"/>
              <a:gd name="connsiteY75" fmla="*/ 1991799 h 6334378"/>
              <a:gd name="connsiteX76" fmla="*/ 5399906 w 12192001"/>
              <a:gd name="connsiteY76" fmla="*/ 1991799 h 6334378"/>
              <a:gd name="connsiteX77" fmla="*/ 5893845 w 12192001"/>
              <a:gd name="connsiteY77" fmla="*/ 1003920 h 6334378"/>
              <a:gd name="connsiteX78" fmla="*/ 8024902 w 12192001"/>
              <a:gd name="connsiteY78" fmla="*/ 0 h 6334378"/>
              <a:gd name="connsiteX79" fmla="*/ 6792095 w 12192001"/>
              <a:gd name="connsiteY79" fmla="*/ 0 h 6334378"/>
              <a:gd name="connsiteX80" fmla="*/ 6298156 w 12192001"/>
              <a:gd name="connsiteY80" fmla="*/ 987878 h 6334378"/>
              <a:gd name="connsiteX81" fmla="*/ 6792095 w 12192001"/>
              <a:gd name="connsiteY81" fmla="*/ 1975757 h 6334378"/>
              <a:gd name="connsiteX82" fmla="*/ 8024902 w 12192001"/>
              <a:gd name="connsiteY82" fmla="*/ 1975757 h 6334378"/>
              <a:gd name="connsiteX83" fmla="*/ 8518841 w 12192001"/>
              <a:gd name="connsiteY83" fmla="*/ 987878 h 6334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12192001" h="6334378">
                <a:moveTo>
                  <a:pt x="5362759" y="4358621"/>
                </a:moveTo>
                <a:lnTo>
                  <a:pt x="4129952" y="4358621"/>
                </a:lnTo>
                <a:lnTo>
                  <a:pt x="3636013" y="5346500"/>
                </a:lnTo>
                <a:lnTo>
                  <a:pt x="4129952" y="6334378"/>
                </a:lnTo>
                <a:lnTo>
                  <a:pt x="5362759" y="6334378"/>
                </a:lnTo>
                <a:lnTo>
                  <a:pt x="5856698" y="5346500"/>
                </a:lnTo>
                <a:close/>
                <a:moveTo>
                  <a:pt x="8062049" y="4342579"/>
                </a:moveTo>
                <a:lnTo>
                  <a:pt x="6829242" y="4342579"/>
                </a:lnTo>
                <a:lnTo>
                  <a:pt x="6335303" y="5330458"/>
                </a:lnTo>
                <a:lnTo>
                  <a:pt x="6829242" y="6318336"/>
                </a:lnTo>
                <a:lnTo>
                  <a:pt x="8062049" y="6318336"/>
                </a:lnTo>
                <a:lnTo>
                  <a:pt x="8555988" y="5330458"/>
                </a:lnTo>
                <a:close/>
                <a:moveTo>
                  <a:pt x="1726746" y="4321523"/>
                </a:moveTo>
                <a:lnTo>
                  <a:pt x="493939" y="4321523"/>
                </a:lnTo>
                <a:lnTo>
                  <a:pt x="0" y="5309402"/>
                </a:lnTo>
                <a:lnTo>
                  <a:pt x="493939" y="6297280"/>
                </a:lnTo>
                <a:lnTo>
                  <a:pt x="1726746" y="6297280"/>
                </a:lnTo>
                <a:lnTo>
                  <a:pt x="2220685" y="5309402"/>
                </a:lnTo>
                <a:close/>
                <a:moveTo>
                  <a:pt x="11698062" y="4305481"/>
                </a:moveTo>
                <a:lnTo>
                  <a:pt x="10465255" y="4305481"/>
                </a:lnTo>
                <a:lnTo>
                  <a:pt x="9971316" y="5293360"/>
                </a:lnTo>
                <a:lnTo>
                  <a:pt x="10465255" y="6281238"/>
                </a:lnTo>
                <a:lnTo>
                  <a:pt x="11698062" y="6281238"/>
                </a:lnTo>
                <a:lnTo>
                  <a:pt x="12192001" y="5293360"/>
                </a:lnTo>
                <a:close/>
                <a:moveTo>
                  <a:pt x="3570527" y="3237266"/>
                </a:moveTo>
                <a:lnTo>
                  <a:pt x="2337720" y="3237266"/>
                </a:lnTo>
                <a:lnTo>
                  <a:pt x="1843781" y="4225145"/>
                </a:lnTo>
                <a:lnTo>
                  <a:pt x="2337720" y="5213023"/>
                </a:lnTo>
                <a:lnTo>
                  <a:pt x="3570527" y="5213023"/>
                </a:lnTo>
                <a:lnTo>
                  <a:pt x="4064466" y="4225145"/>
                </a:lnTo>
                <a:close/>
                <a:moveTo>
                  <a:pt x="9854281" y="3221224"/>
                </a:moveTo>
                <a:lnTo>
                  <a:pt x="8621474" y="3221224"/>
                </a:lnTo>
                <a:lnTo>
                  <a:pt x="8127535" y="4209103"/>
                </a:lnTo>
                <a:lnTo>
                  <a:pt x="8621474" y="5196981"/>
                </a:lnTo>
                <a:lnTo>
                  <a:pt x="9854281" y="5196981"/>
                </a:lnTo>
                <a:lnTo>
                  <a:pt x="10348220" y="4209103"/>
                </a:lnTo>
                <a:close/>
                <a:moveTo>
                  <a:pt x="1741146" y="2196878"/>
                </a:moveTo>
                <a:lnTo>
                  <a:pt x="508339" y="2196878"/>
                </a:lnTo>
                <a:lnTo>
                  <a:pt x="14400" y="3184756"/>
                </a:lnTo>
                <a:lnTo>
                  <a:pt x="508339" y="4172634"/>
                </a:lnTo>
                <a:lnTo>
                  <a:pt x="1741146" y="4172634"/>
                </a:lnTo>
                <a:lnTo>
                  <a:pt x="2235085" y="3184756"/>
                </a:lnTo>
                <a:close/>
                <a:moveTo>
                  <a:pt x="11683662" y="2180836"/>
                </a:moveTo>
                <a:lnTo>
                  <a:pt x="10450855" y="2180836"/>
                </a:lnTo>
                <a:lnTo>
                  <a:pt x="9956916" y="3168714"/>
                </a:lnTo>
                <a:lnTo>
                  <a:pt x="10450855" y="4156592"/>
                </a:lnTo>
                <a:lnTo>
                  <a:pt x="11683662" y="4156592"/>
                </a:lnTo>
                <a:lnTo>
                  <a:pt x="12177601" y="3168714"/>
                </a:lnTo>
                <a:close/>
                <a:moveTo>
                  <a:pt x="3570526" y="1126474"/>
                </a:moveTo>
                <a:lnTo>
                  <a:pt x="2337719" y="1126474"/>
                </a:lnTo>
                <a:lnTo>
                  <a:pt x="1843780" y="2114353"/>
                </a:lnTo>
                <a:lnTo>
                  <a:pt x="2337719" y="3102230"/>
                </a:lnTo>
                <a:lnTo>
                  <a:pt x="3570526" y="3102230"/>
                </a:lnTo>
                <a:lnTo>
                  <a:pt x="4064465" y="2114353"/>
                </a:lnTo>
                <a:close/>
                <a:moveTo>
                  <a:pt x="9854282" y="1110432"/>
                </a:moveTo>
                <a:lnTo>
                  <a:pt x="8621475" y="1110432"/>
                </a:lnTo>
                <a:lnTo>
                  <a:pt x="8127536" y="2098311"/>
                </a:lnTo>
                <a:lnTo>
                  <a:pt x="8621475" y="3086188"/>
                </a:lnTo>
                <a:lnTo>
                  <a:pt x="9854282" y="3086188"/>
                </a:lnTo>
                <a:lnTo>
                  <a:pt x="10348221" y="2098311"/>
                </a:lnTo>
                <a:close/>
                <a:moveTo>
                  <a:pt x="1741146" y="63331"/>
                </a:moveTo>
                <a:lnTo>
                  <a:pt x="508339" y="63331"/>
                </a:lnTo>
                <a:lnTo>
                  <a:pt x="14400" y="1051210"/>
                </a:lnTo>
                <a:lnTo>
                  <a:pt x="508339" y="2039088"/>
                </a:lnTo>
                <a:lnTo>
                  <a:pt x="1741146" y="2039088"/>
                </a:lnTo>
                <a:lnTo>
                  <a:pt x="2235085" y="1051210"/>
                </a:lnTo>
                <a:close/>
                <a:moveTo>
                  <a:pt x="11683662" y="47289"/>
                </a:moveTo>
                <a:lnTo>
                  <a:pt x="10450855" y="47289"/>
                </a:lnTo>
                <a:lnTo>
                  <a:pt x="9956916" y="1035168"/>
                </a:lnTo>
                <a:lnTo>
                  <a:pt x="10450855" y="2023046"/>
                </a:lnTo>
                <a:lnTo>
                  <a:pt x="11683662" y="2023046"/>
                </a:lnTo>
                <a:lnTo>
                  <a:pt x="12177601" y="1035168"/>
                </a:lnTo>
                <a:close/>
                <a:moveTo>
                  <a:pt x="5399906" y="16042"/>
                </a:moveTo>
                <a:lnTo>
                  <a:pt x="4167099" y="16042"/>
                </a:lnTo>
                <a:lnTo>
                  <a:pt x="3673160" y="1003920"/>
                </a:lnTo>
                <a:lnTo>
                  <a:pt x="4167099" y="1991799"/>
                </a:lnTo>
                <a:lnTo>
                  <a:pt x="5399906" y="1991799"/>
                </a:lnTo>
                <a:lnTo>
                  <a:pt x="5893845" y="1003920"/>
                </a:lnTo>
                <a:close/>
                <a:moveTo>
                  <a:pt x="8024902" y="0"/>
                </a:moveTo>
                <a:lnTo>
                  <a:pt x="6792095" y="0"/>
                </a:lnTo>
                <a:lnTo>
                  <a:pt x="6298156" y="987878"/>
                </a:lnTo>
                <a:lnTo>
                  <a:pt x="6792095" y="1975757"/>
                </a:lnTo>
                <a:lnTo>
                  <a:pt x="8024902" y="1975757"/>
                </a:lnTo>
                <a:lnTo>
                  <a:pt x="8518841" y="987878"/>
                </a:lnTo>
                <a:close/>
              </a:path>
            </a:pathLst>
          </a:custGeom>
          <a:solidFill>
            <a:srgbClr val="00659D">
              <a:alpha val="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4B87AB3-A123-40FF-82A6-B1EFA91EE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Контактная информация</a:t>
            </a:r>
            <a:endParaRPr lang="en-GB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3A0991C-0A42-6BE0-CEA9-21F437E1F4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222169"/>
            <a:ext cx="3385457" cy="338545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E0DA8D1-4C92-5F15-133D-44E39CA7BC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5765" y="3222169"/>
            <a:ext cx="3300821" cy="33854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8D5BD38-0837-A4C0-7F28-62E60C71465A}"/>
              </a:ext>
            </a:extLst>
          </p:cNvPr>
          <p:cNvSpPr txBox="1"/>
          <p:nvPr/>
        </p:nvSpPr>
        <p:spPr>
          <a:xfrm>
            <a:off x="587829" y="2220371"/>
            <a:ext cx="42212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Пахущая</a:t>
            </a:r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Ксения</a:t>
            </a:r>
            <a:endParaRPr lang="en-US" sz="2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E-mail:kseniyarhein007@gmail.com</a:t>
            </a:r>
            <a:endParaRPr lang="en-GB" sz="2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2A22556-DB30-F99E-D719-151E86859D81}"/>
              </a:ext>
            </a:extLst>
          </p:cNvPr>
          <p:cNvSpPr txBox="1"/>
          <p:nvPr/>
        </p:nvSpPr>
        <p:spPr>
          <a:xfrm>
            <a:off x="6512108" y="2220371"/>
            <a:ext cx="45284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Чупракова Лилия</a:t>
            </a:r>
          </a:p>
          <a:p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E-mail: chuprakovalilia@yandex.ru</a:t>
            </a:r>
            <a:endParaRPr lang="en-GB" sz="2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574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531</TotalTime>
  <Words>1189</Words>
  <Application>Microsoft Office PowerPoint</Application>
  <PresentationFormat>Широкоэкранный</PresentationFormat>
  <Paragraphs>148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2" baseType="lpstr">
      <vt:lpstr>Arial</vt:lpstr>
      <vt:lpstr>Calibri</vt:lpstr>
      <vt:lpstr>Calibri Light</vt:lpstr>
      <vt:lpstr>Franklin Gothic</vt:lpstr>
      <vt:lpstr>PT Sans</vt:lpstr>
      <vt:lpstr>Roboto</vt:lpstr>
      <vt:lpstr>Times New Roman</vt:lpstr>
      <vt:lpstr>Univers Light</vt:lpstr>
      <vt:lpstr>Тема Office</vt:lpstr>
      <vt:lpstr>Онлайн-магазин фирменной продукции «ЧувГУSHOP»</vt:lpstr>
      <vt:lpstr>Паспорт проекта</vt:lpstr>
      <vt:lpstr>Пользователи  Целевая аудитория Потребители </vt:lpstr>
      <vt:lpstr>Пользователи, стейкхолдеры </vt:lpstr>
      <vt:lpstr>Инсайты, полученные из интервью с пользователями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Описание продукта</vt:lpstr>
      <vt:lpstr>Макет онлайн магазина «ЧувГУSHOP» ВКонтакте</vt:lpstr>
      <vt:lpstr>Макет онлайн магазина фирменной продукции «ЧувГУSHOP» ВКонтакте</vt:lpstr>
      <vt:lpstr>Презентация PowerPoint</vt:lpstr>
      <vt:lpstr>Презентация PowerPoint</vt:lpstr>
      <vt:lpstr>Ценность</vt:lpstr>
      <vt:lpstr>Также в разработке находится концепция пункта выдачи:</vt:lpstr>
      <vt:lpstr>Презентация PowerPoint</vt:lpstr>
      <vt:lpstr>Сложности, стоящие перед проектом</vt:lpstr>
      <vt:lpstr>Презентация PowerPoint</vt:lpstr>
      <vt:lpstr>Контактная информация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«ЧувГУSHOP»</dc:title>
  <dc:creator>III-306-03</dc:creator>
  <cp:lastModifiedBy>III-306-03</cp:lastModifiedBy>
  <cp:revision>19</cp:revision>
  <dcterms:created xsi:type="dcterms:W3CDTF">2023-03-29T08:26:54Z</dcterms:created>
  <dcterms:modified xsi:type="dcterms:W3CDTF">2023-03-30T10:10:33Z</dcterms:modified>
</cp:coreProperties>
</file>