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Lst>
  <p:sldSz cx="12192000" cy="6858000"/>
  <p:notesSz cx="7559675" cy="106918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2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reserve="1">
  <p:cSld name="TITLE_AND_BODY">
    <p:spTree>
      <p:nvGrpSpPr>
        <p:cNvPr id="1" name=""/>
        <p:cNvGrpSpPr/>
        <p:nvPr/>
      </p:nvGrpSpPr>
      <p:grpSpPr>
        <a:xfrm>
          <a:off x="0" y="0"/>
          <a:ext cx="0" cy="0"/>
          <a:chOff x="0" y="0"/>
          <a:chExt cx="0" cy="0"/>
        </a:xfrm>
      </p:grpSpPr>
      <p:sp>
        <p:nvSpPr>
          <p:cNvPr id="18" name="PlaceHolder 1"/>
          <p:cNvSpPr>
            <a:spLocks noGrp="1"/>
          </p:cNvSpPr>
          <p:nvPr>
            <p:ph type="title"/>
          </p:nvPr>
        </p:nvSpPr>
        <p:spPr>
          <a:xfrm>
            <a:off x="603360" y="1287360"/>
            <a:ext cx="10984680" cy="2323440"/>
          </a:xfrm>
          <a:prstGeom prst="rect">
            <a:avLst/>
          </a:prstGeom>
          <a:noFill/>
          <a:ln w="0">
            <a:noFill/>
          </a:ln>
        </p:spPr>
        <p:txBody>
          <a:bodyPr lIns="0" tIns="0" rIns="0" bIns="0" anchor="ctr">
            <a:noAutofit/>
          </a:bodyPr>
          <a:lstStyle/>
          <a:p>
            <a:pPr indent="0" algn="ctr">
              <a:buNone/>
            </a:pPr>
            <a:endParaRPr lang="ru-RU" sz="4400" b="0" strike="noStrike" spc="-1">
              <a:solidFill>
                <a:srgbClr val="000000"/>
              </a:solidFill>
              <a:latin typeface="Arial"/>
            </a:endParaRPr>
          </a:p>
        </p:txBody>
      </p:sp>
      <p:sp>
        <p:nvSpPr>
          <p:cNvPr id="19" name="PlaceHolder 2"/>
          <p:cNvSpPr>
            <a:spLocks noGrp="1"/>
          </p:cNvSpPr>
          <p:nvPr>
            <p:ph/>
          </p:nvPr>
        </p:nvSpPr>
        <p:spPr>
          <a:xfrm>
            <a:off x="600840" y="5929920"/>
            <a:ext cx="10984680" cy="317880"/>
          </a:xfrm>
          <a:prstGeom prst="rect">
            <a:avLst/>
          </a:prstGeom>
          <a:noFill/>
          <a:ln w="0">
            <a:noFill/>
          </a:ln>
        </p:spPr>
        <p:txBody>
          <a:bodyPr lIns="0" tIns="0" rIns="0" bIns="0" anchor="t">
            <a:normAutofit fontScale="71867"/>
          </a:bodyPr>
          <a:lstStyle/>
          <a:p>
            <a:pPr indent="0">
              <a:spcBef>
                <a:spcPts val="1417"/>
              </a:spcBef>
              <a:buNone/>
            </a:pPr>
            <a:endParaRPr lang="ru-RU" sz="3200" b="0" strike="noStrike" spc="-1">
              <a:solidFill>
                <a:srgbClr val="000000"/>
              </a:solidFill>
              <a:latin typeface="Arial"/>
            </a:endParaRPr>
          </a:p>
        </p:txBody>
      </p:sp>
      <p:sp>
        <p:nvSpPr>
          <p:cNvPr id="4" name="PlaceHolder 3"/>
          <p:cNvSpPr>
            <a:spLocks noGrp="1"/>
          </p:cNvSpPr>
          <p:nvPr>
            <p:ph type="sldNum" idx="1"/>
          </p:nvPr>
        </p:nvSpPr>
        <p:spPr/>
        <p:txBody>
          <a:bodyPr/>
          <a:lstStyle/>
          <a:p>
            <a:fld id="{83C9D46E-1C4D-4BBA-9467-D651EA9BA23A}"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Two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Заголовок и объект">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Заголовок и объект">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86" name="PlaceHolder 1"/>
          <p:cNvSpPr>
            <a:spLocks noGrp="1"/>
          </p:cNvSpPr>
          <p:nvPr>
            <p:ph type="title"/>
          </p:nvPr>
        </p:nvSpPr>
        <p:spPr>
          <a:xfrm>
            <a:off x="603360" y="1287360"/>
            <a:ext cx="10984680" cy="2323440"/>
          </a:xfrm>
          <a:prstGeom prst="rect">
            <a:avLst/>
          </a:prstGeom>
          <a:noFill/>
          <a:ln w="0">
            <a:noFill/>
          </a:ln>
        </p:spPr>
        <p:txBody>
          <a:bodyPr lIns="0" tIns="0" rIns="0" bIns="0" anchor="ctr">
            <a:noAutofit/>
          </a:bodyPr>
          <a:lstStyle/>
          <a:p>
            <a:pPr indent="0" algn="ctr">
              <a:buNone/>
            </a:pPr>
            <a:endParaRPr lang="ru-RU" sz="4400" b="0" strike="noStrike" spc="-1">
              <a:solidFill>
                <a:srgbClr val="000000"/>
              </a:solidFill>
              <a:latin typeface="Arial"/>
            </a:endParaRPr>
          </a:p>
        </p:txBody>
      </p:sp>
      <p:sp>
        <p:nvSpPr>
          <p:cNvPr id="87" name="PlaceHolder 2"/>
          <p:cNvSpPr>
            <a:spLocks noGrp="1"/>
          </p:cNvSpPr>
          <p:nvPr>
            <p:ph type="subTitle"/>
          </p:nvPr>
        </p:nvSpPr>
        <p:spPr>
          <a:xfrm>
            <a:off x="600840" y="5860800"/>
            <a:ext cx="10984680" cy="456120"/>
          </a:xfrm>
          <a:prstGeom prst="rect">
            <a:avLst/>
          </a:prstGeom>
          <a:noFill/>
          <a:ln w="0">
            <a:noFill/>
          </a:ln>
        </p:spPr>
        <p:txBody>
          <a:bodyPr lIns="0" tIns="0" rIns="0" bIns="0" anchor="ctr">
            <a:noAutofit/>
          </a:bodyPr>
          <a:lstStyle/>
          <a:p>
            <a:pPr indent="0" algn="ctr">
              <a:buNone/>
            </a:pPr>
            <a:endParaRPr lang="ru-RU" sz="3200" b="0" strike="noStrike" spc="-1">
              <a:solidFill>
                <a:srgbClr val="000000"/>
              </a:solidFill>
              <a:latin typeface="Arial"/>
            </a:endParaRPr>
          </a:p>
        </p:txBody>
      </p:sp>
      <p:sp>
        <p:nvSpPr>
          <p:cNvPr id="4" name="PlaceHolder 3"/>
          <p:cNvSpPr>
            <a:spLocks noGrp="1"/>
          </p:cNvSpPr>
          <p:nvPr>
            <p:ph type="sldNum" idx="2"/>
          </p:nvPr>
        </p:nvSpPr>
        <p:spPr/>
        <p:txBody>
          <a:bodyPr/>
          <a:lstStyle/>
          <a:p>
            <a:fld id="{759EE491-AAA6-46C6-9450-CA545EABEAFF}"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Пользовательский макет">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wo Conten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Пользовательский макет">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6.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8.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18" name="Google Shape;6;p23"/>
          <p:cNvGrpSpPr/>
          <p:nvPr/>
        </p:nvGrpSpPr>
        <p:grpSpPr>
          <a:xfrm>
            <a:off x="-15840" y="6554520"/>
            <a:ext cx="12235680" cy="326160"/>
            <a:chOff x="-15840" y="6554520"/>
            <a:chExt cx="12235680" cy="326160"/>
          </a:xfrm>
        </p:grpSpPr>
        <p:sp>
          <p:nvSpPr>
            <p:cNvPr id="19" name="Google Shape;7;p23"/>
            <p:cNvSpPr/>
            <p:nvPr/>
          </p:nvSpPr>
          <p:spPr>
            <a:xfrm>
              <a:off x="-1584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2" name="Google Shape;8;p23"/>
            <p:cNvSpPr/>
            <p:nvPr/>
          </p:nvSpPr>
          <p:spPr>
            <a:xfrm>
              <a:off x="1481040" y="6554520"/>
              <a:ext cx="1501200" cy="326160"/>
            </a:xfrm>
            <a:prstGeom prst="rect">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3" name="Google Shape;9;p23"/>
            <p:cNvSpPr/>
            <p:nvPr/>
          </p:nvSpPr>
          <p:spPr>
            <a:xfrm>
              <a:off x="296856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4" name="Google Shape;10;p23"/>
            <p:cNvSpPr/>
            <p:nvPr/>
          </p:nvSpPr>
          <p:spPr>
            <a:xfrm>
              <a:off x="444960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5" name="Google Shape;11;p23"/>
            <p:cNvSpPr/>
            <p:nvPr/>
          </p:nvSpPr>
          <p:spPr>
            <a:xfrm>
              <a:off x="595152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6" name="Google Shape;12;p23"/>
            <p:cNvSpPr/>
            <p:nvPr/>
          </p:nvSpPr>
          <p:spPr>
            <a:xfrm>
              <a:off x="7419960" y="6554520"/>
              <a:ext cx="1501200" cy="32616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7" name="Google Shape;13;p23"/>
            <p:cNvSpPr/>
            <p:nvPr/>
          </p:nvSpPr>
          <p:spPr>
            <a:xfrm>
              <a:off x="892008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8" name="Google Shape;14;p23"/>
            <p:cNvSpPr/>
            <p:nvPr/>
          </p:nvSpPr>
          <p:spPr>
            <a:xfrm>
              <a:off x="1023444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9" name="Google Shape;15;p23"/>
            <p:cNvSpPr/>
            <p:nvPr/>
          </p:nvSpPr>
          <p:spPr>
            <a:xfrm>
              <a:off x="11731680" y="6554520"/>
              <a:ext cx="48816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grpSp>
      <p:sp>
        <p:nvSpPr>
          <p:cNvPr id="10" name="Google Shape;16;p23"/>
          <p:cNvSpPr/>
          <p:nvPr/>
        </p:nvSpPr>
        <p:spPr>
          <a:xfrm>
            <a:off x="11496600" y="-7560"/>
            <a:ext cx="696240" cy="17596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1" name="Google Shape;17;p23"/>
          <p:cNvSpPr/>
          <p:nvPr/>
        </p:nvSpPr>
        <p:spPr>
          <a:xfrm>
            <a:off x="11496600" y="1751040"/>
            <a:ext cx="696240" cy="175968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2" name="Google Shape;18;p23"/>
          <p:cNvSpPr/>
          <p:nvPr/>
        </p:nvSpPr>
        <p:spPr>
          <a:xfrm>
            <a:off x="11496600" y="3505320"/>
            <a:ext cx="696240" cy="175968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3" name="Google Shape;19;p23"/>
          <p:cNvSpPr/>
          <p:nvPr/>
        </p:nvSpPr>
        <p:spPr>
          <a:xfrm>
            <a:off x="11496600" y="5263920"/>
            <a:ext cx="696240" cy="12898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4" name="Google Shape;20;p23"/>
          <p:cNvSpPr/>
          <p:nvPr/>
        </p:nvSpPr>
        <p:spPr>
          <a:xfrm>
            <a:off x="8988480" y="6566400"/>
            <a:ext cx="2742480" cy="30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r">
              <a:lnSpc>
                <a:spcPct val="100000"/>
              </a:lnSpc>
              <a:tabLst>
                <a:tab pos="0" algn="l"/>
              </a:tabLst>
            </a:pPr>
            <a:fld id="{5297D000-2EA9-4ABC-985C-142F1E0F9E0A}" type="slidenum">
              <a:rPr lang="en-US" sz="1400" b="1" strike="noStrike" spc="-1">
                <a:solidFill>
                  <a:srgbClr val="FFFFFF"/>
                </a:solidFill>
                <a:latin typeface="Arial"/>
                <a:ea typeface="Arial"/>
              </a:rPr>
              <a:t>‹#›</a:t>
            </a:fld>
            <a:endParaRPr lang="ru-RU" sz="1400" b="0" strike="noStrike" spc="-1">
              <a:solidFill>
                <a:srgbClr val="000000"/>
              </a:solidFill>
              <a:latin typeface="Arial"/>
            </a:endParaRPr>
          </a:p>
        </p:txBody>
      </p:sp>
      <p:sp>
        <p:nvSpPr>
          <p:cNvPr id="15" name="PlaceHolder 1"/>
          <p:cNvSpPr>
            <a:spLocks noGrp="1"/>
          </p:cNvSpPr>
          <p:nvPr>
            <p:ph type="title"/>
          </p:nvPr>
        </p:nvSpPr>
        <p:spPr>
          <a:xfrm>
            <a:off x="603360" y="1287360"/>
            <a:ext cx="10984680" cy="2323440"/>
          </a:xfrm>
          <a:prstGeom prst="rect">
            <a:avLst/>
          </a:prstGeom>
          <a:noFill/>
          <a:ln w="0">
            <a:noFill/>
          </a:ln>
        </p:spPr>
        <p:txBody>
          <a:bodyPr lIns="0" tIns="0" rIns="0" bIns="0" anchor="ctr">
            <a:noAutofit/>
          </a:bodyPr>
          <a:lstStyle/>
          <a:p>
            <a:pPr indent="0">
              <a:buNone/>
            </a:pPr>
            <a:r>
              <a:rPr lang="ru-RU" sz="1800" b="0" strike="noStrike" spc="-1">
                <a:solidFill>
                  <a:srgbClr val="000000"/>
                </a:solidFill>
                <a:latin typeface="Arial"/>
              </a:rPr>
              <a:t>Для правки текста заглавия щёлкните мышью</a:t>
            </a:r>
          </a:p>
        </p:txBody>
      </p:sp>
      <p:sp>
        <p:nvSpPr>
          <p:cNvPr id="16" name="PlaceHolder 2"/>
          <p:cNvSpPr>
            <a:spLocks noGrp="1"/>
          </p:cNvSpPr>
          <p:nvPr>
            <p:ph type="body"/>
          </p:nvPr>
        </p:nvSpPr>
        <p:spPr>
          <a:xfrm>
            <a:off x="600840" y="5929920"/>
            <a:ext cx="10984680" cy="317880"/>
          </a:xfrm>
          <a:prstGeom prst="rect">
            <a:avLst/>
          </a:prstGeom>
          <a:noFill/>
          <a:ln w="0">
            <a:noFill/>
          </a:ln>
        </p:spPr>
        <p:txBody>
          <a:bodyPr lIns="0" tIns="0" rIns="0" bIns="0" anchor="t">
            <a:normAutofit fontScale="1111" lnSpcReduction="20000"/>
          </a:bodyPr>
          <a:lstStyle/>
          <a:p>
            <a:pPr marL="432000" indent="-324000">
              <a:spcBef>
                <a:spcPts val="1417"/>
              </a:spcBef>
              <a:buClr>
                <a:srgbClr val="000000"/>
              </a:buClr>
              <a:buSzPct val="45000"/>
              <a:buFont typeface="Wingdings" charset="2"/>
              <a:buChar char=""/>
            </a:pPr>
            <a:r>
              <a:rPr lang="ru-RU" sz="1800" b="0" strike="noStrike" spc="-1">
                <a:solidFill>
                  <a:srgbClr val="000000"/>
                </a:solidFill>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solidFill>
                  <a:srgbClr val="000000"/>
                </a:solidFill>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solidFill>
                  <a:srgbClr val="000000"/>
                </a:solidFill>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solidFill>
                  <a:srgbClr val="000000"/>
                </a:solidFill>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solidFill>
                  <a:srgbClr val="000000"/>
                </a:solidFill>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solidFill>
                  <a:srgbClr val="000000"/>
                </a:solidFill>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solidFill>
                  <a:srgbClr val="000000"/>
                </a:solidFill>
                <a:latin typeface="Arial"/>
              </a:rPr>
              <a:t>Седьмой уровень структуры</a:t>
            </a:r>
          </a:p>
        </p:txBody>
      </p:sp>
      <p:sp>
        <p:nvSpPr>
          <p:cNvPr id="17" name="PlaceHolder 3"/>
          <p:cNvSpPr>
            <a:spLocks noGrp="1"/>
          </p:cNvSpPr>
          <p:nvPr>
            <p:ph type="sldNum" idx="1"/>
          </p:nvPr>
        </p:nvSpPr>
        <p:spPr>
          <a:xfrm>
            <a:off x="0" y="0"/>
            <a:ext cx="2999160" cy="2999160"/>
          </a:xfrm>
          <a:prstGeom prst="rect">
            <a:avLst/>
          </a:prstGeom>
          <a:noFill/>
          <a:ln w="0">
            <a:noFill/>
          </a:ln>
        </p:spPr>
        <p:txBody>
          <a:bodyPr lIns="91440" tIns="45720" rIns="91440" bIns="45720" anchor="t">
            <a:noAutofit/>
          </a:bodyPr>
          <a:lstStyle>
            <a:lvl1pPr indent="0">
              <a:lnSpc>
                <a:spcPct val="100000"/>
              </a:lnSpc>
              <a:buNone/>
              <a:tabLst>
                <a:tab pos="0" algn="l"/>
              </a:tabLst>
              <a:defRPr lang="en-US" sz="1090" b="0" strike="noStrike" spc="-1">
                <a:solidFill>
                  <a:srgbClr val="000000"/>
                </a:solidFill>
                <a:latin typeface="Arial"/>
                <a:ea typeface="Arial"/>
              </a:defRPr>
            </a:lvl1pPr>
          </a:lstStyle>
          <a:p>
            <a:pPr indent="0">
              <a:lnSpc>
                <a:spcPct val="100000"/>
              </a:lnSpc>
              <a:buNone/>
              <a:tabLst>
                <a:tab pos="0" algn="l"/>
              </a:tabLst>
            </a:pPr>
            <a:fld id="{4329078A-7860-4AAA-9E71-727F99CC013E}" type="slidenum">
              <a:rPr lang="en-US" sz="1090" b="0" strike="noStrike" spc="-1">
                <a:solidFill>
                  <a:srgbClr val="000000"/>
                </a:solidFill>
                <a:latin typeface="Arial"/>
                <a:ea typeface="Arial"/>
              </a:rPr>
              <a:t>‹#›</a:t>
            </a:fld>
            <a:endParaRPr lang="ru-RU" sz="109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20" name="Google Shape;6;p23"/>
          <p:cNvGrpSpPr/>
          <p:nvPr/>
        </p:nvGrpSpPr>
        <p:grpSpPr>
          <a:xfrm>
            <a:off x="-15840" y="6554520"/>
            <a:ext cx="12235680" cy="326160"/>
            <a:chOff x="-15840" y="6554520"/>
            <a:chExt cx="12235680" cy="326160"/>
          </a:xfrm>
        </p:grpSpPr>
        <p:sp>
          <p:nvSpPr>
            <p:cNvPr id="21" name="Google Shape;7;p23"/>
            <p:cNvSpPr/>
            <p:nvPr/>
          </p:nvSpPr>
          <p:spPr>
            <a:xfrm>
              <a:off x="-1584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22" name="Google Shape;8;p23"/>
            <p:cNvSpPr/>
            <p:nvPr/>
          </p:nvSpPr>
          <p:spPr>
            <a:xfrm>
              <a:off x="1481040" y="6554520"/>
              <a:ext cx="1501200" cy="326160"/>
            </a:xfrm>
            <a:prstGeom prst="rect">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23" name="Google Shape;9;p23"/>
            <p:cNvSpPr/>
            <p:nvPr/>
          </p:nvSpPr>
          <p:spPr>
            <a:xfrm>
              <a:off x="296856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24" name="Google Shape;10;p23"/>
            <p:cNvSpPr/>
            <p:nvPr/>
          </p:nvSpPr>
          <p:spPr>
            <a:xfrm>
              <a:off x="444960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25" name="Google Shape;11;p23"/>
            <p:cNvSpPr/>
            <p:nvPr/>
          </p:nvSpPr>
          <p:spPr>
            <a:xfrm>
              <a:off x="595152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26" name="Google Shape;12;p23"/>
            <p:cNvSpPr/>
            <p:nvPr/>
          </p:nvSpPr>
          <p:spPr>
            <a:xfrm>
              <a:off x="7419960" y="6554520"/>
              <a:ext cx="1501200" cy="32616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27" name="Google Shape;13;p23"/>
            <p:cNvSpPr/>
            <p:nvPr/>
          </p:nvSpPr>
          <p:spPr>
            <a:xfrm>
              <a:off x="892008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28" name="Google Shape;14;p23"/>
            <p:cNvSpPr/>
            <p:nvPr/>
          </p:nvSpPr>
          <p:spPr>
            <a:xfrm>
              <a:off x="1023444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29" name="Google Shape;15;p23"/>
            <p:cNvSpPr/>
            <p:nvPr/>
          </p:nvSpPr>
          <p:spPr>
            <a:xfrm>
              <a:off x="11731680" y="6554520"/>
              <a:ext cx="48816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grpSp>
      <p:sp>
        <p:nvSpPr>
          <p:cNvPr id="30" name="Google Shape;16;p23"/>
          <p:cNvSpPr/>
          <p:nvPr/>
        </p:nvSpPr>
        <p:spPr>
          <a:xfrm>
            <a:off x="11496600" y="-7560"/>
            <a:ext cx="696240" cy="17596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31" name="Google Shape;17;p23"/>
          <p:cNvSpPr/>
          <p:nvPr/>
        </p:nvSpPr>
        <p:spPr>
          <a:xfrm>
            <a:off x="11496600" y="1751040"/>
            <a:ext cx="696240" cy="175968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32" name="Google Shape;18;p23"/>
          <p:cNvSpPr/>
          <p:nvPr/>
        </p:nvSpPr>
        <p:spPr>
          <a:xfrm>
            <a:off x="11496600" y="3505320"/>
            <a:ext cx="696240" cy="175968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33" name="Google Shape;19;p23"/>
          <p:cNvSpPr/>
          <p:nvPr/>
        </p:nvSpPr>
        <p:spPr>
          <a:xfrm>
            <a:off x="11496600" y="5263920"/>
            <a:ext cx="696240" cy="12898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34" name="Google Shape;20;p23"/>
          <p:cNvSpPr/>
          <p:nvPr/>
        </p:nvSpPr>
        <p:spPr>
          <a:xfrm>
            <a:off x="8988480" y="6566400"/>
            <a:ext cx="2742480" cy="30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r">
              <a:lnSpc>
                <a:spcPct val="100000"/>
              </a:lnSpc>
              <a:tabLst>
                <a:tab pos="0" algn="l"/>
              </a:tabLst>
            </a:pPr>
            <a:fld id="{ACAE09C8-F547-4C50-9ED4-DD7E2B624D10}" type="slidenum">
              <a:rPr lang="en-US" sz="1400" b="1" strike="noStrike" spc="-1">
                <a:solidFill>
                  <a:srgbClr val="FFFFFF"/>
                </a:solidFill>
                <a:latin typeface="Arial"/>
                <a:ea typeface="Arial"/>
              </a:rPr>
              <a:t>‹#›</a:t>
            </a:fld>
            <a:endParaRPr lang="ru-RU" sz="1400" b="0" strike="noStrike" spc="-1">
              <a:solidFill>
                <a:srgbClr val="000000"/>
              </a:solidFill>
              <a:latin typeface="Arial"/>
            </a:endParaRPr>
          </a:p>
        </p:txBody>
      </p:sp>
      <p:sp>
        <p:nvSpPr>
          <p:cNvPr id="35"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ru-RU" sz="4400" b="0" strike="noStrike" spc="-1">
                <a:solidFill>
                  <a:srgbClr val="000000"/>
                </a:solidFill>
                <a:latin typeface="Arial"/>
              </a:rPr>
              <a:t>Для правки текста заглавия щёлкните мышью</a:t>
            </a:r>
          </a:p>
        </p:txBody>
      </p:sp>
      <p:sp>
        <p:nvSpPr>
          <p:cNvPr id="36"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ru-RU" sz="3200" b="0" strike="noStrike" spc="-1">
                <a:solidFill>
                  <a:srgbClr val="000000"/>
                </a:solidFill>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2800" b="0" strike="noStrike" spc="-1">
                <a:solidFill>
                  <a:srgbClr val="000000"/>
                </a:solidFill>
                <a:latin typeface="Arial"/>
              </a:rPr>
              <a:t>Второй уровень структуры</a:t>
            </a:r>
          </a:p>
          <a:p>
            <a:pPr marL="1296000" lvl="2" indent="-288000">
              <a:spcBef>
                <a:spcPts val="850"/>
              </a:spcBef>
              <a:buClr>
                <a:srgbClr val="000000"/>
              </a:buClr>
              <a:buSzPct val="45000"/>
              <a:buFont typeface="Wingdings" charset="2"/>
              <a:buChar char=""/>
            </a:pPr>
            <a:r>
              <a:rPr lang="ru-RU" sz="2400" b="0" strike="noStrike" spc="-1">
                <a:solidFill>
                  <a:srgbClr val="000000"/>
                </a:solidFill>
                <a:latin typeface="Arial"/>
              </a:rPr>
              <a:t>Третий уровень структуры</a:t>
            </a:r>
          </a:p>
          <a:p>
            <a:pPr marL="1728000" lvl="3" indent="-216000">
              <a:spcBef>
                <a:spcPts val="567"/>
              </a:spcBef>
              <a:buClr>
                <a:srgbClr val="000000"/>
              </a:buClr>
              <a:buSzPct val="75000"/>
              <a:buFont typeface="Symbol" charset="2"/>
              <a:buChar char=""/>
            </a:pPr>
            <a:r>
              <a:rPr lang="ru-RU" sz="2000" b="0" strike="noStrike" spc="-1">
                <a:solidFill>
                  <a:srgbClr val="000000"/>
                </a:solidFill>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2000" b="0" strike="noStrike" spc="-1">
                <a:solidFill>
                  <a:srgbClr val="000000"/>
                </a:solidFill>
                <a:latin typeface="Arial"/>
              </a:rPr>
              <a:t>Пятый уровень структуры</a:t>
            </a:r>
          </a:p>
          <a:p>
            <a:pPr marL="2592000" lvl="5" indent="-216000">
              <a:spcBef>
                <a:spcPts val="283"/>
              </a:spcBef>
              <a:buClr>
                <a:srgbClr val="000000"/>
              </a:buClr>
              <a:buSzPct val="45000"/>
              <a:buFont typeface="Wingdings" charset="2"/>
              <a:buChar char=""/>
            </a:pPr>
            <a:r>
              <a:rPr lang="ru-RU" sz="2000" b="0" strike="noStrike" spc="-1">
                <a:solidFill>
                  <a:srgbClr val="000000"/>
                </a:solidFill>
                <a:latin typeface="Arial"/>
              </a:rPr>
              <a:t>Шестой уровень структуры</a:t>
            </a:r>
          </a:p>
          <a:p>
            <a:pPr marL="3024000" lvl="6" indent="-216000">
              <a:spcBef>
                <a:spcPts val="283"/>
              </a:spcBef>
              <a:buClr>
                <a:srgbClr val="000000"/>
              </a:buClr>
              <a:buSzPct val="45000"/>
              <a:buFont typeface="Wingdings" charset="2"/>
              <a:buChar char=""/>
            </a:pPr>
            <a:r>
              <a:rPr lang="ru-RU" sz="2000" b="0" strike="noStrike" spc="-1">
                <a:solidFill>
                  <a:srgbClr val="000000"/>
                </a:solidFill>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7" name="Google Shape;6;p23"/>
          <p:cNvGrpSpPr/>
          <p:nvPr/>
        </p:nvGrpSpPr>
        <p:grpSpPr>
          <a:xfrm>
            <a:off x="-15840" y="6554520"/>
            <a:ext cx="12235680" cy="326160"/>
            <a:chOff x="-15840" y="6554520"/>
            <a:chExt cx="12235680" cy="326160"/>
          </a:xfrm>
        </p:grpSpPr>
        <p:sp>
          <p:nvSpPr>
            <p:cNvPr id="38" name="Google Shape;7;p23"/>
            <p:cNvSpPr/>
            <p:nvPr/>
          </p:nvSpPr>
          <p:spPr>
            <a:xfrm>
              <a:off x="-1584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39" name="Google Shape;8;p23"/>
            <p:cNvSpPr/>
            <p:nvPr/>
          </p:nvSpPr>
          <p:spPr>
            <a:xfrm>
              <a:off x="1481040" y="6554520"/>
              <a:ext cx="1501200" cy="326160"/>
            </a:xfrm>
            <a:prstGeom prst="rect">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40" name="Google Shape;9;p23"/>
            <p:cNvSpPr/>
            <p:nvPr/>
          </p:nvSpPr>
          <p:spPr>
            <a:xfrm>
              <a:off x="296856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41" name="Google Shape;10;p23"/>
            <p:cNvSpPr/>
            <p:nvPr/>
          </p:nvSpPr>
          <p:spPr>
            <a:xfrm>
              <a:off x="444960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42" name="Google Shape;11;p23"/>
            <p:cNvSpPr/>
            <p:nvPr/>
          </p:nvSpPr>
          <p:spPr>
            <a:xfrm>
              <a:off x="595152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43" name="Google Shape;12;p23"/>
            <p:cNvSpPr/>
            <p:nvPr/>
          </p:nvSpPr>
          <p:spPr>
            <a:xfrm>
              <a:off x="7419960" y="6554520"/>
              <a:ext cx="1501200" cy="32616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44" name="Google Shape;13;p23"/>
            <p:cNvSpPr/>
            <p:nvPr/>
          </p:nvSpPr>
          <p:spPr>
            <a:xfrm>
              <a:off x="892008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45" name="Google Shape;14;p23"/>
            <p:cNvSpPr/>
            <p:nvPr/>
          </p:nvSpPr>
          <p:spPr>
            <a:xfrm>
              <a:off x="1023444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46" name="Google Shape;15;p23"/>
            <p:cNvSpPr/>
            <p:nvPr/>
          </p:nvSpPr>
          <p:spPr>
            <a:xfrm>
              <a:off x="11731680" y="6554520"/>
              <a:ext cx="48816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grpSp>
      <p:sp>
        <p:nvSpPr>
          <p:cNvPr id="47" name="Google Shape;16;p23"/>
          <p:cNvSpPr/>
          <p:nvPr/>
        </p:nvSpPr>
        <p:spPr>
          <a:xfrm>
            <a:off x="11496600" y="-7560"/>
            <a:ext cx="696240" cy="17596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48" name="Google Shape;17;p23"/>
          <p:cNvSpPr/>
          <p:nvPr/>
        </p:nvSpPr>
        <p:spPr>
          <a:xfrm>
            <a:off x="11496600" y="1751040"/>
            <a:ext cx="696240" cy="175968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49" name="Google Shape;18;p23"/>
          <p:cNvSpPr/>
          <p:nvPr/>
        </p:nvSpPr>
        <p:spPr>
          <a:xfrm>
            <a:off x="11496600" y="3505320"/>
            <a:ext cx="696240" cy="175968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50" name="Google Shape;19;p23"/>
          <p:cNvSpPr/>
          <p:nvPr/>
        </p:nvSpPr>
        <p:spPr>
          <a:xfrm>
            <a:off x="11496600" y="5263920"/>
            <a:ext cx="696240" cy="12898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51" name="Google Shape;20;p23"/>
          <p:cNvSpPr/>
          <p:nvPr/>
        </p:nvSpPr>
        <p:spPr>
          <a:xfrm>
            <a:off x="8988480" y="6566400"/>
            <a:ext cx="2742480" cy="30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r">
              <a:lnSpc>
                <a:spcPct val="100000"/>
              </a:lnSpc>
              <a:tabLst>
                <a:tab pos="0" algn="l"/>
              </a:tabLst>
            </a:pPr>
            <a:fld id="{F0DC0699-2B50-42C4-9912-2CD8DAB8AC64}" type="slidenum">
              <a:rPr lang="en-US" sz="1400" b="1" strike="noStrike" spc="-1">
                <a:solidFill>
                  <a:srgbClr val="FFFFFF"/>
                </a:solidFill>
                <a:latin typeface="Arial"/>
                <a:ea typeface="Arial"/>
              </a:rPr>
              <a:t>‹#›</a:t>
            </a:fld>
            <a:endParaRPr lang="ru-RU" sz="1400" b="0" strike="noStrike" spc="-1">
              <a:solidFill>
                <a:srgbClr val="000000"/>
              </a:solidFill>
              <a:latin typeface="Arial"/>
            </a:endParaRPr>
          </a:p>
        </p:txBody>
      </p:sp>
      <p:sp>
        <p:nvSpPr>
          <p:cNvPr id="5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ru-RU" sz="4400" b="0" strike="noStrike" spc="-1">
                <a:solidFill>
                  <a:srgbClr val="000000"/>
                </a:solidFill>
                <a:latin typeface="Arial"/>
              </a:rPr>
              <a:t>Для правки текста заглавия щёлкните мышью</a:t>
            </a:r>
          </a:p>
        </p:txBody>
      </p:sp>
      <p:sp>
        <p:nvSpPr>
          <p:cNvPr id="53"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ru-RU" sz="3200" b="0" strike="noStrike" spc="-1">
                <a:solidFill>
                  <a:srgbClr val="000000"/>
                </a:solidFill>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2800" b="0" strike="noStrike" spc="-1">
                <a:solidFill>
                  <a:srgbClr val="000000"/>
                </a:solidFill>
                <a:latin typeface="Arial"/>
              </a:rPr>
              <a:t>Второй уровень структуры</a:t>
            </a:r>
          </a:p>
          <a:p>
            <a:pPr marL="1296000" lvl="2" indent="-288000">
              <a:spcBef>
                <a:spcPts val="850"/>
              </a:spcBef>
              <a:buClr>
                <a:srgbClr val="000000"/>
              </a:buClr>
              <a:buSzPct val="45000"/>
              <a:buFont typeface="Wingdings" charset="2"/>
              <a:buChar char=""/>
            </a:pPr>
            <a:r>
              <a:rPr lang="ru-RU" sz="2400" b="0" strike="noStrike" spc="-1">
                <a:solidFill>
                  <a:srgbClr val="000000"/>
                </a:solidFill>
                <a:latin typeface="Arial"/>
              </a:rPr>
              <a:t>Третий уровень структуры</a:t>
            </a:r>
          </a:p>
          <a:p>
            <a:pPr marL="1728000" lvl="3" indent="-216000">
              <a:spcBef>
                <a:spcPts val="567"/>
              </a:spcBef>
              <a:buClr>
                <a:srgbClr val="000000"/>
              </a:buClr>
              <a:buSzPct val="75000"/>
              <a:buFont typeface="Symbol" charset="2"/>
              <a:buChar char=""/>
            </a:pPr>
            <a:r>
              <a:rPr lang="ru-RU" sz="2000" b="0" strike="noStrike" spc="-1">
                <a:solidFill>
                  <a:srgbClr val="000000"/>
                </a:solidFill>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2000" b="0" strike="noStrike" spc="-1">
                <a:solidFill>
                  <a:srgbClr val="000000"/>
                </a:solidFill>
                <a:latin typeface="Arial"/>
              </a:rPr>
              <a:t>Пятый уровень структуры</a:t>
            </a:r>
          </a:p>
          <a:p>
            <a:pPr marL="2592000" lvl="5" indent="-216000">
              <a:spcBef>
                <a:spcPts val="283"/>
              </a:spcBef>
              <a:buClr>
                <a:srgbClr val="000000"/>
              </a:buClr>
              <a:buSzPct val="45000"/>
              <a:buFont typeface="Wingdings" charset="2"/>
              <a:buChar char=""/>
            </a:pPr>
            <a:r>
              <a:rPr lang="ru-RU" sz="2000" b="0" strike="noStrike" spc="-1">
                <a:solidFill>
                  <a:srgbClr val="000000"/>
                </a:solidFill>
                <a:latin typeface="Arial"/>
              </a:rPr>
              <a:t>Шестой уровень структуры</a:t>
            </a:r>
          </a:p>
          <a:p>
            <a:pPr marL="3024000" lvl="6" indent="-216000">
              <a:spcBef>
                <a:spcPts val="283"/>
              </a:spcBef>
              <a:buClr>
                <a:srgbClr val="000000"/>
              </a:buClr>
              <a:buSzPct val="45000"/>
              <a:buFont typeface="Wingdings" charset="2"/>
              <a:buChar char=""/>
            </a:pPr>
            <a:r>
              <a:rPr lang="ru-RU" sz="2000" b="0" strike="noStrike" spc="-1">
                <a:solidFill>
                  <a:srgbClr val="000000"/>
                </a:solidFill>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4" name="Google Shape;6;p23"/>
          <p:cNvGrpSpPr/>
          <p:nvPr/>
        </p:nvGrpSpPr>
        <p:grpSpPr>
          <a:xfrm>
            <a:off x="-15840" y="6554520"/>
            <a:ext cx="12235680" cy="326160"/>
            <a:chOff x="-15840" y="6554520"/>
            <a:chExt cx="12235680" cy="326160"/>
          </a:xfrm>
        </p:grpSpPr>
        <p:sp>
          <p:nvSpPr>
            <p:cNvPr id="55" name="Google Shape;7;p23"/>
            <p:cNvSpPr/>
            <p:nvPr/>
          </p:nvSpPr>
          <p:spPr>
            <a:xfrm>
              <a:off x="-1584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56" name="Google Shape;8;p23"/>
            <p:cNvSpPr/>
            <p:nvPr/>
          </p:nvSpPr>
          <p:spPr>
            <a:xfrm>
              <a:off x="1481040" y="6554520"/>
              <a:ext cx="1501200" cy="326160"/>
            </a:xfrm>
            <a:prstGeom prst="rect">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57" name="Google Shape;9;p23"/>
            <p:cNvSpPr/>
            <p:nvPr/>
          </p:nvSpPr>
          <p:spPr>
            <a:xfrm>
              <a:off x="296856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58" name="Google Shape;10;p23"/>
            <p:cNvSpPr/>
            <p:nvPr/>
          </p:nvSpPr>
          <p:spPr>
            <a:xfrm>
              <a:off x="444960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59" name="Google Shape;11;p23"/>
            <p:cNvSpPr/>
            <p:nvPr/>
          </p:nvSpPr>
          <p:spPr>
            <a:xfrm>
              <a:off x="595152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60" name="Google Shape;12;p23"/>
            <p:cNvSpPr/>
            <p:nvPr/>
          </p:nvSpPr>
          <p:spPr>
            <a:xfrm>
              <a:off x="7419960" y="6554520"/>
              <a:ext cx="1501200" cy="32616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61" name="Google Shape;13;p23"/>
            <p:cNvSpPr/>
            <p:nvPr/>
          </p:nvSpPr>
          <p:spPr>
            <a:xfrm>
              <a:off x="892008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62" name="Google Shape;14;p23"/>
            <p:cNvSpPr/>
            <p:nvPr/>
          </p:nvSpPr>
          <p:spPr>
            <a:xfrm>
              <a:off x="1023444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63" name="Google Shape;15;p23"/>
            <p:cNvSpPr/>
            <p:nvPr/>
          </p:nvSpPr>
          <p:spPr>
            <a:xfrm>
              <a:off x="11731680" y="6554520"/>
              <a:ext cx="48816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grpSp>
      <p:sp>
        <p:nvSpPr>
          <p:cNvPr id="64" name="Google Shape;16;p23"/>
          <p:cNvSpPr/>
          <p:nvPr/>
        </p:nvSpPr>
        <p:spPr>
          <a:xfrm>
            <a:off x="11496600" y="-7560"/>
            <a:ext cx="696240" cy="17596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65" name="Google Shape;17;p23"/>
          <p:cNvSpPr/>
          <p:nvPr/>
        </p:nvSpPr>
        <p:spPr>
          <a:xfrm>
            <a:off x="11496600" y="1751040"/>
            <a:ext cx="696240" cy="175968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66" name="Google Shape;18;p23"/>
          <p:cNvSpPr/>
          <p:nvPr/>
        </p:nvSpPr>
        <p:spPr>
          <a:xfrm>
            <a:off x="11496600" y="3505320"/>
            <a:ext cx="696240" cy="175968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67" name="Google Shape;19;p23"/>
          <p:cNvSpPr/>
          <p:nvPr/>
        </p:nvSpPr>
        <p:spPr>
          <a:xfrm>
            <a:off x="11496600" y="5263920"/>
            <a:ext cx="696240" cy="12898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68" name="Google Shape;20;p23"/>
          <p:cNvSpPr/>
          <p:nvPr/>
        </p:nvSpPr>
        <p:spPr>
          <a:xfrm>
            <a:off x="8988480" y="6566400"/>
            <a:ext cx="2742480" cy="30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r">
              <a:lnSpc>
                <a:spcPct val="100000"/>
              </a:lnSpc>
              <a:tabLst>
                <a:tab pos="0" algn="l"/>
              </a:tabLst>
            </a:pPr>
            <a:fld id="{64DA53B0-111D-47BB-8807-9BA8D36524B1}" type="slidenum">
              <a:rPr lang="en-US" sz="1400" b="1" strike="noStrike" spc="-1">
                <a:solidFill>
                  <a:srgbClr val="FFFFFF"/>
                </a:solidFill>
                <a:latin typeface="Arial"/>
                <a:ea typeface="Arial"/>
              </a:rPr>
              <a:t>‹#›</a:t>
            </a:fld>
            <a:endParaRPr lang="ru-RU" sz="14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9" name="Google Shape;6;p23"/>
          <p:cNvGrpSpPr/>
          <p:nvPr/>
        </p:nvGrpSpPr>
        <p:grpSpPr>
          <a:xfrm>
            <a:off x="-15840" y="6554520"/>
            <a:ext cx="12235680" cy="326160"/>
            <a:chOff x="-15840" y="6554520"/>
            <a:chExt cx="12235680" cy="326160"/>
          </a:xfrm>
        </p:grpSpPr>
        <p:sp>
          <p:nvSpPr>
            <p:cNvPr id="70" name="Google Shape;7;p23"/>
            <p:cNvSpPr/>
            <p:nvPr/>
          </p:nvSpPr>
          <p:spPr>
            <a:xfrm>
              <a:off x="-1584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71" name="Google Shape;8;p23"/>
            <p:cNvSpPr/>
            <p:nvPr/>
          </p:nvSpPr>
          <p:spPr>
            <a:xfrm>
              <a:off x="1481040" y="6554520"/>
              <a:ext cx="1501200" cy="326160"/>
            </a:xfrm>
            <a:prstGeom prst="rect">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72" name="Google Shape;9;p23"/>
            <p:cNvSpPr/>
            <p:nvPr/>
          </p:nvSpPr>
          <p:spPr>
            <a:xfrm>
              <a:off x="296856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73" name="Google Shape;10;p23"/>
            <p:cNvSpPr/>
            <p:nvPr/>
          </p:nvSpPr>
          <p:spPr>
            <a:xfrm>
              <a:off x="444960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74" name="Google Shape;11;p23"/>
            <p:cNvSpPr/>
            <p:nvPr/>
          </p:nvSpPr>
          <p:spPr>
            <a:xfrm>
              <a:off x="595152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75" name="Google Shape;12;p23"/>
            <p:cNvSpPr/>
            <p:nvPr/>
          </p:nvSpPr>
          <p:spPr>
            <a:xfrm>
              <a:off x="7419960" y="6554520"/>
              <a:ext cx="1501200" cy="32616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76" name="Google Shape;13;p23"/>
            <p:cNvSpPr/>
            <p:nvPr/>
          </p:nvSpPr>
          <p:spPr>
            <a:xfrm>
              <a:off x="892008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77" name="Google Shape;14;p23"/>
            <p:cNvSpPr/>
            <p:nvPr/>
          </p:nvSpPr>
          <p:spPr>
            <a:xfrm>
              <a:off x="1023444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78" name="Google Shape;15;p23"/>
            <p:cNvSpPr/>
            <p:nvPr/>
          </p:nvSpPr>
          <p:spPr>
            <a:xfrm>
              <a:off x="11731680" y="6554520"/>
              <a:ext cx="48816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grpSp>
      <p:sp>
        <p:nvSpPr>
          <p:cNvPr id="79" name="Google Shape;16;p23"/>
          <p:cNvSpPr/>
          <p:nvPr/>
        </p:nvSpPr>
        <p:spPr>
          <a:xfrm>
            <a:off x="11496600" y="-7560"/>
            <a:ext cx="696240" cy="17596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80" name="Google Shape;17;p23"/>
          <p:cNvSpPr/>
          <p:nvPr/>
        </p:nvSpPr>
        <p:spPr>
          <a:xfrm>
            <a:off x="11496600" y="1751040"/>
            <a:ext cx="696240" cy="175968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81" name="Google Shape;18;p23"/>
          <p:cNvSpPr/>
          <p:nvPr/>
        </p:nvSpPr>
        <p:spPr>
          <a:xfrm>
            <a:off x="11496600" y="3505320"/>
            <a:ext cx="696240" cy="175968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82" name="Google Shape;19;p23"/>
          <p:cNvSpPr/>
          <p:nvPr/>
        </p:nvSpPr>
        <p:spPr>
          <a:xfrm>
            <a:off x="11496600" y="5263920"/>
            <a:ext cx="696240" cy="12898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83" name="Google Shape;20;p23"/>
          <p:cNvSpPr/>
          <p:nvPr/>
        </p:nvSpPr>
        <p:spPr>
          <a:xfrm>
            <a:off x="8988480" y="6566400"/>
            <a:ext cx="2742480" cy="30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r">
              <a:lnSpc>
                <a:spcPct val="100000"/>
              </a:lnSpc>
              <a:tabLst>
                <a:tab pos="0" algn="l"/>
              </a:tabLst>
            </a:pPr>
            <a:fld id="{5A90C9D8-E831-4D35-B80B-E0CE310F021B}" type="slidenum">
              <a:rPr lang="en-US" sz="1400" b="1" strike="noStrike" spc="-1">
                <a:solidFill>
                  <a:srgbClr val="FFFFFF"/>
                </a:solidFill>
                <a:latin typeface="Arial"/>
                <a:ea typeface="Arial"/>
              </a:rPr>
              <a:t>‹#›</a:t>
            </a:fld>
            <a:endParaRPr lang="ru-RU" sz="1400" b="0" strike="noStrike" spc="-1">
              <a:solidFill>
                <a:srgbClr val="000000"/>
              </a:solidFill>
              <a:latin typeface="Arial"/>
            </a:endParaRPr>
          </a:p>
        </p:txBody>
      </p:sp>
      <p:sp>
        <p:nvSpPr>
          <p:cNvPr id="84" name="PlaceHolder 1"/>
          <p:cNvSpPr>
            <a:spLocks noGrp="1"/>
          </p:cNvSpPr>
          <p:nvPr>
            <p:ph type="title"/>
          </p:nvPr>
        </p:nvSpPr>
        <p:spPr>
          <a:xfrm>
            <a:off x="603360" y="1287360"/>
            <a:ext cx="10984680" cy="2323440"/>
          </a:xfrm>
          <a:prstGeom prst="rect">
            <a:avLst/>
          </a:prstGeom>
          <a:noFill/>
          <a:ln w="0">
            <a:noFill/>
          </a:ln>
        </p:spPr>
        <p:txBody>
          <a:bodyPr lIns="0" tIns="0" rIns="0" bIns="0" anchor="ctr">
            <a:noAutofit/>
          </a:bodyPr>
          <a:lstStyle/>
          <a:p>
            <a:pPr indent="0">
              <a:buNone/>
            </a:pPr>
            <a:r>
              <a:rPr lang="ru-RU" sz="1800" b="0" strike="noStrike" spc="-1">
                <a:solidFill>
                  <a:srgbClr val="000000"/>
                </a:solidFill>
                <a:latin typeface="Arial"/>
              </a:rPr>
              <a:t>Для правки текста заглавия щёлкните мышью</a:t>
            </a:r>
          </a:p>
        </p:txBody>
      </p:sp>
      <p:sp>
        <p:nvSpPr>
          <p:cNvPr id="85" name="PlaceHolder 2"/>
          <p:cNvSpPr>
            <a:spLocks noGrp="1"/>
          </p:cNvSpPr>
          <p:nvPr>
            <p:ph type="sldNum" idx="2"/>
          </p:nvPr>
        </p:nvSpPr>
        <p:spPr>
          <a:xfrm>
            <a:off x="0" y="0"/>
            <a:ext cx="2999160" cy="2999160"/>
          </a:xfrm>
          <a:prstGeom prst="rect">
            <a:avLst/>
          </a:prstGeom>
          <a:noFill/>
          <a:ln w="0">
            <a:noFill/>
          </a:ln>
        </p:spPr>
        <p:txBody>
          <a:bodyPr lIns="91440" tIns="45720" rIns="91440" bIns="45720" anchor="t">
            <a:noAutofit/>
          </a:bodyPr>
          <a:lstStyle>
            <a:lvl1pPr indent="0">
              <a:lnSpc>
                <a:spcPct val="100000"/>
              </a:lnSpc>
              <a:buNone/>
              <a:tabLst>
                <a:tab pos="0" algn="l"/>
              </a:tabLst>
              <a:defRPr lang="en-US" sz="1400" b="0" strike="noStrike" spc="-1">
                <a:solidFill>
                  <a:srgbClr val="000000"/>
                </a:solidFill>
                <a:latin typeface="Arial"/>
                <a:ea typeface="Arial"/>
              </a:defRPr>
            </a:lvl1pPr>
          </a:lstStyle>
          <a:p>
            <a:pPr indent="0">
              <a:lnSpc>
                <a:spcPct val="100000"/>
              </a:lnSpc>
              <a:buNone/>
              <a:tabLst>
                <a:tab pos="0" algn="l"/>
              </a:tabLst>
            </a:pPr>
            <a:fld id="{10A6ED05-4D74-4311-8095-E213CD7DA8F2}" type="slidenum">
              <a:rPr lang="en-US" sz="1400" b="0" strike="noStrike" spc="-1">
                <a:solidFill>
                  <a:srgbClr val="000000"/>
                </a:solidFill>
                <a:latin typeface="Arial"/>
                <a:ea typeface="Arial"/>
              </a:rPr>
              <a:t>‹#›</a:t>
            </a:fld>
            <a:endParaRPr lang="ru-RU"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88" name="Google Shape;6;p23"/>
          <p:cNvGrpSpPr/>
          <p:nvPr/>
        </p:nvGrpSpPr>
        <p:grpSpPr>
          <a:xfrm>
            <a:off x="-15840" y="6554520"/>
            <a:ext cx="12235680" cy="326160"/>
            <a:chOff x="-15840" y="6554520"/>
            <a:chExt cx="12235680" cy="326160"/>
          </a:xfrm>
        </p:grpSpPr>
        <p:sp>
          <p:nvSpPr>
            <p:cNvPr id="89" name="Google Shape;7;p23"/>
            <p:cNvSpPr/>
            <p:nvPr/>
          </p:nvSpPr>
          <p:spPr>
            <a:xfrm>
              <a:off x="-1584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90" name="Google Shape;8;p23"/>
            <p:cNvSpPr/>
            <p:nvPr/>
          </p:nvSpPr>
          <p:spPr>
            <a:xfrm>
              <a:off x="1481040" y="6554520"/>
              <a:ext cx="1501200" cy="326160"/>
            </a:xfrm>
            <a:prstGeom prst="rect">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91" name="Google Shape;9;p23"/>
            <p:cNvSpPr/>
            <p:nvPr/>
          </p:nvSpPr>
          <p:spPr>
            <a:xfrm>
              <a:off x="296856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92" name="Google Shape;10;p23"/>
            <p:cNvSpPr/>
            <p:nvPr/>
          </p:nvSpPr>
          <p:spPr>
            <a:xfrm>
              <a:off x="444960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93" name="Google Shape;11;p23"/>
            <p:cNvSpPr/>
            <p:nvPr/>
          </p:nvSpPr>
          <p:spPr>
            <a:xfrm>
              <a:off x="595152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94" name="Google Shape;12;p23"/>
            <p:cNvSpPr/>
            <p:nvPr/>
          </p:nvSpPr>
          <p:spPr>
            <a:xfrm>
              <a:off x="7419960" y="6554520"/>
              <a:ext cx="1501200" cy="32616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95" name="Google Shape;13;p23"/>
            <p:cNvSpPr/>
            <p:nvPr/>
          </p:nvSpPr>
          <p:spPr>
            <a:xfrm>
              <a:off x="892008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96" name="Google Shape;14;p23"/>
            <p:cNvSpPr/>
            <p:nvPr/>
          </p:nvSpPr>
          <p:spPr>
            <a:xfrm>
              <a:off x="1023444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97" name="Google Shape;15;p23"/>
            <p:cNvSpPr/>
            <p:nvPr/>
          </p:nvSpPr>
          <p:spPr>
            <a:xfrm>
              <a:off x="11731680" y="6554520"/>
              <a:ext cx="48816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grpSp>
      <p:sp>
        <p:nvSpPr>
          <p:cNvPr id="98" name="Google Shape;16;p23"/>
          <p:cNvSpPr/>
          <p:nvPr/>
        </p:nvSpPr>
        <p:spPr>
          <a:xfrm>
            <a:off x="11496600" y="-7560"/>
            <a:ext cx="696240" cy="17596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99" name="Google Shape;17;p23"/>
          <p:cNvSpPr/>
          <p:nvPr/>
        </p:nvSpPr>
        <p:spPr>
          <a:xfrm>
            <a:off x="11496600" y="1751040"/>
            <a:ext cx="696240" cy="175968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00" name="Google Shape;18;p23"/>
          <p:cNvSpPr/>
          <p:nvPr/>
        </p:nvSpPr>
        <p:spPr>
          <a:xfrm>
            <a:off x="11496600" y="3505320"/>
            <a:ext cx="696240" cy="175968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01" name="Google Shape;19;p23"/>
          <p:cNvSpPr/>
          <p:nvPr/>
        </p:nvSpPr>
        <p:spPr>
          <a:xfrm>
            <a:off x="11496600" y="5263920"/>
            <a:ext cx="696240" cy="12898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02" name="Google Shape;20;p23"/>
          <p:cNvSpPr/>
          <p:nvPr/>
        </p:nvSpPr>
        <p:spPr>
          <a:xfrm>
            <a:off x="8988480" y="6566400"/>
            <a:ext cx="2742480" cy="30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r">
              <a:lnSpc>
                <a:spcPct val="100000"/>
              </a:lnSpc>
              <a:tabLst>
                <a:tab pos="0" algn="l"/>
              </a:tabLst>
            </a:pPr>
            <a:fld id="{1185E076-B458-4A6D-8582-4C8B7DB8FF7D}" type="slidenum">
              <a:rPr lang="en-US" sz="1400" b="1" strike="noStrike" spc="-1">
                <a:solidFill>
                  <a:srgbClr val="FFFFFF"/>
                </a:solidFill>
                <a:latin typeface="Arial"/>
                <a:ea typeface="Arial"/>
              </a:rPr>
              <a:t>‹#›</a:t>
            </a:fld>
            <a:endParaRPr lang="ru-RU" sz="14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103" name="Google Shape;6;p23"/>
          <p:cNvGrpSpPr/>
          <p:nvPr/>
        </p:nvGrpSpPr>
        <p:grpSpPr>
          <a:xfrm>
            <a:off x="-15840" y="6554520"/>
            <a:ext cx="12235680" cy="326160"/>
            <a:chOff x="-15840" y="6554520"/>
            <a:chExt cx="12235680" cy="326160"/>
          </a:xfrm>
        </p:grpSpPr>
        <p:sp>
          <p:nvSpPr>
            <p:cNvPr id="104" name="Google Shape;7;p23"/>
            <p:cNvSpPr/>
            <p:nvPr/>
          </p:nvSpPr>
          <p:spPr>
            <a:xfrm>
              <a:off x="-1584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05" name="Google Shape;8;p23"/>
            <p:cNvSpPr/>
            <p:nvPr/>
          </p:nvSpPr>
          <p:spPr>
            <a:xfrm>
              <a:off x="1481040" y="6554520"/>
              <a:ext cx="1501200" cy="326160"/>
            </a:xfrm>
            <a:prstGeom prst="rect">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06" name="Google Shape;9;p23"/>
            <p:cNvSpPr/>
            <p:nvPr/>
          </p:nvSpPr>
          <p:spPr>
            <a:xfrm>
              <a:off x="296856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07" name="Google Shape;10;p23"/>
            <p:cNvSpPr/>
            <p:nvPr/>
          </p:nvSpPr>
          <p:spPr>
            <a:xfrm>
              <a:off x="444960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08" name="Google Shape;11;p23"/>
            <p:cNvSpPr/>
            <p:nvPr/>
          </p:nvSpPr>
          <p:spPr>
            <a:xfrm>
              <a:off x="595152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09" name="Google Shape;12;p23"/>
            <p:cNvSpPr/>
            <p:nvPr/>
          </p:nvSpPr>
          <p:spPr>
            <a:xfrm>
              <a:off x="7419960" y="6554520"/>
              <a:ext cx="1501200" cy="32616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10" name="Google Shape;13;p23"/>
            <p:cNvSpPr/>
            <p:nvPr/>
          </p:nvSpPr>
          <p:spPr>
            <a:xfrm>
              <a:off x="892008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11" name="Google Shape;14;p23"/>
            <p:cNvSpPr/>
            <p:nvPr/>
          </p:nvSpPr>
          <p:spPr>
            <a:xfrm>
              <a:off x="1023444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12" name="Google Shape;15;p23"/>
            <p:cNvSpPr/>
            <p:nvPr/>
          </p:nvSpPr>
          <p:spPr>
            <a:xfrm>
              <a:off x="11731680" y="6554520"/>
              <a:ext cx="48816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grpSp>
      <p:sp>
        <p:nvSpPr>
          <p:cNvPr id="113" name="Google Shape;16;p23"/>
          <p:cNvSpPr/>
          <p:nvPr/>
        </p:nvSpPr>
        <p:spPr>
          <a:xfrm>
            <a:off x="11496600" y="-7560"/>
            <a:ext cx="696240" cy="17596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14" name="Google Shape;17;p23"/>
          <p:cNvSpPr/>
          <p:nvPr/>
        </p:nvSpPr>
        <p:spPr>
          <a:xfrm>
            <a:off x="11496600" y="1751040"/>
            <a:ext cx="696240" cy="175968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15" name="Google Shape;18;p23"/>
          <p:cNvSpPr/>
          <p:nvPr/>
        </p:nvSpPr>
        <p:spPr>
          <a:xfrm>
            <a:off x="11496600" y="3505320"/>
            <a:ext cx="696240" cy="175968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16" name="Google Shape;19;p23"/>
          <p:cNvSpPr/>
          <p:nvPr/>
        </p:nvSpPr>
        <p:spPr>
          <a:xfrm>
            <a:off x="11496600" y="5263920"/>
            <a:ext cx="696240" cy="12898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17" name="Google Shape;20;p23"/>
          <p:cNvSpPr/>
          <p:nvPr/>
        </p:nvSpPr>
        <p:spPr>
          <a:xfrm>
            <a:off x="8988480" y="6566400"/>
            <a:ext cx="2742480" cy="30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r">
              <a:lnSpc>
                <a:spcPct val="100000"/>
              </a:lnSpc>
              <a:tabLst>
                <a:tab pos="0" algn="l"/>
              </a:tabLst>
            </a:pPr>
            <a:fld id="{22AB3D7E-6F83-4DF7-B10A-813FD82F4CD7}" type="slidenum">
              <a:rPr lang="en-US" sz="1400" b="1" strike="noStrike" spc="-1">
                <a:solidFill>
                  <a:srgbClr val="FFFFFF"/>
                </a:solidFill>
                <a:latin typeface="Arial"/>
                <a:ea typeface="Arial"/>
              </a:rPr>
              <a:t>‹#›</a:t>
            </a:fld>
            <a:endParaRPr lang="ru-RU" sz="14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118" name="Google Shape;6;p23"/>
          <p:cNvGrpSpPr/>
          <p:nvPr/>
        </p:nvGrpSpPr>
        <p:grpSpPr>
          <a:xfrm>
            <a:off x="-15840" y="6554520"/>
            <a:ext cx="12235680" cy="326160"/>
            <a:chOff x="-15840" y="6554520"/>
            <a:chExt cx="12235680" cy="326160"/>
          </a:xfrm>
        </p:grpSpPr>
        <p:sp>
          <p:nvSpPr>
            <p:cNvPr id="119" name="Google Shape;7;p23"/>
            <p:cNvSpPr/>
            <p:nvPr/>
          </p:nvSpPr>
          <p:spPr>
            <a:xfrm>
              <a:off x="-1584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20" name="Google Shape;8;p23"/>
            <p:cNvSpPr/>
            <p:nvPr/>
          </p:nvSpPr>
          <p:spPr>
            <a:xfrm>
              <a:off x="1481040" y="6554520"/>
              <a:ext cx="1501200" cy="326160"/>
            </a:xfrm>
            <a:prstGeom prst="rect">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21" name="Google Shape;9;p23"/>
            <p:cNvSpPr/>
            <p:nvPr/>
          </p:nvSpPr>
          <p:spPr>
            <a:xfrm>
              <a:off x="296856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22" name="Google Shape;10;p23"/>
            <p:cNvSpPr/>
            <p:nvPr/>
          </p:nvSpPr>
          <p:spPr>
            <a:xfrm>
              <a:off x="444960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23" name="Google Shape;11;p23"/>
            <p:cNvSpPr/>
            <p:nvPr/>
          </p:nvSpPr>
          <p:spPr>
            <a:xfrm>
              <a:off x="5951520" y="6554520"/>
              <a:ext cx="1501200" cy="32616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24" name="Google Shape;12;p23"/>
            <p:cNvSpPr/>
            <p:nvPr/>
          </p:nvSpPr>
          <p:spPr>
            <a:xfrm>
              <a:off x="7419960" y="6554520"/>
              <a:ext cx="1501200" cy="32616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25" name="Google Shape;13;p23"/>
            <p:cNvSpPr/>
            <p:nvPr/>
          </p:nvSpPr>
          <p:spPr>
            <a:xfrm>
              <a:off x="8920080" y="6554520"/>
              <a:ext cx="150264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26" name="Google Shape;14;p23"/>
            <p:cNvSpPr/>
            <p:nvPr/>
          </p:nvSpPr>
          <p:spPr>
            <a:xfrm>
              <a:off x="10234440" y="6554520"/>
              <a:ext cx="1502640" cy="3261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27" name="Google Shape;15;p23"/>
            <p:cNvSpPr/>
            <p:nvPr/>
          </p:nvSpPr>
          <p:spPr>
            <a:xfrm>
              <a:off x="11731680" y="6554520"/>
              <a:ext cx="488160" cy="32616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41760" tIns="41760" rIns="41760" bIns="4176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grpSp>
      <p:sp>
        <p:nvSpPr>
          <p:cNvPr id="128" name="Google Shape;16;p23"/>
          <p:cNvSpPr/>
          <p:nvPr/>
        </p:nvSpPr>
        <p:spPr>
          <a:xfrm>
            <a:off x="11496600" y="-7560"/>
            <a:ext cx="696240" cy="17596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29" name="Google Shape;17;p23"/>
          <p:cNvSpPr/>
          <p:nvPr/>
        </p:nvSpPr>
        <p:spPr>
          <a:xfrm>
            <a:off x="11496600" y="1751040"/>
            <a:ext cx="696240" cy="175968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30" name="Google Shape;18;p23"/>
          <p:cNvSpPr/>
          <p:nvPr/>
        </p:nvSpPr>
        <p:spPr>
          <a:xfrm>
            <a:off x="11496600" y="3505320"/>
            <a:ext cx="696240" cy="1759680"/>
          </a:xfrm>
          <a:prstGeom prst="rect">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31" name="Google Shape;19;p23"/>
          <p:cNvSpPr/>
          <p:nvPr/>
        </p:nvSpPr>
        <p:spPr>
          <a:xfrm>
            <a:off x="11496600" y="5263920"/>
            <a:ext cx="696240" cy="12898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200" tIns="25200" rIns="25200" bIns="25200" anchor="ctr">
            <a:noAutofit/>
          </a:bodyPr>
          <a:lstStyle/>
          <a:p>
            <a:pPr algn="ctr">
              <a:lnSpc>
                <a:spcPct val="100000"/>
              </a:lnSpc>
              <a:tabLst>
                <a:tab pos="0" algn="l"/>
              </a:tabLst>
            </a:pPr>
            <a:endParaRPr lang="ru-RU" sz="1200" b="0" strike="noStrike" spc="-1">
              <a:solidFill>
                <a:srgbClr val="5E5E5E"/>
              </a:solidFill>
              <a:latin typeface="Calibri"/>
              <a:ea typeface="Calibri"/>
            </a:endParaRPr>
          </a:p>
        </p:txBody>
      </p:sp>
      <p:sp>
        <p:nvSpPr>
          <p:cNvPr id="132" name="Google Shape;20;p23"/>
          <p:cNvSpPr/>
          <p:nvPr/>
        </p:nvSpPr>
        <p:spPr>
          <a:xfrm>
            <a:off x="8988480" y="6566400"/>
            <a:ext cx="2742480" cy="30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r">
              <a:lnSpc>
                <a:spcPct val="100000"/>
              </a:lnSpc>
              <a:tabLst>
                <a:tab pos="0" algn="l"/>
              </a:tabLst>
            </a:pPr>
            <a:fld id="{FC00C798-4A5E-4F13-A3E0-3EC0EAB84CF4}" type="slidenum">
              <a:rPr lang="en-US" sz="1400" b="1" strike="noStrike" spc="-1">
                <a:solidFill>
                  <a:srgbClr val="FFFFFF"/>
                </a:solidFill>
                <a:latin typeface="Arial"/>
                <a:ea typeface="Arial"/>
              </a:rPr>
              <a:t>‹#›</a:t>
            </a:fld>
            <a:endParaRPr lang="ru-RU" sz="14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jfif"/></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17.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Google Shape;42;p1" descr="IMG_6814.png"/>
          <p:cNvPicPr/>
          <p:nvPr/>
        </p:nvPicPr>
        <p:blipFill>
          <a:blip r:embed="rId2"/>
          <a:stretch/>
        </p:blipFill>
        <p:spPr>
          <a:xfrm>
            <a:off x="-59760" y="360"/>
            <a:ext cx="12250800" cy="6891840"/>
          </a:xfrm>
          <a:prstGeom prst="rect">
            <a:avLst/>
          </a:prstGeom>
          <a:ln w="0">
            <a:noFill/>
          </a:ln>
        </p:spPr>
      </p:pic>
      <p:sp>
        <p:nvSpPr>
          <p:cNvPr id="134" name="Google Shape;43;p1"/>
          <p:cNvSpPr/>
          <p:nvPr/>
        </p:nvSpPr>
        <p:spPr>
          <a:xfrm>
            <a:off x="227520" y="2122920"/>
            <a:ext cx="8820000" cy="1216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7560">
              <a:lnSpc>
                <a:spcPct val="101000"/>
              </a:lnSpc>
              <a:tabLst>
                <a:tab pos="0" algn="l"/>
              </a:tabLst>
            </a:pPr>
            <a:r>
              <a:rPr lang="en-US" sz="3640" b="1" strike="noStrike" spc="-1">
                <a:solidFill>
                  <a:srgbClr val="FFFFFF"/>
                </a:solidFill>
                <a:latin typeface="Arial"/>
                <a:ea typeface="Arial"/>
              </a:rPr>
              <a:t>«Онлайн-сервис Наставничество»</a:t>
            </a:r>
            <a:endParaRPr lang="ru-RU" sz="3640" b="0" strike="noStrike" spc="-1">
              <a:solidFill>
                <a:srgbClr val="000000"/>
              </a:solidFill>
              <a:latin typeface="Arial"/>
            </a:endParaRPr>
          </a:p>
          <a:p>
            <a:pPr marL="7560">
              <a:lnSpc>
                <a:spcPct val="101000"/>
              </a:lnSpc>
              <a:spcBef>
                <a:spcPts val="54"/>
              </a:spcBef>
              <a:tabLst>
                <a:tab pos="0" algn="l"/>
              </a:tabLst>
            </a:pPr>
            <a:r>
              <a:rPr lang="en-US" sz="3640" b="1" strike="noStrike" spc="-1">
                <a:solidFill>
                  <a:srgbClr val="FFFFFF"/>
                </a:solidFill>
                <a:latin typeface="Arial"/>
                <a:ea typeface="Arial"/>
              </a:rPr>
              <a:t>#Мархель Арина, Варганов Даниил</a:t>
            </a:r>
            <a:endParaRPr lang="ru-RU" sz="3640" b="0" strike="noStrike" spc="-1">
              <a:solidFill>
                <a:srgbClr val="000000"/>
              </a:solidFill>
              <a:latin typeface="Arial"/>
            </a:endParaRPr>
          </a:p>
        </p:txBody>
      </p:sp>
      <p:pic>
        <p:nvPicPr>
          <p:cNvPr id="135" name="Google Shape;44;p1"/>
          <p:cNvPicPr/>
          <p:nvPr/>
        </p:nvPicPr>
        <p:blipFill>
          <a:blip r:embed="rId3"/>
          <a:stretch/>
        </p:blipFill>
        <p:spPr>
          <a:xfrm>
            <a:off x="119160" y="186480"/>
            <a:ext cx="2103840" cy="1657800"/>
          </a:xfrm>
          <a:prstGeom prst="rect">
            <a:avLst/>
          </a:prstGeom>
          <a:ln w="0">
            <a:noFill/>
          </a:ln>
        </p:spPr>
      </p:pic>
      <p:pic>
        <p:nvPicPr>
          <p:cNvPr id="136" name="Google Shape;45;p1"/>
          <p:cNvPicPr/>
          <p:nvPr/>
        </p:nvPicPr>
        <p:blipFill>
          <a:blip r:embed="rId4"/>
          <a:stretch/>
        </p:blipFill>
        <p:spPr>
          <a:xfrm>
            <a:off x="5002200" y="4581000"/>
            <a:ext cx="2187000" cy="1126080"/>
          </a:xfrm>
          <a:prstGeom prst="rect">
            <a:avLst/>
          </a:prstGeom>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Google Shape;50;p2"/>
          <p:cNvSpPr/>
          <p:nvPr/>
        </p:nvSpPr>
        <p:spPr>
          <a:xfrm>
            <a:off x="360000" y="332640"/>
            <a:ext cx="8471520" cy="4942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en-US" sz="3200" b="0" strike="noStrike" spc="-1">
                <a:solidFill>
                  <a:schemeClr val="accent1"/>
                </a:solidFill>
                <a:latin typeface="Arial"/>
                <a:ea typeface="Arial"/>
              </a:rPr>
              <a:t>АКТУАЛЬНОСТЬ ПРОЕКТА</a:t>
            </a:r>
            <a:endParaRPr lang="ru-RU" sz="3200" b="0" strike="noStrike" spc="-1">
              <a:solidFill>
                <a:srgbClr val="000000"/>
              </a:solidFill>
              <a:latin typeface="Arial"/>
            </a:endParaRPr>
          </a:p>
        </p:txBody>
      </p:sp>
      <p:pic>
        <p:nvPicPr>
          <p:cNvPr id="138" name="Google Shape;51;p2"/>
          <p:cNvPicPr/>
          <p:nvPr/>
        </p:nvPicPr>
        <p:blipFill>
          <a:blip r:embed="rId2"/>
          <a:stretch/>
        </p:blipFill>
        <p:spPr>
          <a:xfrm>
            <a:off x="365040" y="5970960"/>
            <a:ext cx="2998800" cy="329400"/>
          </a:xfrm>
          <a:prstGeom prst="rect">
            <a:avLst/>
          </a:prstGeom>
          <a:ln w="0">
            <a:noFill/>
          </a:ln>
        </p:spPr>
      </p:pic>
      <p:sp>
        <p:nvSpPr>
          <p:cNvPr id="139" name="Прямоугольник 138"/>
          <p:cNvSpPr/>
          <p:nvPr/>
        </p:nvSpPr>
        <p:spPr>
          <a:xfrm>
            <a:off x="180000" y="1132200"/>
            <a:ext cx="11081880" cy="4807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a:lnSpc>
                <a:spcPct val="100000"/>
              </a:lnSpc>
            </a:pPr>
            <a:r>
              <a:rPr lang="ru-RU" sz="2400" b="0" strike="noStrike" spc="-1">
                <a:solidFill>
                  <a:srgbClr val="000000"/>
                </a:solidFill>
                <a:latin typeface="Times New Roman"/>
                <a:ea typeface="Arial"/>
              </a:rPr>
              <a:t>	Актуальность проекта обусловлена сложившейся ситуацией на рынке репетиторов. Мы опросили порядка 50 репетиторов по разным предметам для выявления их общих проблем. Статистика показала, что из 100% опрошенных, 25% не испытывают проблем с поиском учеников,так как работают учителями в школах и напрямую предлагают свои услуги, но испытывают проблемы с удержанием клиентов. В похожей ситуации находятся 15% репетиторов - студенты, которые нашли свою аудиторию с помощью онлайн-школ в которых преподавали. </a:t>
            </a:r>
            <a:endParaRPr lang="ru-RU" sz="2400" b="0" strike="noStrike" spc="-1">
              <a:solidFill>
                <a:srgbClr val="000000"/>
              </a:solidFill>
              <a:latin typeface="Arial"/>
            </a:endParaRPr>
          </a:p>
          <a:p>
            <a:pPr algn="just">
              <a:lnSpc>
                <a:spcPct val="100000"/>
              </a:lnSpc>
            </a:pPr>
            <a:r>
              <a:rPr lang="ru-RU" sz="2400" b="0" strike="noStrike" spc="-1">
                <a:solidFill>
                  <a:srgbClr val="000000"/>
                </a:solidFill>
                <a:latin typeface="Times New Roman"/>
                <a:ea typeface="Arial"/>
              </a:rPr>
              <a:t>Оставшиеся 60% репетиторов работают онлайн и испытывают проблемы как в поиске, так и в удержании клиентов. Также, являясь сотрудниками учебного центра, мы видим, что вопрос об удержании клиентов остается открытым несмотря на все программы и маркетинговые ходы, так как ученики не задерживаются в одной онлайн-школе/учебном центре, если сразу не находят своего идеального педагога.  Таким образом мы видим, что наш продукт универсален и способен повысить конверсию</a:t>
            </a:r>
            <a:endParaRPr lang="ru-RU" sz="2400" b="0" strike="noStrike" spc="-1">
              <a:solidFill>
                <a:srgbClr val="000000"/>
              </a:solidFill>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Google Shape;57;p3"/>
          <p:cNvSpPr/>
          <p:nvPr/>
        </p:nvSpPr>
        <p:spPr>
          <a:xfrm>
            <a:off x="360000" y="332640"/>
            <a:ext cx="8471520" cy="4942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en-US" sz="3200" b="0" strike="noStrike" spc="-1">
                <a:solidFill>
                  <a:schemeClr val="accent1"/>
                </a:solidFill>
                <a:latin typeface="Arial"/>
                <a:ea typeface="Arial"/>
              </a:rPr>
              <a:t>ПРОБЛЕМА</a:t>
            </a:r>
            <a:endParaRPr lang="ru-RU" sz="3200" b="0" strike="noStrike" spc="-1">
              <a:solidFill>
                <a:srgbClr val="000000"/>
              </a:solidFill>
              <a:latin typeface="Arial"/>
            </a:endParaRPr>
          </a:p>
        </p:txBody>
      </p:sp>
      <p:pic>
        <p:nvPicPr>
          <p:cNvPr id="141" name="Google Shape;58;p3"/>
          <p:cNvPicPr/>
          <p:nvPr/>
        </p:nvPicPr>
        <p:blipFill>
          <a:blip r:embed="rId2"/>
          <a:stretch/>
        </p:blipFill>
        <p:spPr>
          <a:xfrm>
            <a:off x="365040" y="5970960"/>
            <a:ext cx="2998800" cy="329400"/>
          </a:xfrm>
          <a:prstGeom prst="rect">
            <a:avLst/>
          </a:prstGeom>
          <a:ln w="0">
            <a:noFill/>
          </a:ln>
        </p:spPr>
      </p:pic>
      <p:sp>
        <p:nvSpPr>
          <p:cNvPr id="142" name="Прямоугольник 141"/>
          <p:cNvSpPr/>
          <p:nvPr/>
        </p:nvSpPr>
        <p:spPr>
          <a:xfrm>
            <a:off x="180000" y="1400040"/>
            <a:ext cx="11298600" cy="3459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pPr>
            <a:r>
              <a:rPr lang="ru-RU" sz="2400" b="0" strike="noStrike" spc="-1">
                <a:solidFill>
                  <a:srgbClr val="000000"/>
                </a:solidFill>
                <a:latin typeface="Times New Roman"/>
                <a:ea typeface="Arial"/>
              </a:rPr>
              <a:t>В настоящее время репетиторы и онлайн-школы/учебные заведения сталкиваются с поиском и удержанием клиентов из-за отсутствия у них инструмента, а именно сервиса, который мы разработали. Углубленно наш сервис решает: </a:t>
            </a:r>
            <a:br>
              <a:rPr sz="2400"/>
            </a:br>
            <a:r>
              <a:rPr lang="ru-RU" sz="2400" b="0" strike="noStrike" spc="-1">
                <a:solidFill>
                  <a:srgbClr val="000000"/>
                </a:solidFill>
                <a:latin typeface="Times New Roman"/>
                <a:ea typeface="Arial"/>
              </a:rPr>
              <a:t>1. Поиск и удержание клиентов путем "совместимости" учителя и ученика с помощью наших тестов, использования искусственного интеллекта </a:t>
            </a:r>
            <a:br>
              <a:rPr sz="2400"/>
            </a:br>
            <a:r>
              <a:rPr lang="ru-RU" sz="2400" b="0" strike="noStrike" spc="-1">
                <a:solidFill>
                  <a:srgbClr val="000000"/>
                </a:solidFill>
                <a:latin typeface="Times New Roman"/>
                <a:ea typeface="Arial"/>
              </a:rPr>
              <a:t>2. Модернизации образовательного процесса и ликвидации дискомфорта как для ученика, так и для учителя, что поможет ученику лучше и быстрее усваивать информацию. </a:t>
            </a:r>
            <a:br>
              <a:rPr sz="2400"/>
            </a:br>
            <a:r>
              <a:rPr lang="ru-RU" sz="2400" b="0" strike="noStrike" spc="-1">
                <a:solidFill>
                  <a:srgbClr val="000000"/>
                </a:solidFill>
                <a:latin typeface="Times New Roman"/>
                <a:ea typeface="Arial"/>
              </a:rPr>
              <a:t>3. Наша улучшенная версия профориентационного теста поможет ученикам раскрыть свой потенциал, а родителям лучше понять своего ребёнка.</a:t>
            </a:r>
            <a:endParaRPr lang="ru-RU" sz="2400" b="0" strike="noStrike" spc="-1">
              <a:solidFill>
                <a:srgbClr val="000000"/>
              </a:solidFill>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Google Shape;63;p4"/>
          <p:cNvSpPr/>
          <p:nvPr/>
        </p:nvSpPr>
        <p:spPr>
          <a:xfrm>
            <a:off x="348120" y="180000"/>
            <a:ext cx="8471520" cy="9820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en-US" sz="3200" b="0" strike="noStrike" spc="-1">
                <a:solidFill>
                  <a:schemeClr val="accent1"/>
                </a:solidFill>
                <a:latin typeface="Arial"/>
                <a:ea typeface="Arial"/>
              </a:rPr>
              <a:t>РЕШЕНИЕ</a:t>
            </a:r>
            <a:endParaRPr lang="ru-RU" sz="3200" b="0" strike="noStrike" spc="-1">
              <a:solidFill>
                <a:srgbClr val="000000"/>
              </a:solidFill>
              <a:latin typeface="Arial"/>
            </a:endParaRPr>
          </a:p>
          <a:p>
            <a:pPr marL="7560">
              <a:lnSpc>
                <a:spcPct val="100000"/>
              </a:lnSpc>
              <a:tabLst>
                <a:tab pos="0" algn="l"/>
              </a:tabLst>
            </a:pPr>
            <a:endParaRPr lang="ru-RU" sz="3200" b="0" strike="noStrike" spc="-1">
              <a:solidFill>
                <a:srgbClr val="000000"/>
              </a:solidFill>
              <a:latin typeface="Arial"/>
            </a:endParaRPr>
          </a:p>
        </p:txBody>
      </p:sp>
      <p:pic>
        <p:nvPicPr>
          <p:cNvPr id="144" name="Google Shape;64;p4"/>
          <p:cNvPicPr/>
          <p:nvPr/>
        </p:nvPicPr>
        <p:blipFill>
          <a:blip r:embed="rId2"/>
          <a:stretch/>
        </p:blipFill>
        <p:spPr>
          <a:xfrm>
            <a:off x="365040" y="5970960"/>
            <a:ext cx="2998800" cy="329400"/>
          </a:xfrm>
          <a:prstGeom prst="rect">
            <a:avLst/>
          </a:prstGeom>
          <a:ln w="0">
            <a:noFill/>
          </a:ln>
        </p:spPr>
      </p:pic>
      <p:sp>
        <p:nvSpPr>
          <p:cNvPr id="145" name="Прямоугольник 144"/>
          <p:cNvSpPr/>
          <p:nvPr/>
        </p:nvSpPr>
        <p:spPr>
          <a:xfrm>
            <a:off x="500400" y="819000"/>
            <a:ext cx="10659240" cy="5481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pPr>
            <a:r>
              <a:rPr lang="ru-RU" sz="2400" b="0" strike="noStrike" spc="-1">
                <a:solidFill>
                  <a:srgbClr val="000000"/>
                </a:solidFill>
                <a:latin typeface="Times New Roman"/>
                <a:ea typeface="Times New Roman"/>
              </a:rPr>
              <a:t>Решением проблемы будет создание Веб-сервиса  по предоставлению помощи для репетиторов, онлайн-школ и образовательных центров в поиске и удержании клиентов путем грамотного подбора учителей для учеников на основе результатов теста, компетенции  с использованием Искусственного Интеллекта для комфортной совместимости в учебном процессе «ученик-преподаватель».</a:t>
            </a:r>
            <a:r>
              <a:rPr lang="ru-RU" sz="2400" b="0" strike="noStrike" spc="-1">
                <a:solidFill>
                  <a:srgbClr val="000000"/>
                </a:solidFill>
                <a:latin typeface="Times New Roman"/>
                <a:ea typeface="Arial"/>
              </a:rPr>
              <a:t> </a:t>
            </a:r>
            <a:br>
              <a:rPr sz="2400"/>
            </a:br>
            <a:r>
              <a:rPr lang="ru-RU" sz="2400" b="0" strike="noStrike" spc="-1">
                <a:solidFill>
                  <a:srgbClr val="000000"/>
                </a:solidFill>
                <a:latin typeface="Times New Roman"/>
                <a:ea typeface="Times New Roman"/>
              </a:rPr>
              <a:t>Проект решает проблему репетиторов,онлайн-школ, образовательных центров путем  привлечения и удержания клиентов, также проект решает проблему качественного и комфортного обучения потенциальных клиентов/учеников. Научно-техническим решеним будет разработка алгоритмов и айти элементов для создания и работы онлайн-сервиса.</a:t>
            </a:r>
            <a:endParaRPr lang="ru-RU" sz="2400" b="0" strike="noStrike" spc="-1">
              <a:solidFill>
                <a:srgbClr val="000000"/>
              </a:solidFill>
              <a:latin typeface="Arial"/>
            </a:endParaRPr>
          </a:p>
          <a:p>
            <a:pPr algn="ctr">
              <a:lnSpc>
                <a:spcPct val="100000"/>
              </a:lnSpc>
            </a:pPr>
            <a:r>
              <a:rPr lang="ru-RU" sz="2400" b="0" strike="noStrike" spc="-1">
                <a:solidFill>
                  <a:srgbClr val="000000"/>
                </a:solidFill>
                <a:latin typeface="Times New Roman"/>
                <a:ea typeface="Times New Roman"/>
              </a:rPr>
              <a:t>Документом обоснования научно-технического решения  станет заявка на регистрацию интеллектуальной  собственности – разработка онлайн-сервиса, а также его элементов. Дополнительно обоснованием научно-технического решения будет полученный охранный документ – патент, создания онлай-сервиса, его разработки и его элементов.</a:t>
            </a:r>
            <a:endParaRPr lang="ru-RU" sz="2400" b="0" strike="noStrike" spc="-1">
              <a:solidFill>
                <a:srgbClr val="000000"/>
              </a:solidFill>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Google Shape;63;p4"/>
          <p:cNvSpPr/>
          <p:nvPr/>
        </p:nvSpPr>
        <p:spPr>
          <a:xfrm>
            <a:off x="360000" y="332640"/>
            <a:ext cx="8471520" cy="9820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en-US" sz="3200" b="0" strike="noStrike" spc="-1">
                <a:solidFill>
                  <a:schemeClr val="accent1"/>
                </a:solidFill>
                <a:latin typeface="Arial"/>
                <a:ea typeface="Arial"/>
              </a:rPr>
              <a:t>РЕШЕНИЕ</a:t>
            </a:r>
            <a:endParaRPr lang="ru-RU" sz="3200" b="0" strike="noStrike" spc="-1">
              <a:solidFill>
                <a:srgbClr val="000000"/>
              </a:solidFill>
              <a:latin typeface="Arial"/>
            </a:endParaRPr>
          </a:p>
          <a:p>
            <a:pPr marL="7560">
              <a:lnSpc>
                <a:spcPct val="100000"/>
              </a:lnSpc>
              <a:tabLst>
                <a:tab pos="0" algn="l"/>
              </a:tabLst>
            </a:pPr>
            <a:endParaRPr lang="ru-RU" sz="3200" b="0" strike="noStrike" spc="-1">
              <a:solidFill>
                <a:srgbClr val="000000"/>
              </a:solidFill>
              <a:latin typeface="Arial"/>
            </a:endParaRPr>
          </a:p>
        </p:txBody>
      </p:sp>
      <p:pic>
        <p:nvPicPr>
          <p:cNvPr id="147" name="Google Shape;64;p4"/>
          <p:cNvPicPr/>
          <p:nvPr/>
        </p:nvPicPr>
        <p:blipFill>
          <a:blip r:embed="rId2"/>
          <a:stretch/>
        </p:blipFill>
        <p:spPr>
          <a:xfrm>
            <a:off x="365040" y="5970960"/>
            <a:ext cx="2998800" cy="329400"/>
          </a:xfrm>
          <a:prstGeom prst="rect">
            <a:avLst/>
          </a:prstGeom>
          <a:ln w="0">
            <a:noFill/>
          </a:ln>
        </p:spPr>
      </p:pic>
      <p:sp>
        <p:nvSpPr>
          <p:cNvPr id="148" name="Прямоугольник 147"/>
          <p:cNvSpPr/>
          <p:nvPr/>
        </p:nvSpPr>
        <p:spPr>
          <a:xfrm>
            <a:off x="180000" y="1080000"/>
            <a:ext cx="11339640" cy="3200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ru-RU" sz="2600" b="0" strike="noStrike" spc="-1">
                <a:solidFill>
                  <a:srgbClr val="000000"/>
                </a:solidFill>
                <a:latin typeface="Times New Roman"/>
              </a:rPr>
              <a:t>«Успешное будущее человека зависит от качественного образования и разностороннего развития» В.В. Путин </a:t>
            </a:r>
            <a:endParaRPr lang="ru-RU" sz="2600" b="0" strike="noStrike" spc="-1">
              <a:solidFill>
                <a:srgbClr val="000000"/>
              </a:solidFill>
              <a:latin typeface="Arial"/>
            </a:endParaRPr>
          </a:p>
          <a:p>
            <a:pPr algn="ctr">
              <a:lnSpc>
                <a:spcPct val="100000"/>
              </a:lnSpc>
              <a:spcBef>
                <a:spcPts val="1191"/>
              </a:spcBef>
              <a:spcAft>
                <a:spcPts val="992"/>
              </a:spcAft>
            </a:pPr>
            <a:r>
              <a:rPr lang="ru-RU" sz="2600" b="0" strike="noStrike" spc="-1">
                <a:solidFill>
                  <a:srgbClr val="000000"/>
                </a:solidFill>
                <a:latin typeface="Times New Roman"/>
              </a:rPr>
              <a:t>	– стартап-проект интересен самозанятым репетиторам(малому бизнесу), поскольку будущая продукция поможет поднять им продажи, а в дальнейшем поднять конверсию для онлайн-школ(средний бизнес). Тем самым онлайн-сервис «Наставничество» стимулирует малый и средний бизнес, а также удерживает для него клиентов. </a:t>
            </a:r>
            <a:endParaRPr lang="ru-RU" sz="2600" b="0" strike="noStrike" spc="-1">
              <a:solidFill>
                <a:srgbClr val="000000"/>
              </a:solidFill>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Google Shape;69;p5"/>
          <p:cNvSpPr/>
          <p:nvPr/>
        </p:nvSpPr>
        <p:spPr>
          <a:xfrm>
            <a:off x="360000" y="332640"/>
            <a:ext cx="8471520" cy="4942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ru-RU" sz="3200" b="0" strike="noStrike" spc="-1">
                <a:solidFill>
                  <a:schemeClr val="accent1"/>
                </a:solidFill>
                <a:latin typeface="Arial"/>
                <a:ea typeface="Arial"/>
              </a:rPr>
              <a:t>Целевая аудитория продукта</a:t>
            </a:r>
            <a:endParaRPr lang="ru-RU" sz="3200" b="0" strike="noStrike" spc="-1">
              <a:solidFill>
                <a:srgbClr val="000000"/>
              </a:solidFill>
              <a:latin typeface="Arial"/>
            </a:endParaRPr>
          </a:p>
        </p:txBody>
      </p:sp>
      <p:pic>
        <p:nvPicPr>
          <p:cNvPr id="150" name="Google Shape;70;p5"/>
          <p:cNvPicPr/>
          <p:nvPr/>
        </p:nvPicPr>
        <p:blipFill>
          <a:blip r:embed="rId2"/>
          <a:stretch/>
        </p:blipFill>
        <p:spPr>
          <a:xfrm>
            <a:off x="365040" y="5970960"/>
            <a:ext cx="2998800" cy="329400"/>
          </a:xfrm>
          <a:prstGeom prst="rect">
            <a:avLst/>
          </a:prstGeom>
          <a:ln w="0">
            <a:noFill/>
          </a:ln>
        </p:spPr>
      </p:pic>
      <p:sp>
        <p:nvSpPr>
          <p:cNvPr id="151" name="Прямоугольник 150"/>
          <p:cNvSpPr/>
          <p:nvPr/>
        </p:nvSpPr>
        <p:spPr>
          <a:xfrm>
            <a:off x="22680" y="900000"/>
            <a:ext cx="11496960" cy="7601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spcBef>
                <a:spcPts val="1191"/>
              </a:spcBef>
              <a:spcAft>
                <a:spcPts val="992"/>
              </a:spcAft>
            </a:pPr>
            <a:r>
              <a:rPr lang="ru-RU" sz="2400" b="0" strike="noStrike" spc="-1">
                <a:solidFill>
                  <a:srgbClr val="000000"/>
                </a:solidFill>
                <a:latin typeface="Times New Roman"/>
                <a:ea typeface="Microsoft YaHei"/>
              </a:rPr>
              <a:t>	Потенциальными заказчиками являются юридические лица малого, среднего и крупного бизнеса из образовательной сферы, расположенные в Краснодарском крае и России.  Потенциальными заказчиками могут быть физические лица – самозанятые и индивидуальные предприниматели в сфере образования (репетиторы). Также в наш сегмент рынка входят:онлайн-школы и образовательные центры. Стартап-проект ориентируется не только на рынок B2C, но и на  B2B (онлайн-школы, образовательные центры). Потенциальными заказчиками являются юридические лица малого и среднего бизнеса из образовательной сферы, расположенные в Краснодарском крае и России. </a:t>
            </a:r>
            <a:endParaRPr lang="ru-RU" sz="2400" b="0" strike="noStrike" spc="-1">
              <a:solidFill>
                <a:srgbClr val="000000"/>
              </a:solidFill>
              <a:latin typeface="Arial"/>
            </a:endParaRPr>
          </a:p>
          <a:p>
            <a:pPr algn="ctr">
              <a:lnSpc>
                <a:spcPct val="100000"/>
              </a:lnSpc>
              <a:spcBef>
                <a:spcPts val="1191"/>
              </a:spcBef>
              <a:spcAft>
                <a:spcPts val="992"/>
              </a:spcAft>
            </a:pPr>
            <a:r>
              <a:rPr lang="ru-RU" sz="2400" b="0" strike="noStrike" spc="-1">
                <a:solidFill>
                  <a:srgbClr val="000000"/>
                </a:solidFill>
                <a:latin typeface="Times New Roman"/>
                <a:ea typeface="Microsoft YaHei"/>
              </a:rPr>
              <a:t>	Потенциальные потребители: - физические лица, с 14-19 года, ученики средних и общих учебных заведений имеющие потребность и желание в дополнительном образовании или дополнительно подготовке в сфере образования. Также потенциальными потребителями являются родителя учеников испытывающих потребность в дополнительной подготовке . Таким образом, стартап-проект ориентируется на рынок B2B, B2C.</a:t>
            </a:r>
            <a:endParaRPr lang="ru-RU" sz="2400" b="0" strike="noStrike" spc="-1">
              <a:solidFill>
                <a:srgbClr val="000000"/>
              </a:solidFill>
              <a:latin typeface="Arial"/>
            </a:endParaRPr>
          </a:p>
          <a:p>
            <a:pPr>
              <a:lnSpc>
                <a:spcPct val="100000"/>
              </a:lnSpc>
            </a:pPr>
            <a:endParaRPr lang="ru-RU" sz="2400" b="0" strike="noStrike" spc="-1">
              <a:solidFill>
                <a:srgbClr val="000000"/>
              </a:solidFill>
              <a:latin typeface="Arial"/>
            </a:endParaRPr>
          </a:p>
          <a:p>
            <a:pPr>
              <a:lnSpc>
                <a:spcPct val="100000"/>
              </a:lnSpc>
            </a:pPr>
            <a:endParaRPr lang="ru-RU" sz="2400" b="0" strike="noStrike" spc="-1">
              <a:solidFill>
                <a:srgbClr val="000000"/>
              </a:solidFill>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Google Shape;69;p5"/>
          <p:cNvSpPr/>
          <p:nvPr/>
        </p:nvSpPr>
        <p:spPr>
          <a:xfrm>
            <a:off x="360000" y="332640"/>
            <a:ext cx="8471520" cy="4942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ru-RU" sz="3200" b="0" strike="noStrike" spc="-1">
                <a:solidFill>
                  <a:schemeClr val="accent1"/>
                </a:solidFill>
                <a:latin typeface="Arial"/>
                <a:ea typeface="Arial"/>
              </a:rPr>
              <a:t>Ценностное предложение</a:t>
            </a:r>
            <a:endParaRPr lang="ru-RU" sz="3200" b="0" strike="noStrike" spc="-1">
              <a:solidFill>
                <a:srgbClr val="000000"/>
              </a:solidFill>
              <a:latin typeface="Arial"/>
            </a:endParaRPr>
          </a:p>
        </p:txBody>
      </p:sp>
      <p:pic>
        <p:nvPicPr>
          <p:cNvPr id="153" name="Google Shape;70;p5"/>
          <p:cNvPicPr/>
          <p:nvPr/>
        </p:nvPicPr>
        <p:blipFill>
          <a:blip r:embed="rId2"/>
          <a:stretch/>
        </p:blipFill>
        <p:spPr>
          <a:xfrm>
            <a:off x="365040" y="5970960"/>
            <a:ext cx="2998800" cy="329400"/>
          </a:xfrm>
          <a:prstGeom prst="rect">
            <a:avLst/>
          </a:prstGeom>
          <a:ln w="0">
            <a:noFill/>
          </a:ln>
        </p:spPr>
      </p:pic>
      <p:sp>
        <p:nvSpPr>
          <p:cNvPr id="154" name="Прямоугольник 153"/>
          <p:cNvSpPr/>
          <p:nvPr/>
        </p:nvSpPr>
        <p:spPr>
          <a:xfrm>
            <a:off x="720000" y="952920"/>
            <a:ext cx="10467360" cy="5166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spcBef>
                <a:spcPts val="1191"/>
              </a:spcBef>
              <a:spcAft>
                <a:spcPts val="992"/>
              </a:spcAft>
            </a:pPr>
            <a:r>
              <a:rPr lang="ru-RU" sz="2400" b="0" strike="noStrike" spc="-1">
                <a:solidFill>
                  <a:srgbClr val="000000"/>
                </a:solidFill>
                <a:latin typeface="Times New Roman"/>
              </a:rPr>
              <a:t>В связи с быстрорастущей конкуренцией на рынке онлайн-обучения и репетиторства, наш онлайн-сервис поможет с привлечением и удержанием клиентов. Также в плане масштабирования - интеграция онлайн-сервиса в онлайн школы и образовательные центры поднимет их конверсию.</a:t>
            </a:r>
            <a:endParaRPr lang="ru-RU" sz="2400" b="0" strike="noStrike" spc="-1">
              <a:solidFill>
                <a:srgbClr val="000000"/>
              </a:solidFill>
              <a:latin typeface="Arial"/>
            </a:endParaRPr>
          </a:p>
          <a:p>
            <a:pPr algn="ctr">
              <a:lnSpc>
                <a:spcPct val="100000"/>
              </a:lnSpc>
              <a:spcBef>
                <a:spcPts val="1191"/>
              </a:spcBef>
              <a:spcAft>
                <a:spcPts val="992"/>
              </a:spcAft>
            </a:pPr>
            <a:r>
              <a:rPr lang="ru-RU" sz="2400" b="0" strike="noStrike" spc="-1">
                <a:solidFill>
                  <a:srgbClr val="000000"/>
                </a:solidFill>
                <a:latin typeface="Times New Roman"/>
              </a:rPr>
              <a:t>Хорошие, опытные, квалифицированные специалисты не могут найти клиентов, также рынок переполнен специалистами среднего или ниже среднего уровня компетенции, что отражается на общих показателях, несет негативную оценку от клиентов. Наш сервис предлагает на основе психологических тестов, анкетирования, тестов по профориентации клиентов учеников/клиентов и самих репетиторов, которые строятся на базе искусственного интеллекта, который поможет совместить желания клиентов и компетенции потенциальных репетиторов, а также психологическую расположенность по ведению обучающего процесса.</a:t>
            </a:r>
            <a:endParaRPr lang="ru-RU" sz="2400" b="0" strike="noStrike" spc="-1">
              <a:solidFill>
                <a:srgbClr val="000000"/>
              </a:solidFill>
              <a:latin typeface="Arial"/>
            </a:endParaRPr>
          </a:p>
          <a:p>
            <a:pPr algn="ctr">
              <a:lnSpc>
                <a:spcPct val="100000"/>
              </a:lnSpc>
              <a:spcBef>
                <a:spcPts val="1191"/>
              </a:spcBef>
              <a:spcAft>
                <a:spcPts val="992"/>
              </a:spcAft>
            </a:pPr>
            <a:endParaRPr lang="ru-RU" sz="1000" b="0" strike="noStrike" spc="-1">
              <a:solidFill>
                <a:srgbClr val="000000"/>
              </a:solidFill>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Google Shape;69;p5"/>
          <p:cNvSpPr/>
          <p:nvPr/>
        </p:nvSpPr>
        <p:spPr>
          <a:xfrm>
            <a:off x="180000" y="45720"/>
            <a:ext cx="8471520" cy="4942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ru-RU" sz="3200" b="0" strike="noStrike" spc="-1">
                <a:solidFill>
                  <a:schemeClr val="accent1"/>
                </a:solidFill>
                <a:latin typeface="Arial"/>
                <a:ea typeface="Arial"/>
              </a:rPr>
              <a:t>Анализ конкурентов</a:t>
            </a:r>
            <a:endParaRPr lang="ru-RU" sz="3200" b="0" strike="noStrike" spc="-1">
              <a:solidFill>
                <a:srgbClr val="000000"/>
              </a:solidFill>
              <a:latin typeface="Arial"/>
            </a:endParaRPr>
          </a:p>
        </p:txBody>
      </p:sp>
      <p:pic>
        <p:nvPicPr>
          <p:cNvPr id="156" name="Google Shape;70;p5"/>
          <p:cNvPicPr/>
          <p:nvPr/>
        </p:nvPicPr>
        <p:blipFill>
          <a:blip r:embed="rId2"/>
          <a:stretch/>
        </p:blipFill>
        <p:spPr>
          <a:xfrm>
            <a:off x="365040" y="5970960"/>
            <a:ext cx="2998800" cy="329400"/>
          </a:xfrm>
          <a:prstGeom prst="rect">
            <a:avLst/>
          </a:prstGeom>
          <a:ln w="0">
            <a:noFill/>
          </a:ln>
        </p:spPr>
      </p:pic>
      <p:sp>
        <p:nvSpPr>
          <p:cNvPr id="157" name="Прямоугольник 156"/>
          <p:cNvSpPr/>
          <p:nvPr/>
        </p:nvSpPr>
        <p:spPr>
          <a:xfrm>
            <a:off x="0" y="540000"/>
            <a:ext cx="11339640" cy="5780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ru-RU" sz="2400" b="0" strike="noStrike" spc="-1">
                <a:solidFill>
                  <a:srgbClr val="000000"/>
                </a:solidFill>
                <a:latin typeface="Times New Roman"/>
              </a:rPr>
              <a:t>	«Ваш репетитор», страной производителем является Россия. Сервис отвечает за подбор репетитора для учеников/студентов. Сервис запрашивает номер телефона ученика, что не является допустимым, а также не отвечает за компетенцию репетиторов, которых предлагает.</a:t>
            </a:r>
            <a:endParaRPr lang="ru-RU" sz="2400" b="0" strike="noStrike" spc="-1">
              <a:solidFill>
                <a:srgbClr val="000000"/>
              </a:solidFill>
              <a:latin typeface="Arial"/>
            </a:endParaRPr>
          </a:p>
          <a:p>
            <a:pPr>
              <a:lnSpc>
                <a:spcPct val="100000"/>
              </a:lnSpc>
            </a:pPr>
            <a:r>
              <a:rPr lang="ru-RU" sz="2400" b="0" strike="noStrike" spc="-1">
                <a:solidFill>
                  <a:srgbClr val="000000"/>
                </a:solidFill>
                <a:latin typeface="Times New Roman"/>
              </a:rPr>
              <a:t>	«HH.ru»,«Avito» ,«Юла» ,«Профиру» - страной производителем данных сервисов также является Россия. Сервисы отвечают за подбор рабочих мест, а также возможность совершать договоры купли-продаж. Сервисы не узконаправленны в плане образования, также не отвечают за компетенцию репетиторов, легко подвергаются мошенническим схемам, имеют большое количество ненастоящих предложений.</a:t>
            </a:r>
            <a:endParaRPr lang="ru-RU" sz="2400" b="0" strike="noStrike" spc="-1">
              <a:solidFill>
                <a:srgbClr val="000000"/>
              </a:solidFill>
              <a:latin typeface="Arial"/>
            </a:endParaRPr>
          </a:p>
          <a:p>
            <a:pPr>
              <a:lnSpc>
                <a:spcPct val="100000"/>
              </a:lnSpc>
            </a:pPr>
            <a:r>
              <a:rPr lang="ru-RU" sz="2400" b="0" strike="noStrike" spc="-1">
                <a:solidFill>
                  <a:srgbClr val="000000"/>
                </a:solidFill>
                <a:latin typeface="Times New Roman"/>
              </a:rPr>
              <a:t>	Наш сервис имеет множество преимуществ, так как он узконаправлен и этот даёт возможность углубленно развивать образовательные процессы. Примером является проверка на компетентность репетиторов/преподавателей, ликвидация дискомфорта у ученика, понятный и удобный интерфейс.</a:t>
            </a:r>
            <a:endParaRPr lang="ru-RU" sz="2400" b="0" strike="noStrike" spc="-1">
              <a:solidFill>
                <a:srgbClr val="000000"/>
              </a:solidFill>
              <a:latin typeface="Arial"/>
            </a:endParaRPr>
          </a:p>
          <a:p>
            <a:pPr>
              <a:lnSpc>
                <a:spcPct val="100000"/>
              </a:lnSpc>
            </a:pPr>
            <a:endParaRPr lang="ru-RU" sz="1000" b="0" strike="noStrike" spc="-1">
              <a:solidFill>
                <a:srgbClr val="000000"/>
              </a:solidFill>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Google Shape;69;p5"/>
          <p:cNvSpPr/>
          <p:nvPr/>
        </p:nvSpPr>
        <p:spPr>
          <a:xfrm>
            <a:off x="360000" y="180000"/>
            <a:ext cx="10799640" cy="4942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ru-RU" sz="3200" b="0" strike="noStrike" spc="-1">
                <a:solidFill>
                  <a:schemeClr val="accent1"/>
                </a:solidFill>
                <a:latin typeface="Arial"/>
                <a:ea typeface="Arial"/>
              </a:rPr>
              <a:t>Анализ рыночного потенциала (</a:t>
            </a:r>
            <a:r>
              <a:rPr lang="en-US" sz="3200" b="0" strike="noStrike" spc="-1">
                <a:solidFill>
                  <a:schemeClr val="accent1"/>
                </a:solidFill>
                <a:latin typeface="Arial"/>
                <a:ea typeface="Arial"/>
              </a:rPr>
              <a:t>TAM, SAM, SOM</a:t>
            </a:r>
            <a:r>
              <a:rPr lang="ru-RU" sz="3200" b="0" strike="noStrike" spc="-1">
                <a:solidFill>
                  <a:schemeClr val="accent1"/>
                </a:solidFill>
                <a:latin typeface="Arial"/>
                <a:ea typeface="Arial"/>
              </a:rPr>
              <a:t>)</a:t>
            </a:r>
            <a:endParaRPr lang="ru-RU" sz="3200" b="0" strike="noStrike" spc="-1">
              <a:solidFill>
                <a:srgbClr val="000000"/>
              </a:solidFill>
              <a:latin typeface="Arial"/>
            </a:endParaRPr>
          </a:p>
        </p:txBody>
      </p:sp>
      <p:pic>
        <p:nvPicPr>
          <p:cNvPr id="159" name="Google Shape;70;p5"/>
          <p:cNvPicPr/>
          <p:nvPr/>
        </p:nvPicPr>
        <p:blipFill>
          <a:blip r:embed="rId2"/>
          <a:stretch/>
        </p:blipFill>
        <p:spPr>
          <a:xfrm>
            <a:off x="365040" y="5970960"/>
            <a:ext cx="2998800" cy="329400"/>
          </a:xfrm>
          <a:prstGeom prst="rect">
            <a:avLst/>
          </a:prstGeom>
          <a:ln w="0">
            <a:noFill/>
          </a:ln>
        </p:spPr>
      </p:pic>
      <p:sp>
        <p:nvSpPr>
          <p:cNvPr id="160" name="Прямоугольник 159"/>
          <p:cNvSpPr/>
          <p:nvPr/>
        </p:nvSpPr>
        <p:spPr>
          <a:xfrm>
            <a:off x="0" y="720000"/>
            <a:ext cx="11339640" cy="7742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spcBef>
                <a:spcPts val="1191"/>
              </a:spcBef>
              <a:spcAft>
                <a:spcPts val="992"/>
              </a:spcAft>
            </a:pPr>
            <a:r>
              <a:rPr lang="ru-RU" sz="2400" b="0" strike="noStrike" spc="-1">
                <a:solidFill>
                  <a:srgbClr val="000000"/>
                </a:solidFill>
                <a:latin typeface="Times New Roman"/>
              </a:rPr>
              <a:t>	 (TAM) —  Стартап разработает онлайн-сервис для привлечения и удержания клиентов  для самозанятых репетиторов. Потенциальная аудитория сервиса — все самозанятые репетиторы. </a:t>
            </a:r>
            <a:endParaRPr lang="ru-RU" sz="2400" b="0" strike="noStrike" spc="-1">
              <a:solidFill>
                <a:srgbClr val="000000"/>
              </a:solidFill>
              <a:latin typeface="Arial"/>
            </a:endParaRPr>
          </a:p>
          <a:p>
            <a:pPr algn="just">
              <a:lnSpc>
                <a:spcPct val="100000"/>
              </a:lnSpc>
            </a:pPr>
            <a:r>
              <a:rPr lang="ru-RU" sz="2400" b="0" strike="noStrike" spc="-1">
                <a:solidFill>
                  <a:srgbClr val="000000"/>
                </a:solidFill>
                <a:latin typeface="Times New Roman"/>
                <a:ea typeface="Microsoft YaHei"/>
              </a:rPr>
              <a:t>	 (SAM) — </a:t>
            </a:r>
            <a:r>
              <a:rPr lang="ru-RU" sz="2400" b="0" strike="noStrike" spc="-1">
                <a:solidFill>
                  <a:srgbClr val="000000"/>
                </a:solidFill>
                <a:latin typeface="Times New Roman"/>
                <a:ea typeface="Arial"/>
              </a:rPr>
              <a:t>Статистика показала, что из 100% опрошенных, 25% не испытывают проблем с поиском учеников,так как работают учителями в школах и напрямую предлагают свои услуги, но испытывают проблемы с удержанием клиентов. В похожей ситуации находятся 15% репетиторов - студенты, которые нашли свою аудиторию с помощью онлайн-школ в которых преподавали.  Оставшиеся 60% репетиторов работают онлайн и испытывают проблемы как в поиске, так и в удержании клиентов.</a:t>
            </a:r>
            <a:endParaRPr lang="ru-RU" sz="2400" b="0" strike="noStrike" spc="-1">
              <a:solidFill>
                <a:srgbClr val="000000"/>
              </a:solidFill>
              <a:latin typeface="Arial"/>
            </a:endParaRPr>
          </a:p>
          <a:p>
            <a:pPr algn="ctr">
              <a:lnSpc>
                <a:spcPct val="100000"/>
              </a:lnSpc>
              <a:spcBef>
                <a:spcPts val="1191"/>
              </a:spcBef>
              <a:spcAft>
                <a:spcPts val="992"/>
              </a:spcAft>
            </a:pPr>
            <a:r>
              <a:rPr lang="ru-RU" sz="2400" b="0" strike="noStrike" spc="-1">
                <a:solidFill>
                  <a:srgbClr val="000000"/>
                </a:solidFill>
                <a:latin typeface="Times New Roman"/>
                <a:ea typeface="Arial"/>
              </a:rPr>
              <a:t>	(SOM) —   Потенциально каждый второй обучающийся в школе, готовится или занимается с репетитором. Примерно возьмем что в школе учится 10 000 человек, получается 50%, половина, обучающихся это потребители продукта</a:t>
            </a:r>
            <a:endParaRPr lang="ru-RU" sz="2400" b="0" strike="noStrike" spc="-1">
              <a:solidFill>
                <a:srgbClr val="000000"/>
              </a:solidFill>
              <a:latin typeface="Arial"/>
            </a:endParaRPr>
          </a:p>
          <a:p>
            <a:pPr>
              <a:lnSpc>
                <a:spcPct val="100000"/>
              </a:lnSpc>
            </a:pPr>
            <a:endParaRPr lang="ru-RU" sz="2400" b="0" strike="noStrike" spc="-1">
              <a:solidFill>
                <a:srgbClr val="000000"/>
              </a:solidFill>
              <a:latin typeface="Arial"/>
            </a:endParaRPr>
          </a:p>
          <a:p>
            <a:pPr>
              <a:lnSpc>
                <a:spcPct val="100000"/>
              </a:lnSpc>
            </a:pPr>
            <a:r>
              <a:rPr lang="ru-RU" sz="2400" b="0" strike="noStrike" spc="-1">
                <a:solidFill>
                  <a:srgbClr val="000000"/>
                </a:solidFill>
                <a:latin typeface="Arial"/>
                <a:ea typeface="Arial"/>
              </a:rPr>
              <a:t>. </a:t>
            </a:r>
            <a:endParaRPr lang="ru-RU" sz="2400" b="0" strike="noStrike" spc="-1">
              <a:solidFill>
                <a:srgbClr val="000000"/>
              </a:solidFill>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Google Shape;75;p6"/>
          <p:cNvSpPr/>
          <p:nvPr/>
        </p:nvSpPr>
        <p:spPr>
          <a:xfrm>
            <a:off x="360000" y="332640"/>
            <a:ext cx="8471520" cy="4942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en-US" sz="3200" b="0" strike="noStrike" spc="-1">
                <a:solidFill>
                  <a:schemeClr val="accent1"/>
                </a:solidFill>
                <a:latin typeface="Arial"/>
                <a:ea typeface="Arial"/>
              </a:rPr>
              <a:t>БИЗНЕС-МОДЕЛЬ (</a:t>
            </a:r>
            <a:r>
              <a:rPr lang="ru-RU" sz="3200" b="0" strike="noStrike" spc="-1">
                <a:solidFill>
                  <a:schemeClr val="accent1"/>
                </a:solidFill>
                <a:latin typeface="Arial"/>
                <a:ea typeface="Arial"/>
              </a:rPr>
              <a:t>модель монетизации</a:t>
            </a:r>
            <a:r>
              <a:rPr lang="en-US" sz="3200" b="0" strike="noStrike" spc="-1">
                <a:solidFill>
                  <a:schemeClr val="accent1"/>
                </a:solidFill>
                <a:latin typeface="Arial"/>
                <a:ea typeface="Arial"/>
              </a:rPr>
              <a:t>)</a:t>
            </a:r>
            <a:endParaRPr lang="ru-RU" sz="3200" b="0" strike="noStrike" spc="-1">
              <a:solidFill>
                <a:srgbClr val="000000"/>
              </a:solidFill>
              <a:latin typeface="Arial"/>
            </a:endParaRPr>
          </a:p>
        </p:txBody>
      </p:sp>
      <p:pic>
        <p:nvPicPr>
          <p:cNvPr id="162" name="Google Shape;76;p6"/>
          <p:cNvPicPr/>
          <p:nvPr/>
        </p:nvPicPr>
        <p:blipFill>
          <a:blip r:embed="rId2"/>
          <a:stretch/>
        </p:blipFill>
        <p:spPr>
          <a:xfrm>
            <a:off x="365040" y="5970960"/>
            <a:ext cx="2998800" cy="329400"/>
          </a:xfrm>
          <a:prstGeom prst="rect">
            <a:avLst/>
          </a:prstGeom>
          <a:ln w="0">
            <a:noFill/>
          </a:ln>
        </p:spPr>
      </p:pic>
      <p:sp>
        <p:nvSpPr>
          <p:cNvPr id="163" name="Прямоугольник 162"/>
          <p:cNvSpPr/>
          <p:nvPr/>
        </p:nvSpPr>
        <p:spPr>
          <a:xfrm>
            <a:off x="180000" y="1141560"/>
            <a:ext cx="10979640" cy="5443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spcBef>
                <a:spcPts val="1191"/>
              </a:spcBef>
              <a:spcAft>
                <a:spcPts val="992"/>
              </a:spcAft>
            </a:pPr>
            <a:r>
              <a:rPr lang="ru-RU" sz="2400" b="0" strike="noStrike" spc="-1">
                <a:solidFill>
                  <a:srgbClr val="000000"/>
                </a:solidFill>
                <a:latin typeface="Times New Roman"/>
              </a:rPr>
              <a:t>Планируется предоставлять в формах комиссии либо внутренней(локальной) онлайн-валюты самозанятым репетиторам услуги по рекламе и удержанию клиентов. Онлайн-школы и образовательные центры работающие в онлайн являются контрагентами нашего продукта, которые могут интегрироваться в их экосистему. На начальном этапе планируется ограничиться самозанятыми репетиторами, в дальнейшем интегрировать в крупные онлайн-школы и образовательные центры/ По финансовой части – займ в банке брать не планируется, но планируется искать софинансирование в программах поддержки малого бизнеса или у третьих заинтересованных лиц. Основным способом продвижения продукта будет покупка таргетированной рекламы у крупных площадок, очное участие в образовательных выставках и встречах выставках.</a:t>
            </a:r>
            <a:endParaRPr lang="ru-RU" sz="2400" b="0" strike="noStrike" spc="-1">
              <a:solidFill>
                <a:srgbClr val="000000"/>
              </a:solidFill>
              <a:latin typeface="Arial"/>
            </a:endParaRPr>
          </a:p>
          <a:p>
            <a:pPr>
              <a:lnSpc>
                <a:spcPct val="100000"/>
              </a:lnSpc>
            </a:pPr>
            <a:endParaRPr lang="ru-RU" sz="1000" b="0" strike="noStrike" spc="-1">
              <a:solidFill>
                <a:srgbClr val="000000"/>
              </a:solidFill>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Google Shape;81;p7"/>
          <p:cNvSpPr/>
          <p:nvPr/>
        </p:nvSpPr>
        <p:spPr>
          <a:xfrm>
            <a:off x="1145160" y="900000"/>
            <a:ext cx="9114480" cy="1916212"/>
          </a:xfrm>
          <a:prstGeom prst="rect">
            <a:avLst/>
          </a:prstGeom>
          <a:noFill/>
          <a:ln w="0">
            <a:noFill/>
          </a:ln>
        </p:spPr>
        <p:style>
          <a:lnRef idx="0">
            <a:scrgbClr r="0" g="0" b="0"/>
          </a:lnRef>
          <a:fillRef idx="0">
            <a:scrgbClr r="0" g="0" b="0"/>
          </a:fillRef>
          <a:effectRef idx="0">
            <a:scrgbClr r="0" g="0" b="0"/>
          </a:effectRef>
          <a:fontRef idx="minor"/>
        </p:style>
        <p:txBody>
          <a:bodyPr lIns="0" tIns="7920" rIns="0" bIns="0" anchor="t">
            <a:spAutoFit/>
          </a:bodyPr>
          <a:lstStyle/>
          <a:p>
            <a:pPr algn="ctr">
              <a:lnSpc>
                <a:spcPct val="100000"/>
              </a:lnSpc>
              <a:tabLst>
                <a:tab pos="0" algn="l"/>
              </a:tabLst>
            </a:pP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На</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данный</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момент</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идёт</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процесс</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подачи</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прав</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на</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интеллектуальное</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право</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разработка</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психологических</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и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профориентационных</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анкет</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разработка</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системы</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внедрения</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искусственного</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интеллекта</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и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продумывание</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пилотной</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версии</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 </a:t>
            </a:r>
            <a:r>
              <a:rPr lang="en-US" sz="2400" b="0" strike="noStrike" spc="-1" dirty="0" err="1">
                <a:solidFill>
                  <a:srgbClr val="000000"/>
                </a:solidFill>
                <a:latin typeface="Times New Roman" panose="02020603050405020304" pitchFamily="18" charset="0"/>
                <a:ea typeface="Arial"/>
                <a:cs typeface="Times New Roman" panose="02020603050405020304" pitchFamily="18" charset="0"/>
              </a:rPr>
              <a:t>сервиса</a:t>
            </a:r>
            <a:r>
              <a:rPr lang="en-US" sz="2400" b="0" strike="noStrike" spc="-1" dirty="0">
                <a:solidFill>
                  <a:srgbClr val="000000"/>
                </a:solidFill>
                <a:latin typeface="Times New Roman" panose="02020603050405020304" pitchFamily="18" charset="0"/>
                <a:ea typeface="Arial"/>
                <a:cs typeface="Times New Roman" panose="02020603050405020304" pitchFamily="18" charset="0"/>
              </a:rPr>
              <a:t>.</a:t>
            </a:r>
            <a:endParaRPr lang="ru-RU" sz="2400" b="0" strike="noStrike" spc="-1" dirty="0">
              <a:solidFill>
                <a:srgbClr val="000000"/>
              </a:solidFill>
              <a:latin typeface="Times New Roman" panose="02020603050405020304" pitchFamily="18" charset="0"/>
              <a:cs typeface="Times New Roman" panose="02020603050405020304" pitchFamily="18" charset="0"/>
            </a:endParaRPr>
          </a:p>
          <a:p>
            <a:pPr>
              <a:lnSpc>
                <a:spcPct val="100000"/>
              </a:lnSpc>
              <a:tabLst>
                <a:tab pos="0" algn="l"/>
              </a:tabLst>
            </a:pPr>
            <a:endParaRPr lang="ru-RU" sz="2800" b="0" strike="noStrike" spc="-1" dirty="0">
              <a:solidFill>
                <a:srgbClr val="000000"/>
              </a:solidFill>
              <a:latin typeface="Arial"/>
            </a:endParaRPr>
          </a:p>
        </p:txBody>
      </p:sp>
      <p:sp>
        <p:nvSpPr>
          <p:cNvPr id="165" name="Google Shape;82;p7"/>
          <p:cNvSpPr/>
          <p:nvPr/>
        </p:nvSpPr>
        <p:spPr>
          <a:xfrm>
            <a:off x="1008000" y="147240"/>
            <a:ext cx="8471520" cy="4942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en-US" sz="3200" b="0" strike="noStrike" spc="-1">
                <a:solidFill>
                  <a:schemeClr val="accent1"/>
                </a:solidFill>
                <a:latin typeface="Arial"/>
                <a:ea typeface="Arial"/>
              </a:rPr>
              <a:t>ТЕКУЩИЕ РЕЗУЛЬТАТЫ (описать mvp)</a:t>
            </a:r>
            <a:endParaRPr lang="ru-RU" sz="3200" b="0" strike="noStrike" spc="-1">
              <a:solidFill>
                <a:srgbClr val="000000"/>
              </a:solidFill>
              <a:latin typeface="Arial"/>
            </a:endParaRPr>
          </a:p>
        </p:txBody>
      </p:sp>
      <p:pic>
        <p:nvPicPr>
          <p:cNvPr id="166" name="Google Shape;83;p7"/>
          <p:cNvPicPr/>
          <p:nvPr/>
        </p:nvPicPr>
        <p:blipFill>
          <a:blip r:embed="rId2"/>
          <a:stretch/>
        </p:blipFill>
        <p:spPr>
          <a:xfrm>
            <a:off x="365040" y="5970960"/>
            <a:ext cx="2998800" cy="329400"/>
          </a:xfrm>
          <a:prstGeom prst="rect">
            <a:avLst/>
          </a:prstGeom>
          <a:ln w="0">
            <a:noFill/>
          </a:ln>
        </p:spPr>
      </p:pic>
      <p:pic>
        <p:nvPicPr>
          <p:cNvPr id="4" name="Рисунок 3" descr="Изображение выглядит как текст, программное обеспечение, Мультимедийное программное обеспечение, Значок на компьютере">
            <a:extLst>
              <a:ext uri="{FF2B5EF4-FFF2-40B4-BE49-F238E27FC236}">
                <a16:creationId xmlns:a16="http://schemas.microsoft.com/office/drawing/2014/main" id="{44AAF3D6-8623-E11B-7429-64CFA8D748F5}"/>
              </a:ext>
            </a:extLst>
          </p:cNvPr>
          <p:cNvPicPr>
            <a:picLocks noChangeAspect="1"/>
          </p:cNvPicPr>
          <p:nvPr/>
        </p:nvPicPr>
        <p:blipFill>
          <a:blip r:embed="rId3">
            <a:extLst>
              <a:ext uri="{28A0092B-C50C-407E-A947-70E740481C1C}">
                <a14:useLocalDpi xmlns:a14="http://schemas.microsoft.com/office/drawing/2010/main" val="0"/>
              </a:ext>
            </a:extLst>
          </a:blip>
          <a:srcRect l="32074" t="20000" r="33298" b="8132"/>
          <a:stretch/>
        </p:blipFill>
        <p:spPr>
          <a:xfrm>
            <a:off x="7246365" y="2442313"/>
            <a:ext cx="3163593" cy="3693347"/>
          </a:xfrm>
          <a:prstGeom prst="rect">
            <a:avLst/>
          </a:prstGeom>
        </p:spPr>
      </p:pic>
      <p:pic>
        <p:nvPicPr>
          <p:cNvPr id="6" name="Рисунок 5" descr="Изображение выглядит как текст, снимок экрана, программное обеспечение, Мультимедийное программное обеспечение">
            <a:extLst>
              <a:ext uri="{FF2B5EF4-FFF2-40B4-BE49-F238E27FC236}">
                <a16:creationId xmlns:a16="http://schemas.microsoft.com/office/drawing/2014/main" id="{767B7C75-3BD0-BF19-7792-759D50BAC57B}"/>
              </a:ext>
            </a:extLst>
          </p:cNvPr>
          <p:cNvPicPr>
            <a:picLocks noChangeAspect="1"/>
          </p:cNvPicPr>
          <p:nvPr/>
        </p:nvPicPr>
        <p:blipFill>
          <a:blip r:embed="rId4">
            <a:extLst>
              <a:ext uri="{28A0092B-C50C-407E-A947-70E740481C1C}">
                <a14:useLocalDpi xmlns:a14="http://schemas.microsoft.com/office/drawing/2010/main" val="0"/>
              </a:ext>
            </a:extLst>
          </a:blip>
          <a:srcRect l="3670" t="15603" r="3698" b="4823"/>
          <a:stretch/>
        </p:blipFill>
        <p:spPr>
          <a:xfrm>
            <a:off x="432600" y="2442313"/>
            <a:ext cx="6663447" cy="321980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Google Shape;75;p6"/>
          <p:cNvSpPr/>
          <p:nvPr/>
        </p:nvSpPr>
        <p:spPr>
          <a:xfrm>
            <a:off x="360000" y="332640"/>
            <a:ext cx="8471520" cy="4942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ru-RU" sz="3200" b="0" strike="noStrike" spc="-1">
                <a:solidFill>
                  <a:schemeClr val="accent1"/>
                </a:solidFill>
                <a:latin typeface="Arial"/>
                <a:ea typeface="Arial"/>
              </a:rPr>
              <a:t>Каналы продвижения</a:t>
            </a:r>
            <a:endParaRPr lang="ru-RU" sz="3200" b="0" strike="noStrike" spc="-1">
              <a:solidFill>
                <a:srgbClr val="000000"/>
              </a:solidFill>
              <a:latin typeface="Arial"/>
            </a:endParaRPr>
          </a:p>
        </p:txBody>
      </p:sp>
      <p:pic>
        <p:nvPicPr>
          <p:cNvPr id="170" name="Google Shape;76;p6"/>
          <p:cNvPicPr/>
          <p:nvPr/>
        </p:nvPicPr>
        <p:blipFill>
          <a:blip r:embed="rId2"/>
          <a:stretch/>
        </p:blipFill>
        <p:spPr>
          <a:xfrm>
            <a:off x="365040" y="5970960"/>
            <a:ext cx="2998800" cy="329400"/>
          </a:xfrm>
          <a:prstGeom prst="rect">
            <a:avLst/>
          </a:prstGeom>
          <a:ln w="0">
            <a:noFill/>
          </a:ln>
        </p:spPr>
      </p:pic>
      <p:sp>
        <p:nvSpPr>
          <p:cNvPr id="171" name="Прямоугольник 170"/>
          <p:cNvSpPr/>
          <p:nvPr/>
        </p:nvSpPr>
        <p:spPr>
          <a:xfrm>
            <a:off x="2880000" y="1261800"/>
            <a:ext cx="6119640" cy="1797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spcBef>
                <a:spcPts val="1191"/>
              </a:spcBef>
              <a:spcAft>
                <a:spcPts val="992"/>
              </a:spcAft>
            </a:pPr>
            <a:r>
              <a:rPr lang="ru-RU" sz="2400" b="0" strike="noStrike" spc="-1">
                <a:solidFill>
                  <a:srgbClr val="000000"/>
                </a:solidFill>
                <a:latin typeface="Times New Roman"/>
              </a:rPr>
              <a:t>Работа с таргет рекламой, запуск вирусной запоминающейся рекламы, очная реклама на образовательных выставках, реклама у контрагентов. </a:t>
            </a:r>
            <a:endParaRPr lang="ru-RU" sz="2400" b="0" strike="noStrike" spc="-1">
              <a:solidFill>
                <a:srgbClr val="000000"/>
              </a:solidFill>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Google Shape;75;p6"/>
          <p:cNvSpPr/>
          <p:nvPr/>
        </p:nvSpPr>
        <p:spPr>
          <a:xfrm>
            <a:off x="360000" y="332640"/>
            <a:ext cx="8471520" cy="4942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ru-RU" sz="3200" b="0" strike="noStrike" spc="-1">
                <a:solidFill>
                  <a:schemeClr val="accent1"/>
                </a:solidFill>
                <a:latin typeface="Arial"/>
                <a:ea typeface="Arial"/>
              </a:rPr>
              <a:t>Ресурсы, необходимые для реализации</a:t>
            </a:r>
            <a:endParaRPr lang="ru-RU" sz="3200" b="0" strike="noStrike" spc="-1">
              <a:solidFill>
                <a:srgbClr val="000000"/>
              </a:solidFill>
              <a:latin typeface="Arial"/>
            </a:endParaRPr>
          </a:p>
        </p:txBody>
      </p:sp>
      <p:pic>
        <p:nvPicPr>
          <p:cNvPr id="173" name="Google Shape;76;p6"/>
          <p:cNvPicPr/>
          <p:nvPr/>
        </p:nvPicPr>
        <p:blipFill>
          <a:blip r:embed="rId2"/>
          <a:stretch/>
        </p:blipFill>
        <p:spPr>
          <a:xfrm>
            <a:off x="365040" y="5970960"/>
            <a:ext cx="2998800" cy="329400"/>
          </a:xfrm>
          <a:prstGeom prst="rect">
            <a:avLst/>
          </a:prstGeom>
          <a:ln w="0">
            <a:noFill/>
          </a:ln>
        </p:spPr>
      </p:pic>
      <p:sp>
        <p:nvSpPr>
          <p:cNvPr id="3" name="TextBox 2">
            <a:extLst>
              <a:ext uri="{FF2B5EF4-FFF2-40B4-BE49-F238E27FC236}">
                <a16:creationId xmlns:a16="http://schemas.microsoft.com/office/drawing/2014/main" id="{DF443D87-FA66-5FE0-5351-5B4C552754C9}"/>
              </a:ext>
            </a:extLst>
          </p:cNvPr>
          <p:cNvSpPr txBox="1"/>
          <p:nvPr/>
        </p:nvSpPr>
        <p:spPr>
          <a:xfrm>
            <a:off x="1747988" y="1044289"/>
            <a:ext cx="7913450" cy="3416320"/>
          </a:xfrm>
          <a:prstGeom prst="rect">
            <a:avLst/>
          </a:prstGeom>
          <a:noFill/>
        </p:spPr>
        <p:txBody>
          <a:bodyPr wrap="square">
            <a:spAutoFit/>
          </a:bodyPr>
          <a:lstStyle/>
          <a:p>
            <a:pPr algn="ctr"/>
            <a:r>
              <a:rPr lang="ru-RU" sz="2400" b="0" i="0" dirty="0">
                <a:solidFill>
                  <a:srgbClr val="000000"/>
                </a:solidFill>
                <a:effectLst/>
                <a:latin typeface="Times New Roman" panose="02020603050405020304" pitchFamily="18" charset="0"/>
                <a:cs typeface="Times New Roman" panose="02020603050405020304" pitchFamily="18" charset="0"/>
              </a:rPr>
              <a:t>Финансовые ресурсы: на реализацию проекта необходимо выделить порядка 1.500.000 </a:t>
            </a:r>
            <a:endParaRPr lang="en-US" sz="2400" b="0" i="0" dirty="0">
              <a:solidFill>
                <a:srgbClr val="000000"/>
              </a:solidFill>
              <a:effectLst/>
              <a:latin typeface="Times New Roman" panose="02020603050405020304" pitchFamily="18" charset="0"/>
              <a:cs typeface="Times New Roman" panose="02020603050405020304" pitchFamily="18" charset="0"/>
            </a:endParaRPr>
          </a:p>
          <a:p>
            <a:pPr algn="ctr"/>
            <a:r>
              <a:rPr lang="ru-RU" sz="2400" b="0" i="0" dirty="0">
                <a:solidFill>
                  <a:srgbClr val="000000"/>
                </a:solidFill>
                <a:effectLst/>
                <a:latin typeface="Times New Roman" panose="02020603050405020304" pitchFamily="18" charset="0"/>
                <a:cs typeface="Times New Roman" panose="02020603050405020304" pitchFamily="18" charset="0"/>
              </a:rPr>
              <a:t>Технические ресурсы: для реализации проекта необходимо техническое оснащение </a:t>
            </a:r>
            <a:endParaRPr lang="en-US" sz="2400" b="0" i="0" dirty="0">
              <a:solidFill>
                <a:srgbClr val="000000"/>
              </a:solidFill>
              <a:effectLst/>
              <a:latin typeface="Times New Roman" panose="02020603050405020304" pitchFamily="18" charset="0"/>
              <a:cs typeface="Times New Roman" panose="02020603050405020304" pitchFamily="18" charset="0"/>
            </a:endParaRPr>
          </a:p>
          <a:p>
            <a:pPr algn="ctr"/>
            <a:r>
              <a:rPr lang="ru-RU" sz="2400" b="0" i="0" dirty="0">
                <a:solidFill>
                  <a:srgbClr val="000000"/>
                </a:solidFill>
                <a:effectLst/>
                <a:latin typeface="Times New Roman" panose="02020603050405020304" pitchFamily="18" charset="0"/>
                <a:cs typeface="Times New Roman" panose="02020603050405020304" pitchFamily="18" charset="0"/>
              </a:rPr>
              <a:t>Трудовые ресурсы: на полную реализацию проекта требуется полгода. </a:t>
            </a:r>
            <a:endParaRPr lang="en-US" sz="2400" b="0" i="0" dirty="0">
              <a:solidFill>
                <a:srgbClr val="000000"/>
              </a:solidFill>
              <a:effectLst/>
              <a:latin typeface="Times New Roman" panose="02020603050405020304" pitchFamily="18" charset="0"/>
              <a:cs typeface="Times New Roman" panose="02020603050405020304" pitchFamily="18" charset="0"/>
            </a:endParaRPr>
          </a:p>
          <a:p>
            <a:pPr algn="ctr"/>
            <a:r>
              <a:rPr lang="ru-RU" sz="2400" b="0" i="0" dirty="0">
                <a:solidFill>
                  <a:srgbClr val="000000"/>
                </a:solidFill>
                <a:effectLst/>
                <a:latin typeface="Times New Roman" panose="02020603050405020304" pitchFamily="18" charset="0"/>
                <a:cs typeface="Times New Roman" panose="02020603050405020304" pitchFamily="18" charset="0"/>
              </a:rPr>
              <a:t>Информационные ресурсы: Для реализации проекта необходимо постоянно обновлять базу информации о сервисе для его улучшения</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Google Shape;75;p6"/>
          <p:cNvSpPr/>
          <p:nvPr/>
        </p:nvSpPr>
        <p:spPr>
          <a:xfrm>
            <a:off x="360000" y="332640"/>
            <a:ext cx="8471520" cy="4942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en-US" sz="3200" b="0" strike="noStrike" spc="-1">
                <a:solidFill>
                  <a:schemeClr val="accent1"/>
                </a:solidFill>
                <a:latin typeface="Arial"/>
                <a:ea typeface="Arial"/>
              </a:rPr>
              <a:t>Unit-</a:t>
            </a:r>
            <a:r>
              <a:rPr lang="ru-RU" sz="3200" b="0" strike="noStrike" spc="-1">
                <a:solidFill>
                  <a:schemeClr val="accent1"/>
                </a:solidFill>
                <a:latin typeface="Arial"/>
                <a:ea typeface="Arial"/>
              </a:rPr>
              <a:t>экомика</a:t>
            </a:r>
            <a:endParaRPr lang="ru-RU" sz="3200" b="0" strike="noStrike" spc="-1">
              <a:solidFill>
                <a:srgbClr val="000000"/>
              </a:solidFill>
              <a:latin typeface="Arial"/>
            </a:endParaRPr>
          </a:p>
        </p:txBody>
      </p:sp>
      <p:pic>
        <p:nvPicPr>
          <p:cNvPr id="175" name="Google Shape;76;p6"/>
          <p:cNvPicPr/>
          <p:nvPr/>
        </p:nvPicPr>
        <p:blipFill>
          <a:blip r:embed="rId2"/>
          <a:stretch/>
        </p:blipFill>
        <p:spPr>
          <a:xfrm>
            <a:off x="365040" y="5970960"/>
            <a:ext cx="2998800" cy="329400"/>
          </a:xfrm>
          <a:prstGeom prst="rect">
            <a:avLst/>
          </a:prstGeom>
          <a:ln w="0">
            <a:noFill/>
          </a:ln>
        </p:spPr>
      </p:pic>
      <p:sp>
        <p:nvSpPr>
          <p:cNvPr id="3" name="TextBox 2">
            <a:extLst>
              <a:ext uri="{FF2B5EF4-FFF2-40B4-BE49-F238E27FC236}">
                <a16:creationId xmlns:a16="http://schemas.microsoft.com/office/drawing/2014/main" id="{99DCE50A-C82C-7FA5-B620-DD8FEB68DD96}"/>
              </a:ext>
            </a:extLst>
          </p:cNvPr>
          <p:cNvSpPr txBox="1"/>
          <p:nvPr/>
        </p:nvSpPr>
        <p:spPr>
          <a:xfrm>
            <a:off x="6961760" y="332640"/>
            <a:ext cx="4142361" cy="4011355"/>
          </a:xfrm>
          <a:prstGeom prst="rect">
            <a:avLst/>
          </a:prstGeom>
          <a:noFill/>
        </p:spPr>
        <p:txBody>
          <a:bodyPr wrap="square">
            <a:spAutoFit/>
          </a:bodyPr>
          <a:lstStyle/>
          <a:p>
            <a:pPr marL="342900" indent="-342900" algn="ctr" rtl="0" fontAlgn="ctr">
              <a:spcBef>
                <a:spcPts val="300"/>
              </a:spcBef>
              <a:spcAft>
                <a:spcPts val="375"/>
              </a:spcAft>
              <a:buFontTx/>
              <a:buChar char="-"/>
            </a:pPr>
            <a:r>
              <a:rPr lang="ru-RU" sz="2400" b="0" i="0" dirty="0">
                <a:solidFill>
                  <a:srgbClr val="000000"/>
                </a:solidFill>
                <a:effectLst/>
                <a:latin typeface="Times New Roman" panose="02020603050405020304" pitchFamily="18" charset="0"/>
                <a:cs typeface="Times New Roman" panose="02020603050405020304" pitchFamily="18" charset="0"/>
              </a:rPr>
              <a:t>Количество учеников: 65 </a:t>
            </a:r>
            <a:endParaRPr lang="en-US" sz="2400" dirty="0">
              <a:solidFill>
                <a:srgbClr val="000000"/>
              </a:solidFill>
              <a:latin typeface="Times New Roman" panose="02020603050405020304" pitchFamily="18" charset="0"/>
              <a:cs typeface="Times New Roman" panose="02020603050405020304" pitchFamily="18" charset="0"/>
            </a:endParaRPr>
          </a:p>
          <a:p>
            <a:pPr marL="342900" indent="-342900" algn="ctr" rtl="0" fontAlgn="ctr">
              <a:spcBef>
                <a:spcPts val="300"/>
              </a:spcBef>
              <a:spcAft>
                <a:spcPts val="375"/>
              </a:spcAft>
              <a:buFontTx/>
              <a:buChar char="-"/>
            </a:pPr>
            <a:r>
              <a:rPr lang="ru-RU" sz="2400" b="0" i="0" dirty="0">
                <a:solidFill>
                  <a:srgbClr val="000000"/>
                </a:solidFill>
                <a:effectLst/>
                <a:latin typeface="Times New Roman" panose="02020603050405020304" pitchFamily="18" charset="0"/>
                <a:cs typeface="Times New Roman" panose="02020603050405020304" pitchFamily="18" charset="0"/>
              </a:rPr>
              <a:t>- Покупающие ученики: 20 </a:t>
            </a:r>
            <a:endParaRPr lang="en-US" sz="2400" b="0" i="0" dirty="0">
              <a:solidFill>
                <a:srgbClr val="000000"/>
              </a:solidFill>
              <a:effectLst/>
              <a:latin typeface="Times New Roman" panose="02020603050405020304" pitchFamily="18" charset="0"/>
              <a:cs typeface="Times New Roman" panose="02020603050405020304" pitchFamily="18" charset="0"/>
            </a:endParaRPr>
          </a:p>
          <a:p>
            <a:pPr marL="342900" indent="-342900" algn="ctr" rtl="0" fontAlgn="ctr">
              <a:spcBef>
                <a:spcPts val="300"/>
              </a:spcBef>
              <a:spcAft>
                <a:spcPts val="375"/>
              </a:spcAft>
              <a:buFontTx/>
              <a:buChar char="-"/>
            </a:pPr>
            <a:r>
              <a:rPr lang="ru-RU" sz="2400" b="0" i="0" dirty="0">
                <a:solidFill>
                  <a:srgbClr val="000000"/>
                </a:solidFill>
                <a:effectLst/>
                <a:latin typeface="Times New Roman" panose="02020603050405020304" pitchFamily="18" charset="0"/>
                <a:cs typeface="Times New Roman" panose="02020603050405020304" pitchFamily="18" charset="0"/>
              </a:rPr>
              <a:t>Стоимость услуги: 2290 рублей</a:t>
            </a:r>
            <a:endParaRPr lang="en-US" sz="2400" b="0" i="0" dirty="0">
              <a:solidFill>
                <a:srgbClr val="000000"/>
              </a:solidFill>
              <a:effectLst/>
              <a:latin typeface="Times New Roman" panose="02020603050405020304" pitchFamily="18" charset="0"/>
              <a:cs typeface="Times New Roman" panose="02020603050405020304" pitchFamily="18" charset="0"/>
            </a:endParaRPr>
          </a:p>
          <a:p>
            <a:pPr marL="342900" indent="-342900" algn="ctr" rtl="0" fontAlgn="ctr">
              <a:spcBef>
                <a:spcPts val="300"/>
              </a:spcBef>
              <a:spcAft>
                <a:spcPts val="375"/>
              </a:spcAft>
              <a:buFontTx/>
              <a:buChar char="-"/>
            </a:pPr>
            <a:r>
              <a:rPr lang="ru-RU" sz="2400" b="0" i="0" dirty="0">
                <a:solidFill>
                  <a:srgbClr val="000000"/>
                </a:solidFill>
                <a:effectLst/>
                <a:latin typeface="Times New Roman" panose="02020603050405020304" pitchFamily="18" charset="0"/>
                <a:cs typeface="Times New Roman" panose="02020603050405020304" pitchFamily="18" charset="0"/>
              </a:rPr>
              <a:t> Расходы на рекламу: 80.000 рублей </a:t>
            </a:r>
            <a:endParaRPr lang="en-US" sz="2400" b="0" i="0" dirty="0">
              <a:solidFill>
                <a:srgbClr val="000000"/>
              </a:solidFill>
              <a:effectLst/>
              <a:latin typeface="Times New Roman" panose="02020603050405020304" pitchFamily="18" charset="0"/>
              <a:cs typeface="Times New Roman" panose="02020603050405020304" pitchFamily="18" charset="0"/>
            </a:endParaRPr>
          </a:p>
          <a:p>
            <a:pPr marL="342900" indent="-342900" algn="ctr" rtl="0" fontAlgn="ctr">
              <a:spcBef>
                <a:spcPts val="300"/>
              </a:spcBef>
              <a:spcAft>
                <a:spcPts val="375"/>
              </a:spcAft>
              <a:buFontTx/>
              <a:buChar char="-"/>
            </a:pPr>
            <a:r>
              <a:rPr lang="ru-RU" sz="2400" b="0" i="0" dirty="0">
                <a:solidFill>
                  <a:srgbClr val="000000"/>
                </a:solidFill>
                <a:effectLst/>
                <a:latin typeface="Times New Roman" panose="02020603050405020304" pitchFamily="18" charset="0"/>
                <a:cs typeface="Times New Roman" panose="02020603050405020304" pitchFamily="18" charset="0"/>
              </a:rPr>
              <a:t>Расходы на разработку: 15.000 рублей</a:t>
            </a:r>
          </a:p>
          <a:p>
            <a:br>
              <a:rPr lang="ru-RU" b="0" i="0" dirty="0">
                <a:solidFill>
                  <a:srgbClr val="000000"/>
                </a:solidFill>
                <a:effectLst/>
                <a:latin typeface="Roboto" panose="02000000000000000000" pitchFamily="2" charset="0"/>
              </a:rPr>
            </a:br>
            <a:endParaRPr lang="ru-RU" dirty="0"/>
          </a:p>
        </p:txBody>
      </p:sp>
      <p:sp>
        <p:nvSpPr>
          <p:cNvPr id="5" name="TextBox 4">
            <a:extLst>
              <a:ext uri="{FF2B5EF4-FFF2-40B4-BE49-F238E27FC236}">
                <a16:creationId xmlns:a16="http://schemas.microsoft.com/office/drawing/2014/main" id="{068043A9-A36E-1434-063B-50B2B41D969A}"/>
              </a:ext>
            </a:extLst>
          </p:cNvPr>
          <p:cNvSpPr txBox="1"/>
          <p:nvPr/>
        </p:nvSpPr>
        <p:spPr>
          <a:xfrm>
            <a:off x="601532" y="1715018"/>
            <a:ext cx="6118696" cy="2308324"/>
          </a:xfrm>
          <a:prstGeom prst="rect">
            <a:avLst/>
          </a:prstGeom>
          <a:noFill/>
        </p:spPr>
        <p:txBody>
          <a:bodyPr wrap="square">
            <a:spAutoFit/>
          </a:bodyPr>
          <a:lstStyle/>
          <a:p>
            <a:r>
              <a:rPr lang="ru-RU" sz="2400" b="0" i="0" dirty="0">
                <a:solidFill>
                  <a:srgbClr val="000000"/>
                </a:solidFill>
                <a:effectLst/>
                <a:latin typeface="Times New Roman" panose="02020603050405020304" pitchFamily="18" charset="0"/>
                <a:cs typeface="Times New Roman" panose="02020603050405020304" pitchFamily="18" charset="0"/>
              </a:rPr>
              <a:t>Выручка= 20*2290=45.800 рублей </a:t>
            </a:r>
            <a:endParaRPr lang="en-US" sz="2400" b="0" i="0" dirty="0">
              <a:solidFill>
                <a:srgbClr val="000000"/>
              </a:solidFill>
              <a:effectLst/>
              <a:latin typeface="Times New Roman" panose="02020603050405020304" pitchFamily="18" charset="0"/>
              <a:cs typeface="Times New Roman" panose="02020603050405020304" pitchFamily="18" charset="0"/>
            </a:endParaRPr>
          </a:p>
          <a:p>
            <a:r>
              <a:rPr lang="ru-RU" sz="2400" b="0" i="0" dirty="0">
                <a:solidFill>
                  <a:srgbClr val="000000"/>
                </a:solidFill>
                <a:effectLst/>
                <a:latin typeface="Times New Roman" panose="02020603050405020304" pitchFamily="18" charset="0"/>
                <a:cs typeface="Times New Roman" panose="02020603050405020304" pitchFamily="18" charset="0"/>
              </a:rPr>
              <a:t>Общие расходы= 95.000 рублей </a:t>
            </a:r>
            <a:endParaRPr lang="en-US" sz="2400" b="0" i="0" dirty="0">
              <a:solidFill>
                <a:srgbClr val="000000"/>
              </a:solidFill>
              <a:effectLst/>
              <a:latin typeface="Times New Roman" panose="02020603050405020304" pitchFamily="18" charset="0"/>
              <a:cs typeface="Times New Roman" panose="02020603050405020304" pitchFamily="18" charset="0"/>
            </a:endParaRPr>
          </a:p>
          <a:p>
            <a:r>
              <a:rPr lang="ru-RU" sz="2400" b="0" i="0" dirty="0">
                <a:solidFill>
                  <a:srgbClr val="000000"/>
                </a:solidFill>
                <a:effectLst/>
                <a:latin typeface="Times New Roman" panose="02020603050405020304" pitchFamily="18" charset="0"/>
                <a:cs typeface="Times New Roman" panose="02020603050405020304" pitchFamily="18" charset="0"/>
              </a:rPr>
              <a:t>Расходы на клиента= 95.000/65= 1461.54 рублей </a:t>
            </a:r>
            <a:endParaRPr lang="en-US" sz="2400" b="0" i="0" dirty="0">
              <a:solidFill>
                <a:srgbClr val="000000"/>
              </a:solidFill>
              <a:effectLst/>
              <a:latin typeface="Times New Roman" panose="02020603050405020304" pitchFamily="18" charset="0"/>
              <a:cs typeface="Times New Roman" panose="02020603050405020304" pitchFamily="18" charset="0"/>
            </a:endParaRPr>
          </a:p>
          <a:p>
            <a:r>
              <a:rPr lang="ru-RU" sz="2400" b="0" i="0" dirty="0">
                <a:solidFill>
                  <a:srgbClr val="000000"/>
                </a:solidFill>
                <a:effectLst/>
                <a:latin typeface="Times New Roman" panose="02020603050405020304" pitchFamily="18" charset="0"/>
                <a:cs typeface="Times New Roman" panose="02020603050405020304" pitchFamily="18" charset="0"/>
              </a:rPr>
              <a:t>Юнит экономика=2290-1461.54=828.46 рублей</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Google Shape;89;p8"/>
          <p:cNvPicPr/>
          <p:nvPr/>
        </p:nvPicPr>
        <p:blipFill>
          <a:blip r:embed="rId2"/>
          <a:stretch/>
        </p:blipFill>
        <p:spPr>
          <a:xfrm>
            <a:off x="365040" y="5970960"/>
            <a:ext cx="2998800" cy="329400"/>
          </a:xfrm>
          <a:prstGeom prst="rect">
            <a:avLst/>
          </a:prstGeom>
          <a:ln w="0">
            <a:noFill/>
          </a:ln>
        </p:spPr>
      </p:pic>
      <p:sp>
        <p:nvSpPr>
          <p:cNvPr id="177" name="Google Shape;88;p 1"/>
          <p:cNvSpPr/>
          <p:nvPr/>
        </p:nvSpPr>
        <p:spPr>
          <a:xfrm>
            <a:off x="1344240" y="84960"/>
            <a:ext cx="8471880" cy="4942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gn="ctr">
              <a:lnSpc>
                <a:spcPct val="100000"/>
              </a:lnSpc>
              <a:tabLst>
                <a:tab pos="0" algn="l"/>
              </a:tabLst>
            </a:pPr>
            <a:r>
              <a:rPr lang="en-US" sz="3200" b="0" strike="noStrike" spc="-1">
                <a:solidFill>
                  <a:schemeClr val="accent1"/>
                </a:solidFill>
                <a:latin typeface="Arial"/>
                <a:ea typeface="Arial"/>
              </a:rPr>
              <a:t>КОМАНДА</a:t>
            </a:r>
            <a:endParaRPr lang="ru-RU" sz="3200" b="0" strike="noStrike" spc="-1">
              <a:solidFill>
                <a:srgbClr val="000000"/>
              </a:solidFill>
              <a:latin typeface="Arial"/>
            </a:endParaRPr>
          </a:p>
        </p:txBody>
      </p:sp>
      <p:pic>
        <p:nvPicPr>
          <p:cNvPr id="178" name="Рисунок 177"/>
          <p:cNvPicPr/>
          <p:nvPr/>
        </p:nvPicPr>
        <p:blipFill>
          <a:blip r:embed="rId3"/>
          <a:stretch/>
        </p:blipFill>
        <p:spPr>
          <a:xfrm>
            <a:off x="8370720" y="360"/>
            <a:ext cx="3148560" cy="3148560"/>
          </a:xfrm>
          <a:prstGeom prst="rect">
            <a:avLst/>
          </a:prstGeom>
          <a:ln w="0">
            <a:noFill/>
          </a:ln>
        </p:spPr>
      </p:pic>
      <p:sp>
        <p:nvSpPr>
          <p:cNvPr id="179" name="Google Shape;88;p 2"/>
          <p:cNvSpPr/>
          <p:nvPr/>
        </p:nvSpPr>
        <p:spPr>
          <a:xfrm>
            <a:off x="5918400" y="2443680"/>
            <a:ext cx="8481240" cy="61632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gn="ctr">
              <a:lnSpc>
                <a:spcPct val="100000"/>
              </a:lnSpc>
              <a:tabLst>
                <a:tab pos="0" algn="l"/>
              </a:tabLst>
            </a:pPr>
            <a:r>
              <a:rPr lang="en-US" sz="2000" b="0" strike="noStrike" spc="-1">
                <a:solidFill>
                  <a:schemeClr val="accent1"/>
                </a:solidFill>
                <a:latin typeface="Arial"/>
                <a:ea typeface="Arial"/>
              </a:rPr>
              <a:t>Мархель Арина</a:t>
            </a:r>
            <a:endParaRPr lang="ru-RU" sz="2000" b="0" strike="noStrike" spc="-1">
              <a:solidFill>
                <a:srgbClr val="000000"/>
              </a:solidFill>
              <a:latin typeface="Arial"/>
            </a:endParaRPr>
          </a:p>
          <a:p>
            <a:pPr marL="7560" algn="ctr">
              <a:lnSpc>
                <a:spcPct val="100000"/>
              </a:lnSpc>
              <a:tabLst>
                <a:tab pos="0" algn="l"/>
              </a:tabLst>
            </a:pPr>
            <a:r>
              <a:rPr lang="en-US" sz="2000" b="0" strike="noStrike" spc="-1">
                <a:solidFill>
                  <a:schemeClr val="accent1"/>
                </a:solidFill>
                <a:latin typeface="Arial"/>
                <a:ea typeface="Arial"/>
              </a:rPr>
              <a:t>Финансист</a:t>
            </a:r>
            <a:endParaRPr lang="ru-RU" sz="2000" b="0" strike="noStrike" spc="-1">
              <a:solidFill>
                <a:srgbClr val="000000"/>
              </a:solidFill>
              <a:latin typeface="Arial"/>
            </a:endParaRPr>
          </a:p>
        </p:txBody>
      </p:sp>
      <p:pic>
        <p:nvPicPr>
          <p:cNvPr id="180" name="Рисунок 179"/>
          <p:cNvPicPr/>
          <p:nvPr/>
        </p:nvPicPr>
        <p:blipFill>
          <a:blip r:embed="rId4"/>
          <a:stretch/>
        </p:blipFill>
        <p:spPr>
          <a:xfrm>
            <a:off x="0" y="0"/>
            <a:ext cx="3239640" cy="3239640"/>
          </a:xfrm>
          <a:prstGeom prst="rect">
            <a:avLst/>
          </a:prstGeom>
          <a:ln w="0">
            <a:noFill/>
          </a:ln>
        </p:spPr>
      </p:pic>
      <p:sp>
        <p:nvSpPr>
          <p:cNvPr id="181" name="Google Shape;88;p 3"/>
          <p:cNvSpPr/>
          <p:nvPr/>
        </p:nvSpPr>
        <p:spPr>
          <a:xfrm>
            <a:off x="-2700000" y="2520000"/>
            <a:ext cx="8488440" cy="61632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gn="ctr">
              <a:lnSpc>
                <a:spcPct val="100000"/>
              </a:lnSpc>
              <a:tabLst>
                <a:tab pos="0" algn="l"/>
              </a:tabLst>
            </a:pPr>
            <a:r>
              <a:rPr lang="en-US" sz="2000" b="0" strike="noStrike" spc="-1">
                <a:solidFill>
                  <a:schemeClr val="accent1"/>
                </a:solidFill>
                <a:latin typeface="Arial"/>
                <a:ea typeface="Arial"/>
              </a:rPr>
              <a:t>Варганов Даниил</a:t>
            </a:r>
            <a:endParaRPr lang="ru-RU" sz="2000" b="0" strike="noStrike" spc="-1">
              <a:solidFill>
                <a:srgbClr val="000000"/>
              </a:solidFill>
              <a:latin typeface="Arial"/>
            </a:endParaRPr>
          </a:p>
          <a:p>
            <a:pPr marL="7560" algn="ctr">
              <a:lnSpc>
                <a:spcPct val="100000"/>
              </a:lnSpc>
              <a:tabLst>
                <a:tab pos="0" algn="l"/>
              </a:tabLst>
            </a:pPr>
            <a:r>
              <a:rPr lang="en-US" sz="2000" b="0" strike="noStrike" spc="-1">
                <a:solidFill>
                  <a:schemeClr val="accent1"/>
                </a:solidFill>
                <a:latin typeface="Arial"/>
                <a:ea typeface="Arial"/>
              </a:rPr>
              <a:t>Юрист</a:t>
            </a:r>
            <a:endParaRPr lang="ru-RU" sz="2000" b="0" strike="noStrike" spc="-1">
              <a:solidFill>
                <a:srgbClr val="000000"/>
              </a:solidFill>
              <a:latin typeface="Arial"/>
            </a:endParaRPr>
          </a:p>
        </p:txBody>
      </p:sp>
      <p:pic>
        <p:nvPicPr>
          <p:cNvPr id="182" name="Рисунок 181"/>
          <p:cNvPicPr/>
          <p:nvPr/>
        </p:nvPicPr>
        <p:blipFill>
          <a:blip r:embed="rId5"/>
          <a:stretch/>
        </p:blipFill>
        <p:spPr>
          <a:xfrm>
            <a:off x="3060000" y="628920"/>
            <a:ext cx="2339640" cy="3510720"/>
          </a:xfrm>
          <a:prstGeom prst="rect">
            <a:avLst/>
          </a:prstGeom>
          <a:ln w="0">
            <a:noFill/>
          </a:ln>
        </p:spPr>
      </p:pic>
      <p:sp>
        <p:nvSpPr>
          <p:cNvPr id="183" name="Google Shape;88;p 4"/>
          <p:cNvSpPr/>
          <p:nvPr/>
        </p:nvSpPr>
        <p:spPr>
          <a:xfrm>
            <a:off x="0" y="3420000"/>
            <a:ext cx="8498880" cy="61632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gn="ctr">
              <a:lnSpc>
                <a:spcPct val="100000"/>
              </a:lnSpc>
              <a:tabLst>
                <a:tab pos="0" algn="l"/>
              </a:tabLst>
            </a:pPr>
            <a:r>
              <a:rPr lang="en-US" sz="2000" b="0" strike="noStrike" spc="-1">
                <a:solidFill>
                  <a:schemeClr val="accent1"/>
                </a:solidFill>
                <a:latin typeface="Arial"/>
                <a:ea typeface="Arial"/>
              </a:rPr>
              <a:t>Овчинников Павел</a:t>
            </a:r>
            <a:endParaRPr lang="ru-RU" sz="2000" b="0" strike="noStrike" spc="-1">
              <a:solidFill>
                <a:srgbClr val="000000"/>
              </a:solidFill>
              <a:latin typeface="Arial"/>
            </a:endParaRPr>
          </a:p>
          <a:p>
            <a:pPr marL="7560" algn="ctr">
              <a:lnSpc>
                <a:spcPct val="100000"/>
              </a:lnSpc>
              <a:tabLst>
                <a:tab pos="0" algn="l"/>
              </a:tabLst>
            </a:pPr>
            <a:r>
              <a:rPr lang="en-US" sz="2000" b="0" strike="noStrike" spc="-1">
                <a:solidFill>
                  <a:schemeClr val="accent1"/>
                </a:solidFill>
                <a:latin typeface="Arial"/>
                <a:ea typeface="Arial"/>
              </a:rPr>
              <a:t>Программист</a:t>
            </a:r>
            <a:endParaRPr lang="ru-RU" sz="2000" b="0" strike="noStrike" spc="-1">
              <a:solidFill>
                <a:srgbClr val="000000"/>
              </a:solidFill>
              <a:latin typeface="Arial"/>
            </a:endParaRPr>
          </a:p>
        </p:txBody>
      </p:sp>
      <p:pic>
        <p:nvPicPr>
          <p:cNvPr id="184" name="Рисунок 183"/>
          <p:cNvPicPr/>
          <p:nvPr/>
        </p:nvPicPr>
        <p:blipFill>
          <a:blip r:embed="rId6"/>
          <a:stretch/>
        </p:blipFill>
        <p:spPr>
          <a:xfrm>
            <a:off x="5400000" y="628920"/>
            <a:ext cx="3098880" cy="3098880"/>
          </a:xfrm>
          <a:prstGeom prst="rect">
            <a:avLst/>
          </a:prstGeom>
          <a:ln w="0">
            <a:noFill/>
          </a:ln>
        </p:spPr>
      </p:pic>
      <p:sp>
        <p:nvSpPr>
          <p:cNvPr id="185" name="Google Shape;88;p 5"/>
          <p:cNvSpPr/>
          <p:nvPr/>
        </p:nvSpPr>
        <p:spPr>
          <a:xfrm>
            <a:off x="2666880" y="2982960"/>
            <a:ext cx="8492760" cy="61632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gn="ctr">
              <a:lnSpc>
                <a:spcPct val="100000"/>
              </a:lnSpc>
              <a:tabLst>
                <a:tab pos="0" algn="l"/>
              </a:tabLst>
            </a:pPr>
            <a:r>
              <a:rPr lang="en-US" sz="2000" b="0" strike="noStrike" spc="-1">
                <a:solidFill>
                  <a:schemeClr val="accent1"/>
                </a:solidFill>
                <a:latin typeface="Arial"/>
                <a:ea typeface="Arial"/>
              </a:rPr>
              <a:t>Игнатовская Полина</a:t>
            </a:r>
            <a:endParaRPr lang="ru-RU" sz="2000" b="0" strike="noStrike" spc="-1">
              <a:solidFill>
                <a:srgbClr val="000000"/>
              </a:solidFill>
              <a:latin typeface="Arial"/>
            </a:endParaRPr>
          </a:p>
          <a:p>
            <a:pPr marL="7560" algn="ctr">
              <a:lnSpc>
                <a:spcPct val="100000"/>
              </a:lnSpc>
              <a:tabLst>
                <a:tab pos="0" algn="l"/>
              </a:tabLst>
            </a:pPr>
            <a:r>
              <a:rPr lang="en-US" sz="2000" b="0" strike="noStrike" spc="-1">
                <a:solidFill>
                  <a:schemeClr val="accent1"/>
                </a:solidFill>
                <a:latin typeface="Arial"/>
                <a:ea typeface="Arial"/>
              </a:rPr>
              <a:t>Психолог</a:t>
            </a:r>
            <a:endParaRPr lang="ru-RU" sz="2000" b="0" strike="noStrike" spc="-1">
              <a:solidFill>
                <a:srgbClr val="000000"/>
              </a:solidFill>
              <a:latin typeface="Arial"/>
            </a:endParaRPr>
          </a:p>
        </p:txBody>
      </p:sp>
      <p:pic>
        <p:nvPicPr>
          <p:cNvPr id="186" name="Рисунок 185"/>
          <p:cNvPicPr/>
          <p:nvPr/>
        </p:nvPicPr>
        <p:blipFill>
          <a:blip r:embed="rId7"/>
          <a:stretch/>
        </p:blipFill>
        <p:spPr>
          <a:xfrm>
            <a:off x="8460360" y="3148920"/>
            <a:ext cx="3059640" cy="3059640"/>
          </a:xfrm>
          <a:prstGeom prst="rect">
            <a:avLst/>
          </a:prstGeom>
          <a:ln w="0">
            <a:noFill/>
          </a:ln>
        </p:spPr>
      </p:pic>
      <p:sp>
        <p:nvSpPr>
          <p:cNvPr id="187" name="Google Shape;88;p 6"/>
          <p:cNvSpPr/>
          <p:nvPr/>
        </p:nvSpPr>
        <p:spPr>
          <a:xfrm>
            <a:off x="6260760" y="3240000"/>
            <a:ext cx="8498880" cy="61632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gn="ctr">
              <a:lnSpc>
                <a:spcPct val="100000"/>
              </a:lnSpc>
              <a:tabLst>
                <a:tab pos="0" algn="l"/>
              </a:tabLst>
            </a:pPr>
            <a:r>
              <a:rPr lang="en-US" sz="2000" b="0" strike="noStrike" spc="-1">
                <a:solidFill>
                  <a:schemeClr val="accent1"/>
                </a:solidFill>
                <a:latin typeface="Arial"/>
                <a:ea typeface="Arial"/>
              </a:rPr>
              <a:t>Овсепян Ренат</a:t>
            </a:r>
            <a:endParaRPr lang="ru-RU" sz="2000" b="0" strike="noStrike" spc="-1">
              <a:solidFill>
                <a:srgbClr val="000000"/>
              </a:solidFill>
              <a:latin typeface="Arial"/>
            </a:endParaRPr>
          </a:p>
          <a:p>
            <a:pPr marL="7560" algn="ctr">
              <a:lnSpc>
                <a:spcPct val="100000"/>
              </a:lnSpc>
              <a:tabLst>
                <a:tab pos="0" algn="l"/>
              </a:tabLst>
            </a:pPr>
            <a:r>
              <a:rPr lang="en-US" sz="2000" b="0" strike="noStrike" spc="-1">
                <a:solidFill>
                  <a:schemeClr val="accent1"/>
                </a:solidFill>
                <a:latin typeface="Arial"/>
                <a:ea typeface="Arial"/>
              </a:rPr>
              <a:t>Маркетолог</a:t>
            </a:r>
            <a:endParaRPr lang="ru-RU" sz="2000" b="0" strike="noStrike" spc="-1">
              <a:solidFill>
                <a:srgbClr val="000000"/>
              </a:solidFill>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Google Shape;94;p9"/>
          <p:cNvSpPr/>
          <p:nvPr/>
        </p:nvSpPr>
        <p:spPr>
          <a:xfrm>
            <a:off x="528120" y="281520"/>
            <a:ext cx="8471520" cy="494280"/>
          </a:xfrm>
          <a:prstGeom prst="rect">
            <a:avLst/>
          </a:prstGeom>
          <a:noFill/>
          <a:ln w="0">
            <a:noFill/>
          </a:ln>
        </p:spPr>
        <p:style>
          <a:lnRef idx="0">
            <a:scrgbClr r="0" g="0" b="0"/>
          </a:lnRef>
          <a:fillRef idx="0">
            <a:scrgbClr r="0" g="0" b="0"/>
          </a:fillRef>
          <a:effectRef idx="0">
            <a:scrgbClr r="0" g="0" b="0"/>
          </a:effectRef>
          <a:fontRef idx="minor"/>
        </p:style>
        <p:txBody>
          <a:bodyPr lIns="0" tIns="6840" rIns="0" bIns="0" anchor="t">
            <a:spAutoFit/>
          </a:bodyPr>
          <a:lstStyle/>
          <a:p>
            <a:pPr marL="7560">
              <a:lnSpc>
                <a:spcPct val="100000"/>
              </a:lnSpc>
              <a:tabLst>
                <a:tab pos="0" algn="l"/>
              </a:tabLst>
            </a:pPr>
            <a:r>
              <a:rPr lang="en-US" sz="3200" b="0" strike="noStrike" spc="-1">
                <a:solidFill>
                  <a:schemeClr val="accent1"/>
                </a:solidFill>
                <a:latin typeface="Arial"/>
                <a:ea typeface="Arial"/>
              </a:rPr>
              <a:t>ПЛАНЫ РАЗВИТИЯ</a:t>
            </a:r>
            <a:endParaRPr lang="ru-RU" sz="3200" b="0" strike="noStrike" spc="-1">
              <a:solidFill>
                <a:srgbClr val="000000"/>
              </a:solidFill>
              <a:latin typeface="Arial"/>
            </a:endParaRPr>
          </a:p>
        </p:txBody>
      </p:sp>
      <p:pic>
        <p:nvPicPr>
          <p:cNvPr id="189" name="Google Shape;95;p9"/>
          <p:cNvPicPr/>
          <p:nvPr/>
        </p:nvPicPr>
        <p:blipFill>
          <a:blip r:embed="rId2"/>
          <a:stretch/>
        </p:blipFill>
        <p:spPr>
          <a:xfrm>
            <a:off x="365040" y="5970960"/>
            <a:ext cx="2998800" cy="329400"/>
          </a:xfrm>
          <a:prstGeom prst="rect">
            <a:avLst/>
          </a:prstGeom>
          <a:ln w="0">
            <a:noFill/>
          </a:ln>
        </p:spPr>
      </p:pic>
      <p:sp>
        <p:nvSpPr>
          <p:cNvPr id="190" name="Прямоугольник 189"/>
          <p:cNvSpPr/>
          <p:nvPr/>
        </p:nvSpPr>
        <p:spPr>
          <a:xfrm>
            <a:off x="180000" y="775800"/>
            <a:ext cx="11162520" cy="5163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ru-RU" sz="2000" b="1" strike="noStrike" spc="-1" dirty="0">
                <a:solidFill>
                  <a:srgbClr val="000000"/>
                </a:solidFill>
                <a:highlight>
                  <a:srgbClr val="FFFFFF"/>
                </a:highlight>
                <a:latin typeface="Times New Roman"/>
                <a:ea typeface="Arial"/>
              </a:rPr>
              <a:t>Цель проекта:</a:t>
            </a:r>
            <a:r>
              <a:rPr lang="ru-RU" sz="2000" b="0" strike="noStrike" spc="-1" dirty="0">
                <a:solidFill>
                  <a:srgbClr val="000000"/>
                </a:solidFill>
                <a:highlight>
                  <a:srgbClr val="FFFFFF"/>
                </a:highlight>
                <a:latin typeface="Times New Roman"/>
                <a:ea typeface="Arial"/>
              </a:rPr>
              <a:t>  Разработка сервиса для модернизации образовательного процесса, ликвидации дискомфорта у учеников во время учебной программы, поиска и удержания клиентов для репетиторов.</a:t>
            </a:r>
            <a:endParaRPr lang="ru-RU" sz="2000" b="0" strike="noStrike" spc="-1" dirty="0">
              <a:solidFill>
                <a:srgbClr val="000000"/>
              </a:solidFill>
              <a:latin typeface="Arial"/>
            </a:endParaRPr>
          </a:p>
          <a:p>
            <a:pPr>
              <a:lnSpc>
                <a:spcPct val="100000"/>
              </a:lnSpc>
            </a:pPr>
            <a:r>
              <a:rPr lang="ru-RU" sz="2000" b="1" strike="noStrike" spc="-1" dirty="0">
                <a:solidFill>
                  <a:srgbClr val="000000"/>
                </a:solidFill>
                <a:highlight>
                  <a:srgbClr val="FFFFFF"/>
                </a:highlight>
                <a:latin typeface="Times New Roman"/>
                <a:ea typeface="Arial"/>
              </a:rPr>
              <a:t>Задачи развития проекта:</a:t>
            </a:r>
            <a:endParaRPr lang="ru-RU" sz="2000" b="0" strike="noStrike" spc="-1" dirty="0">
              <a:solidFill>
                <a:srgbClr val="000000"/>
              </a:solidFill>
              <a:latin typeface="Arial"/>
            </a:endParaRPr>
          </a:p>
          <a:p>
            <a:pPr>
              <a:lnSpc>
                <a:spcPct val="100000"/>
              </a:lnSpc>
            </a:pPr>
            <a:r>
              <a:rPr lang="ru-RU" sz="2000" b="0" strike="noStrike" spc="-1" dirty="0">
                <a:solidFill>
                  <a:srgbClr val="000000"/>
                </a:solidFill>
                <a:latin typeface="Times New Roman"/>
                <a:ea typeface="Arial"/>
              </a:rPr>
              <a:t>1. Интеграция Искусственного Интеллекта для </a:t>
            </a:r>
            <a:r>
              <a:rPr lang="ru-RU" sz="2000" b="0" strike="noStrike" spc="-1" dirty="0" err="1">
                <a:solidFill>
                  <a:srgbClr val="000000"/>
                </a:solidFill>
                <a:latin typeface="Times New Roman"/>
                <a:ea typeface="Arial"/>
              </a:rPr>
              <a:t>модерннизации</a:t>
            </a:r>
            <a:r>
              <a:rPr lang="ru-RU" sz="2000" b="0" strike="noStrike" spc="-1" dirty="0">
                <a:solidFill>
                  <a:srgbClr val="000000"/>
                </a:solidFill>
                <a:latin typeface="Times New Roman"/>
                <a:ea typeface="Arial"/>
              </a:rPr>
              <a:t> совместимости результатов теста. </a:t>
            </a:r>
            <a:endParaRPr lang="ru-RU" sz="2000" b="0" strike="noStrike" spc="-1" dirty="0">
              <a:solidFill>
                <a:srgbClr val="000000"/>
              </a:solidFill>
              <a:latin typeface="Arial"/>
            </a:endParaRPr>
          </a:p>
          <a:p>
            <a:pPr>
              <a:lnSpc>
                <a:spcPct val="100000"/>
              </a:lnSpc>
            </a:pPr>
            <a:r>
              <a:rPr lang="ru-RU" sz="2000" b="0" strike="noStrike" spc="-1" dirty="0">
                <a:solidFill>
                  <a:srgbClr val="000000"/>
                </a:solidFill>
                <a:latin typeface="Times New Roman"/>
                <a:ea typeface="Arial"/>
              </a:rPr>
              <a:t>2. Проведение тестирования пилотной версии сервиса.</a:t>
            </a:r>
            <a:endParaRPr lang="ru-RU" sz="2000" b="0" strike="noStrike" spc="-1" dirty="0">
              <a:solidFill>
                <a:srgbClr val="000000"/>
              </a:solidFill>
              <a:latin typeface="Arial"/>
            </a:endParaRPr>
          </a:p>
          <a:p>
            <a:pPr>
              <a:lnSpc>
                <a:spcPct val="100000"/>
              </a:lnSpc>
            </a:pPr>
            <a:r>
              <a:rPr lang="ru-RU" sz="2000" b="0" strike="noStrike" spc="-1" dirty="0">
                <a:solidFill>
                  <a:srgbClr val="000000"/>
                </a:solidFill>
                <a:latin typeface="Times New Roman"/>
                <a:ea typeface="Arial"/>
              </a:rPr>
              <a:t>3. Вывод пилотной версии в альфа-пользование(свободное пользование).</a:t>
            </a:r>
            <a:endParaRPr lang="ru-RU" sz="2000" b="0" strike="noStrike" spc="-1" dirty="0">
              <a:solidFill>
                <a:srgbClr val="000000"/>
              </a:solidFill>
              <a:latin typeface="Arial"/>
            </a:endParaRPr>
          </a:p>
          <a:p>
            <a:pPr>
              <a:lnSpc>
                <a:spcPct val="100000"/>
              </a:lnSpc>
            </a:pPr>
            <a:r>
              <a:rPr lang="ru-RU" sz="2000" b="0" strike="noStrike" spc="-1" dirty="0">
                <a:solidFill>
                  <a:srgbClr val="000000"/>
                </a:solidFill>
                <a:latin typeface="Times New Roman"/>
                <a:ea typeface="Arial"/>
              </a:rPr>
              <a:t>4. Возможность размещения коммерческой рекламы кампаниями на сервисе.</a:t>
            </a:r>
            <a:endParaRPr lang="ru-RU" sz="2000" b="0" strike="noStrike" spc="-1" dirty="0">
              <a:solidFill>
                <a:srgbClr val="000000"/>
              </a:solidFill>
              <a:latin typeface="Arial"/>
            </a:endParaRPr>
          </a:p>
          <a:p>
            <a:pPr>
              <a:lnSpc>
                <a:spcPct val="100000"/>
              </a:lnSpc>
            </a:pPr>
            <a:r>
              <a:rPr lang="ru-RU" sz="2000" b="0" strike="noStrike" spc="-1" dirty="0">
                <a:solidFill>
                  <a:srgbClr val="000000"/>
                </a:solidFill>
                <a:latin typeface="Times New Roman"/>
                <a:ea typeface="Times New Roman"/>
              </a:rPr>
              <a:t>5. Возможность интеграции сервиса в онлайн-школы и образовательные центры.</a:t>
            </a:r>
          </a:p>
          <a:p>
            <a:pPr>
              <a:lnSpc>
                <a:spcPct val="100000"/>
              </a:lnSpc>
            </a:pPr>
            <a:r>
              <a:rPr lang="ru-RU" sz="2000" spc="-1" dirty="0">
                <a:solidFill>
                  <a:srgbClr val="000000"/>
                </a:solidFill>
                <a:latin typeface="Times New Roman"/>
                <a:ea typeface="Times New Roman"/>
              </a:rPr>
              <a:t>6. Создание Общества с ограниченного </a:t>
            </a:r>
            <a:r>
              <a:rPr lang="ru-RU" sz="2000" spc="-1" dirty="0" err="1">
                <a:solidFill>
                  <a:srgbClr val="000000"/>
                </a:solidFill>
                <a:latin typeface="Times New Roman"/>
                <a:ea typeface="Times New Roman"/>
              </a:rPr>
              <a:t>отвественностью</a:t>
            </a:r>
            <a:endParaRPr lang="ru-RU" sz="2000" spc="-1" dirty="0">
              <a:solidFill>
                <a:srgbClr val="000000"/>
              </a:solidFill>
              <a:latin typeface="Times New Roman"/>
              <a:ea typeface="Times New Roman"/>
            </a:endParaRPr>
          </a:p>
          <a:p>
            <a:pPr>
              <a:lnSpc>
                <a:spcPct val="100000"/>
              </a:lnSpc>
            </a:pPr>
            <a:r>
              <a:rPr lang="ru-RU" sz="2000" b="0" strike="noStrike" spc="-1" dirty="0">
                <a:solidFill>
                  <a:srgbClr val="000000"/>
                </a:solidFill>
                <a:latin typeface="Times New Roman"/>
                <a:ea typeface="Times New Roman"/>
              </a:rPr>
              <a:t>7. Получение интеллектуальных прав и патента на </a:t>
            </a:r>
            <a:r>
              <a:rPr lang="ru-RU" sz="2000" spc="-1" dirty="0">
                <a:solidFill>
                  <a:srgbClr val="000000"/>
                </a:solidFill>
                <a:latin typeface="Times New Roman"/>
                <a:ea typeface="Times New Roman"/>
              </a:rPr>
              <a:t>онлайн-сервис «Наставничество»</a:t>
            </a:r>
            <a:endParaRPr lang="ru-RU" sz="2000" b="0" strike="noStrike" spc="-1" dirty="0">
              <a:solidFill>
                <a:srgbClr val="000000"/>
              </a:solidFill>
              <a:latin typeface="Times New Roman"/>
              <a:ea typeface="Times New Roman"/>
            </a:endParaRPr>
          </a:p>
          <a:p>
            <a:pPr>
              <a:lnSpc>
                <a:spcPct val="100000"/>
              </a:lnSpc>
            </a:pPr>
            <a:r>
              <a:rPr lang="ru-RU" sz="2000" spc="-1" dirty="0">
                <a:solidFill>
                  <a:srgbClr val="000000"/>
                </a:solidFill>
                <a:latin typeface="Times New Roman"/>
              </a:rPr>
              <a:t>6. Разработка соглашение партнерских связей</a:t>
            </a:r>
          </a:p>
          <a:p>
            <a:pPr>
              <a:lnSpc>
                <a:spcPct val="100000"/>
              </a:lnSpc>
            </a:pPr>
            <a:r>
              <a:rPr lang="ru-RU" sz="2000" b="0" strike="noStrike" spc="-1" dirty="0">
                <a:solidFill>
                  <a:srgbClr val="000000"/>
                </a:solidFill>
                <a:latin typeface="Times New Roman"/>
              </a:rPr>
              <a:t>7. Возм</a:t>
            </a:r>
            <a:r>
              <a:rPr lang="ru-RU" sz="2000" spc="-1" dirty="0">
                <a:solidFill>
                  <a:srgbClr val="000000"/>
                </a:solidFill>
                <a:latin typeface="Times New Roman"/>
              </a:rPr>
              <a:t>ожность создание своего </a:t>
            </a:r>
            <a:r>
              <a:rPr lang="en-US" sz="2000" spc="-1" dirty="0">
                <a:solidFill>
                  <a:srgbClr val="000000"/>
                </a:solidFill>
                <a:latin typeface="Times New Roman"/>
              </a:rPr>
              <a:t>IT</a:t>
            </a:r>
            <a:r>
              <a:rPr lang="ru-RU" sz="2000" spc="-1" dirty="0">
                <a:solidFill>
                  <a:srgbClr val="000000"/>
                </a:solidFill>
                <a:latin typeface="Times New Roman"/>
              </a:rPr>
              <a:t> колледжа с образовательной лицензии </a:t>
            </a:r>
          </a:p>
          <a:p>
            <a:pPr>
              <a:lnSpc>
                <a:spcPct val="100000"/>
              </a:lnSpc>
            </a:pPr>
            <a:r>
              <a:rPr lang="ru-RU" sz="2000" b="0" strike="noStrike" spc="-1" dirty="0">
                <a:solidFill>
                  <a:srgbClr val="000000"/>
                </a:solidFill>
                <a:latin typeface="Times New Roman"/>
              </a:rPr>
              <a:t>8. </a:t>
            </a:r>
            <a:r>
              <a:rPr lang="ru-RU" sz="2000" spc="-1" dirty="0">
                <a:solidFill>
                  <a:srgbClr val="000000"/>
                </a:solidFill>
                <a:latin typeface="Times New Roman"/>
              </a:rPr>
              <a:t>Создание штаб-квартиры компании</a:t>
            </a:r>
            <a:endParaRPr lang="ru-RU" sz="2000" b="0" strike="noStrike" spc="-1" dirty="0">
              <a:solidFill>
                <a:srgbClr val="000000"/>
              </a:solidFill>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Google Shape;110;p12"/>
          <p:cNvSpPr/>
          <p:nvPr/>
        </p:nvSpPr>
        <p:spPr>
          <a:xfrm>
            <a:off x="-15840" y="5229360"/>
            <a:ext cx="1502640" cy="1652040"/>
          </a:xfrm>
          <a:prstGeom prst="rect">
            <a:avLst/>
          </a:prstGeom>
          <a:blipFill rotWithShape="0">
            <a:blip r:embed="rId2"/>
            <a:srcRect/>
            <a:stretch/>
          </a:blipFill>
          <a:ln w="0">
            <a:noFill/>
          </a:ln>
        </p:spPr>
        <p:style>
          <a:lnRef idx="0">
            <a:scrgbClr r="0" g="0" b="0"/>
          </a:lnRef>
          <a:fillRef idx="0">
            <a:scrgbClr r="0" g="0" b="0"/>
          </a:fillRef>
          <a:effectRef idx="0">
            <a:scrgbClr r="0" g="0" b="0"/>
          </a:effectRef>
          <a:fontRef idx="minor"/>
        </p:style>
        <p:txBody>
          <a:bodyPr lIns="25560" tIns="25560" rIns="25560" bIns="25560" anchor="ctr">
            <a:noAutofit/>
          </a:bodyPr>
          <a:lstStyle/>
          <a:p>
            <a:pPr algn="ctr">
              <a:lnSpc>
                <a:spcPct val="100000"/>
              </a:lnSpc>
              <a:tabLst>
                <a:tab pos="0" algn="l"/>
              </a:tabLst>
            </a:pPr>
            <a:endParaRPr lang="ru-RU" sz="1200" b="0" strike="noStrike" spc="-1">
              <a:solidFill>
                <a:srgbClr val="5E5E5E"/>
              </a:solidFill>
              <a:latin typeface="Arial"/>
              <a:ea typeface="Arial"/>
            </a:endParaRPr>
          </a:p>
        </p:txBody>
      </p:sp>
      <p:sp>
        <p:nvSpPr>
          <p:cNvPr id="192" name="Google Shape;111;p12"/>
          <p:cNvSpPr/>
          <p:nvPr/>
        </p:nvSpPr>
        <p:spPr>
          <a:xfrm>
            <a:off x="1481040" y="5229360"/>
            <a:ext cx="1501200" cy="1652040"/>
          </a:xfrm>
          <a:prstGeom prst="rect">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25560" tIns="25560" rIns="25560" bIns="25560" anchor="ctr">
            <a:noAutofit/>
          </a:bodyPr>
          <a:lstStyle/>
          <a:p>
            <a:pPr algn="ctr">
              <a:lnSpc>
                <a:spcPct val="100000"/>
              </a:lnSpc>
              <a:tabLst>
                <a:tab pos="0" algn="l"/>
              </a:tabLst>
            </a:pPr>
            <a:endParaRPr lang="ru-RU" sz="1200" b="0" strike="noStrike" spc="-1">
              <a:solidFill>
                <a:srgbClr val="5E5E5E"/>
              </a:solidFill>
              <a:latin typeface="Arial"/>
              <a:ea typeface="Arial"/>
            </a:endParaRPr>
          </a:p>
        </p:txBody>
      </p:sp>
      <p:sp>
        <p:nvSpPr>
          <p:cNvPr id="193" name="Google Shape;112;p12"/>
          <p:cNvSpPr/>
          <p:nvPr/>
        </p:nvSpPr>
        <p:spPr>
          <a:xfrm>
            <a:off x="2968560" y="5229360"/>
            <a:ext cx="1501200" cy="1652040"/>
          </a:xfrm>
          <a:prstGeom prst="rect">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25560" tIns="25560" rIns="25560" bIns="25560" anchor="ctr">
            <a:noAutofit/>
          </a:bodyPr>
          <a:lstStyle/>
          <a:p>
            <a:pPr algn="ctr">
              <a:lnSpc>
                <a:spcPct val="100000"/>
              </a:lnSpc>
              <a:tabLst>
                <a:tab pos="0" algn="l"/>
              </a:tabLst>
            </a:pPr>
            <a:endParaRPr lang="ru-RU" sz="1200" b="0" strike="noStrike" spc="-1">
              <a:solidFill>
                <a:srgbClr val="5E5E5E"/>
              </a:solidFill>
              <a:latin typeface="Arial"/>
              <a:ea typeface="Arial"/>
            </a:endParaRPr>
          </a:p>
        </p:txBody>
      </p:sp>
      <p:sp>
        <p:nvSpPr>
          <p:cNvPr id="194" name="Google Shape;113;p12"/>
          <p:cNvSpPr/>
          <p:nvPr/>
        </p:nvSpPr>
        <p:spPr>
          <a:xfrm>
            <a:off x="4449600" y="5229360"/>
            <a:ext cx="1502640" cy="165204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560" tIns="25560" rIns="25560" bIns="25560" anchor="ctr">
            <a:noAutofit/>
          </a:bodyPr>
          <a:lstStyle/>
          <a:p>
            <a:pPr algn="ctr">
              <a:lnSpc>
                <a:spcPct val="100000"/>
              </a:lnSpc>
              <a:tabLst>
                <a:tab pos="0" algn="l"/>
              </a:tabLst>
            </a:pPr>
            <a:endParaRPr lang="ru-RU" sz="1200" b="0" strike="noStrike" spc="-1">
              <a:solidFill>
                <a:srgbClr val="5E5E5E"/>
              </a:solidFill>
              <a:latin typeface="Arial"/>
              <a:ea typeface="Arial"/>
            </a:endParaRPr>
          </a:p>
        </p:txBody>
      </p:sp>
      <p:sp>
        <p:nvSpPr>
          <p:cNvPr id="195" name="Google Shape;114;p12"/>
          <p:cNvSpPr/>
          <p:nvPr/>
        </p:nvSpPr>
        <p:spPr>
          <a:xfrm>
            <a:off x="5951520" y="5229360"/>
            <a:ext cx="1501200" cy="1652040"/>
          </a:xfrm>
          <a:prstGeom prst="rect">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25560" tIns="25560" rIns="25560" bIns="25560" anchor="ctr">
            <a:noAutofit/>
          </a:bodyPr>
          <a:lstStyle/>
          <a:p>
            <a:pPr algn="ctr">
              <a:lnSpc>
                <a:spcPct val="100000"/>
              </a:lnSpc>
              <a:tabLst>
                <a:tab pos="0" algn="l"/>
              </a:tabLst>
            </a:pPr>
            <a:endParaRPr lang="ru-RU" sz="1200" b="0" strike="noStrike" spc="-1">
              <a:solidFill>
                <a:srgbClr val="5E5E5E"/>
              </a:solidFill>
              <a:latin typeface="Arial"/>
              <a:ea typeface="Arial"/>
            </a:endParaRPr>
          </a:p>
        </p:txBody>
      </p:sp>
      <p:sp>
        <p:nvSpPr>
          <p:cNvPr id="196" name="Google Shape;115;p12"/>
          <p:cNvSpPr/>
          <p:nvPr/>
        </p:nvSpPr>
        <p:spPr>
          <a:xfrm>
            <a:off x="7419960" y="5229360"/>
            <a:ext cx="1501200" cy="165204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25560" tIns="25560" rIns="25560" bIns="25560" anchor="ctr">
            <a:noAutofit/>
          </a:bodyPr>
          <a:lstStyle/>
          <a:p>
            <a:pPr algn="ctr">
              <a:lnSpc>
                <a:spcPct val="100000"/>
              </a:lnSpc>
              <a:tabLst>
                <a:tab pos="0" algn="l"/>
              </a:tabLst>
            </a:pPr>
            <a:endParaRPr lang="ru-RU" sz="1200" b="0" strike="noStrike" spc="-1">
              <a:solidFill>
                <a:srgbClr val="5E5E5E"/>
              </a:solidFill>
              <a:latin typeface="Arial"/>
              <a:ea typeface="Arial"/>
            </a:endParaRPr>
          </a:p>
        </p:txBody>
      </p:sp>
      <p:sp>
        <p:nvSpPr>
          <p:cNvPr id="197" name="Google Shape;116;p12"/>
          <p:cNvSpPr/>
          <p:nvPr/>
        </p:nvSpPr>
        <p:spPr>
          <a:xfrm>
            <a:off x="8920080" y="5229360"/>
            <a:ext cx="1502640" cy="1652040"/>
          </a:xfrm>
          <a:prstGeom prst="rect">
            <a:avLst/>
          </a:prstGeom>
          <a:blipFill rotWithShape="0">
            <a:blip r:embed="rId2"/>
            <a:srcRect/>
            <a:stretch/>
          </a:blipFill>
          <a:ln w="0">
            <a:noFill/>
          </a:ln>
        </p:spPr>
        <p:style>
          <a:lnRef idx="0">
            <a:scrgbClr r="0" g="0" b="0"/>
          </a:lnRef>
          <a:fillRef idx="0">
            <a:scrgbClr r="0" g="0" b="0"/>
          </a:fillRef>
          <a:effectRef idx="0">
            <a:scrgbClr r="0" g="0" b="0"/>
          </a:effectRef>
          <a:fontRef idx="minor"/>
        </p:style>
        <p:txBody>
          <a:bodyPr lIns="25560" tIns="25560" rIns="25560" bIns="25560" anchor="ctr">
            <a:noAutofit/>
          </a:bodyPr>
          <a:lstStyle/>
          <a:p>
            <a:pPr algn="ctr">
              <a:lnSpc>
                <a:spcPct val="100000"/>
              </a:lnSpc>
              <a:tabLst>
                <a:tab pos="0" algn="l"/>
              </a:tabLst>
            </a:pPr>
            <a:endParaRPr lang="ru-RU" sz="1200" b="0" strike="noStrike" spc="-1">
              <a:solidFill>
                <a:srgbClr val="5E5E5E"/>
              </a:solidFill>
              <a:latin typeface="Arial"/>
              <a:ea typeface="Arial"/>
            </a:endParaRPr>
          </a:p>
        </p:txBody>
      </p:sp>
      <p:sp>
        <p:nvSpPr>
          <p:cNvPr id="198" name="Google Shape;117;p12"/>
          <p:cNvSpPr/>
          <p:nvPr/>
        </p:nvSpPr>
        <p:spPr>
          <a:xfrm>
            <a:off x="10234440" y="5229360"/>
            <a:ext cx="1502640" cy="165204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25560" tIns="25560" rIns="25560" bIns="25560" anchor="ctr">
            <a:noAutofit/>
          </a:bodyPr>
          <a:lstStyle/>
          <a:p>
            <a:pPr algn="ctr">
              <a:lnSpc>
                <a:spcPct val="100000"/>
              </a:lnSpc>
              <a:tabLst>
                <a:tab pos="0" algn="l"/>
              </a:tabLst>
            </a:pPr>
            <a:endParaRPr lang="ru-RU" sz="1200" b="0" strike="noStrike" spc="-1">
              <a:solidFill>
                <a:srgbClr val="5E5E5E"/>
              </a:solidFill>
              <a:latin typeface="Arial"/>
              <a:ea typeface="Arial"/>
            </a:endParaRPr>
          </a:p>
        </p:txBody>
      </p:sp>
      <p:sp>
        <p:nvSpPr>
          <p:cNvPr id="199" name="Google Shape;118;p12"/>
          <p:cNvSpPr/>
          <p:nvPr/>
        </p:nvSpPr>
        <p:spPr>
          <a:xfrm>
            <a:off x="11731680" y="5229360"/>
            <a:ext cx="488160" cy="1652040"/>
          </a:xfrm>
          <a:prstGeom prst="rect">
            <a:avLst/>
          </a:prstGeom>
          <a:blipFill rotWithShape="0">
            <a:blip r:embed="rId2"/>
            <a:srcRect/>
            <a:stretch/>
          </a:blipFill>
          <a:ln w="0">
            <a:noFill/>
          </a:ln>
        </p:spPr>
        <p:style>
          <a:lnRef idx="0">
            <a:scrgbClr r="0" g="0" b="0"/>
          </a:lnRef>
          <a:fillRef idx="0">
            <a:scrgbClr r="0" g="0" b="0"/>
          </a:fillRef>
          <a:effectRef idx="0">
            <a:scrgbClr r="0" g="0" b="0"/>
          </a:effectRef>
          <a:fontRef idx="minor"/>
        </p:style>
        <p:txBody>
          <a:bodyPr lIns="25560" tIns="25560" rIns="25560" bIns="25560" anchor="ctr">
            <a:noAutofit/>
          </a:bodyPr>
          <a:lstStyle/>
          <a:p>
            <a:pPr algn="ctr">
              <a:lnSpc>
                <a:spcPct val="100000"/>
              </a:lnSpc>
              <a:tabLst>
                <a:tab pos="0" algn="l"/>
              </a:tabLst>
            </a:pPr>
            <a:endParaRPr lang="ru-RU" sz="1200" b="0" strike="noStrike" spc="-1">
              <a:solidFill>
                <a:srgbClr val="5E5E5E"/>
              </a:solidFill>
              <a:latin typeface="Arial"/>
              <a:ea typeface="Arial"/>
            </a:endParaRPr>
          </a:p>
        </p:txBody>
      </p:sp>
      <p:sp>
        <p:nvSpPr>
          <p:cNvPr id="200" name="Google Shape;119;p12"/>
          <p:cNvSpPr/>
          <p:nvPr/>
        </p:nvSpPr>
        <p:spPr>
          <a:xfrm>
            <a:off x="532080" y="465480"/>
            <a:ext cx="4830480" cy="4528440"/>
          </a:xfrm>
          <a:prstGeom prst="rect">
            <a:avLst/>
          </a:prstGeom>
          <a:noFill/>
          <a:ln w="0">
            <a:noFill/>
          </a:ln>
        </p:spPr>
        <p:style>
          <a:lnRef idx="0">
            <a:scrgbClr r="0" g="0" b="0"/>
          </a:lnRef>
          <a:fillRef idx="0">
            <a:scrgbClr r="0" g="0" b="0"/>
          </a:fillRef>
          <a:effectRef idx="0">
            <a:scrgbClr r="0" g="0" b="0"/>
          </a:effectRef>
          <a:fontRef idx="minor"/>
        </p:style>
        <p:txBody>
          <a:bodyPr lIns="45720" tIns="45000" rIns="45720" bIns="45000" anchor="ctr">
            <a:normAutofit/>
          </a:bodyPr>
          <a:lstStyle/>
          <a:p>
            <a:pPr>
              <a:lnSpc>
                <a:spcPct val="100000"/>
              </a:lnSpc>
              <a:tabLst>
                <a:tab pos="0" algn="l"/>
              </a:tabLst>
            </a:pPr>
            <a:r>
              <a:rPr lang="en-US" sz="6900" b="0" strike="noStrike" spc="-1">
                <a:solidFill>
                  <a:srgbClr val="8F00FF"/>
                </a:solidFill>
                <a:latin typeface="Arial"/>
                <a:ea typeface="Arial"/>
              </a:rPr>
              <a:t>СПАСИБО</a:t>
            </a:r>
            <a:r>
              <a:rPr lang="en-US" sz="7200" b="0" strike="noStrike" spc="-1">
                <a:solidFill>
                  <a:srgbClr val="8F00FF"/>
                </a:solidFill>
                <a:latin typeface="Arial"/>
                <a:ea typeface="Arial"/>
              </a:rPr>
              <a:t>!</a:t>
            </a:r>
            <a:endParaRPr lang="ru-RU" sz="7200" b="0" strike="noStrike" spc="-1">
              <a:solidFill>
                <a:srgbClr val="000000"/>
              </a:solidFill>
              <a:latin typeface="Arial"/>
            </a:endParaRPr>
          </a:p>
          <a:p>
            <a:pPr>
              <a:lnSpc>
                <a:spcPct val="100000"/>
              </a:lnSpc>
              <a:tabLst>
                <a:tab pos="0" algn="l"/>
              </a:tabLst>
            </a:pPr>
            <a:endParaRPr lang="ru-RU" sz="1400" b="0" strike="noStrike" spc="-1">
              <a:solidFill>
                <a:srgbClr val="000000"/>
              </a:solidFill>
              <a:latin typeface="Arial"/>
            </a:endParaRPr>
          </a:p>
          <a:p>
            <a:pPr>
              <a:lnSpc>
                <a:spcPct val="150000"/>
              </a:lnSpc>
              <a:tabLst>
                <a:tab pos="0" algn="l"/>
              </a:tabLst>
            </a:pPr>
            <a:r>
              <a:rPr lang="en-US" sz="2300" b="0" strike="noStrike" spc="-1">
                <a:solidFill>
                  <a:srgbClr val="8F00FF"/>
                </a:solidFill>
                <a:latin typeface="Arial"/>
                <a:ea typeface="Arial"/>
              </a:rPr>
              <a:t>КОНТАКТЫ</a:t>
            </a:r>
            <a:endParaRPr lang="ru-RU" sz="2300" b="0" strike="noStrike" spc="-1">
              <a:solidFill>
                <a:srgbClr val="000000"/>
              </a:solidFill>
              <a:latin typeface="Arial"/>
            </a:endParaRPr>
          </a:p>
          <a:p>
            <a:pPr>
              <a:lnSpc>
                <a:spcPct val="150000"/>
              </a:lnSpc>
              <a:tabLst>
                <a:tab pos="0" algn="l"/>
              </a:tabLst>
            </a:pPr>
            <a:r>
              <a:rPr lang="en-US" sz="2300" b="0" strike="noStrike" spc="-1">
                <a:solidFill>
                  <a:srgbClr val="1B1B1B"/>
                </a:solidFill>
                <a:latin typeface="Arial"/>
                <a:ea typeface="Arial"/>
              </a:rPr>
              <a:t>8 937 08 88 177 </a:t>
            </a:r>
            <a:endParaRPr lang="ru-RU" sz="2300" b="0" strike="noStrike" spc="-1">
              <a:solidFill>
                <a:srgbClr val="000000"/>
              </a:solidFill>
              <a:latin typeface="Arial"/>
            </a:endParaRPr>
          </a:p>
          <a:p>
            <a:pPr>
              <a:lnSpc>
                <a:spcPct val="150000"/>
              </a:lnSpc>
              <a:tabLst>
                <a:tab pos="0" algn="l"/>
              </a:tabLst>
            </a:pPr>
            <a:r>
              <a:rPr lang="en-US" sz="2300" b="0" strike="noStrike" spc="-1">
                <a:solidFill>
                  <a:srgbClr val="1B1B1B"/>
                </a:solidFill>
                <a:latin typeface="Arial"/>
                <a:ea typeface="Arial"/>
              </a:rPr>
              <a:t>OSNastavnik@yandex.ru</a:t>
            </a:r>
            <a:endParaRPr lang="ru-RU" sz="2300" b="0" strike="noStrike" spc="-1">
              <a:solidFill>
                <a:srgbClr val="000000"/>
              </a:solidFill>
              <a:latin typeface="Arial"/>
            </a:endParaRPr>
          </a:p>
        </p:txBody>
      </p:sp>
      <p:pic>
        <p:nvPicPr>
          <p:cNvPr id="201" name="Google Shape;120;p12"/>
          <p:cNvPicPr/>
          <p:nvPr/>
        </p:nvPicPr>
        <p:blipFill>
          <a:blip r:embed="rId7"/>
          <a:srcRect t="3179" b="3179"/>
          <a:stretch/>
        </p:blipFill>
        <p:spPr>
          <a:xfrm>
            <a:off x="7539120" y="0"/>
            <a:ext cx="3969360" cy="5228640"/>
          </a:xfrm>
          <a:prstGeom prst="rect">
            <a:avLst/>
          </a:prstGeom>
          <a:ln w="0">
            <a:noFill/>
          </a:ln>
        </p:spPr>
      </p:pic>
      <p:pic>
        <p:nvPicPr>
          <p:cNvPr id="202" name="Google Shape;121;p12"/>
          <p:cNvPicPr/>
          <p:nvPr/>
        </p:nvPicPr>
        <p:blipFill>
          <a:blip r:embed="rId8"/>
          <a:stretch/>
        </p:blipFill>
        <p:spPr>
          <a:xfrm>
            <a:off x="532080" y="4669560"/>
            <a:ext cx="2998800" cy="329400"/>
          </a:xfrm>
          <a:prstGeom prst="rect">
            <a:avLst/>
          </a:prstGeom>
          <a:ln w="0">
            <a:noFill/>
          </a:ln>
        </p:spPr>
      </p:pic>
    </p:spTree>
  </p:cSld>
  <p:clrMapOvr>
    <a:masterClrMapping/>
  </p:clrMapOvr>
</p:sld>
</file>

<file path=ppt/theme/theme1.xml><?xml version="1.0" encoding="utf-8"?>
<a:theme xmlns:a="http://schemas.openxmlformats.org/drawingml/2006/main" name="Тема Office">
  <a:themeElements>
    <a:clrScheme name="Другая 13">
      <a:dk1>
        <a:srgbClr val="000000"/>
      </a:dk1>
      <a:lt1>
        <a:srgbClr val="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Тема Office">
  <a:themeElements>
    <a:clrScheme name="Другая 13">
      <a:dk1>
        <a:srgbClr val="000000"/>
      </a:dk1>
      <a:lt1>
        <a:srgbClr val="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Тема Office">
  <a:themeElements>
    <a:clrScheme name="Другая 13">
      <a:dk1>
        <a:srgbClr val="000000"/>
      </a:dk1>
      <a:lt1>
        <a:srgbClr val="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Тема Office">
  <a:themeElements>
    <a:clrScheme name="Другая 13">
      <a:dk1>
        <a:srgbClr val="000000"/>
      </a:dk1>
      <a:lt1>
        <a:srgbClr val="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Тема Office">
  <a:themeElements>
    <a:clrScheme name="Другая 13">
      <a:dk1>
        <a:srgbClr val="000000"/>
      </a:dk1>
      <a:lt1>
        <a:srgbClr val="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Тема Office">
  <a:themeElements>
    <a:clrScheme name="Другая 13">
      <a:dk1>
        <a:srgbClr val="000000"/>
      </a:dk1>
      <a:lt1>
        <a:srgbClr val="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7.xml><?xml version="1.0" encoding="utf-8"?>
<a:theme xmlns:a="http://schemas.openxmlformats.org/drawingml/2006/main" name="Тема Office">
  <a:themeElements>
    <a:clrScheme name="Другая 13">
      <a:dk1>
        <a:srgbClr val="000000"/>
      </a:dk1>
      <a:lt1>
        <a:srgbClr val="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8.xml><?xml version="1.0" encoding="utf-8"?>
<a:theme xmlns:a="http://schemas.openxmlformats.org/drawingml/2006/main" name="Тема Office">
  <a:themeElements>
    <a:clrScheme name="Другая 13">
      <a:dk1>
        <a:srgbClr val="000000"/>
      </a:dk1>
      <a:lt1>
        <a:srgbClr val="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TotalTime>
  <Words>1459</Words>
  <Application>Microsoft Office PowerPoint</Application>
  <PresentationFormat>Широкоэкранный</PresentationFormat>
  <Paragraphs>80</Paragraphs>
  <Slides>17</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8</vt:i4>
      </vt:variant>
      <vt:variant>
        <vt:lpstr>Заголовки слайдов</vt:lpstr>
      </vt:variant>
      <vt:variant>
        <vt:i4>17</vt:i4>
      </vt:variant>
    </vt:vector>
  </HeadingPairs>
  <TitlesOfParts>
    <vt:vector size="31" baseType="lpstr">
      <vt:lpstr>Arial</vt:lpstr>
      <vt:lpstr>Calibri</vt:lpstr>
      <vt:lpstr>Roboto</vt:lpstr>
      <vt:lpstr>Symbol</vt:lpstr>
      <vt:lpstr>Times New Roman</vt:lpstr>
      <vt:lpstr>Wingdings</vt:lpstr>
      <vt:lpstr>Тема Office</vt:lpstr>
      <vt:lpstr>Тема Office</vt:lpstr>
      <vt:lpstr>Тема Office</vt:lpstr>
      <vt:lpstr>Тема Office</vt:lpstr>
      <vt:lpstr>Тема Office</vt:lpstr>
      <vt:lpstr>Тема Office</vt:lpstr>
      <vt:lpstr>Тема Office</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Mikely</dc:creator>
  <dc:description/>
  <cp:lastModifiedBy>Skp2024</cp:lastModifiedBy>
  <cp:revision>7</cp:revision>
  <dcterms:created xsi:type="dcterms:W3CDTF">2022-11-28T09:29:04Z</dcterms:created>
  <dcterms:modified xsi:type="dcterms:W3CDTF">2024-12-06T10:41:26Z</dcterms:modified>
  <dc:language>ru-RU</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27</vt:i4>
  </property>
  <property fmtid="{D5CDD505-2E9C-101B-9397-08002B2CF9AE}" pid="3" name="PresentationFormat">
    <vt:lpwstr>Широкоэкранный</vt:lpwstr>
  </property>
  <property fmtid="{D5CDD505-2E9C-101B-9397-08002B2CF9AE}" pid="4" name="Slides">
    <vt:i4>27</vt:i4>
  </property>
</Properties>
</file>