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hvmwP7QayhTXBGVbRP9ibCw2rW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customschemas.google.com/relationships/presentationmetadata" Target="meta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be91485d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29be91485dc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2.png"/><Relationship Id="rId4" Type="http://schemas.openxmlformats.org/officeDocument/2006/relationships/image" Target="../media/image5.jpg"/><Relationship Id="rId5" Type="http://schemas.openxmlformats.org/officeDocument/2006/relationships/image" Target="../media/image20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28.png"/><Relationship Id="rId6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9.png"/><Relationship Id="rId5" Type="http://schemas.openxmlformats.org/officeDocument/2006/relationships/image" Target="../media/image50.png"/><Relationship Id="rId6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png"/><Relationship Id="rId4" Type="http://schemas.openxmlformats.org/officeDocument/2006/relationships/image" Target="../media/image49.png"/><Relationship Id="rId9" Type="http://schemas.openxmlformats.org/officeDocument/2006/relationships/image" Target="../media/image52.png"/><Relationship Id="rId5" Type="http://schemas.openxmlformats.org/officeDocument/2006/relationships/image" Target="../media/image34.png"/><Relationship Id="rId6" Type="http://schemas.openxmlformats.org/officeDocument/2006/relationships/image" Target="../media/image61.png"/><Relationship Id="rId7" Type="http://schemas.openxmlformats.org/officeDocument/2006/relationships/image" Target="../media/image51.png"/><Relationship Id="rId8" Type="http://schemas.openxmlformats.org/officeDocument/2006/relationships/image" Target="../media/image31.png"/></Relationships>
</file>

<file path=ppt/slides/_rels/slide12.xml.rels><?xml version="1.0" encoding="UTF-8" standalone="yes"?><Relationships xmlns="http://schemas.openxmlformats.org/package/2006/relationships"><Relationship Id="rId40" Type="http://schemas.openxmlformats.org/officeDocument/2006/relationships/image" Target="../media/image62.png"/><Relationship Id="rId20" Type="http://schemas.openxmlformats.org/officeDocument/2006/relationships/image" Target="../media/image59.png"/><Relationship Id="rId42" Type="http://schemas.openxmlformats.org/officeDocument/2006/relationships/image" Target="../media/image63.png"/><Relationship Id="rId41" Type="http://schemas.openxmlformats.org/officeDocument/2006/relationships/image" Target="../media/image74.png"/><Relationship Id="rId22" Type="http://schemas.openxmlformats.org/officeDocument/2006/relationships/image" Target="../media/image53.png"/><Relationship Id="rId44" Type="http://schemas.openxmlformats.org/officeDocument/2006/relationships/image" Target="../media/image79.png"/><Relationship Id="rId21" Type="http://schemas.openxmlformats.org/officeDocument/2006/relationships/image" Target="../media/image64.png"/><Relationship Id="rId43" Type="http://schemas.openxmlformats.org/officeDocument/2006/relationships/image" Target="../media/image71.png"/><Relationship Id="rId24" Type="http://schemas.openxmlformats.org/officeDocument/2006/relationships/image" Target="../media/image75.png"/><Relationship Id="rId46" Type="http://schemas.openxmlformats.org/officeDocument/2006/relationships/image" Target="../media/image78.png"/><Relationship Id="rId23" Type="http://schemas.openxmlformats.org/officeDocument/2006/relationships/image" Target="../media/image60.png"/><Relationship Id="rId45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43.png"/><Relationship Id="rId26" Type="http://schemas.openxmlformats.org/officeDocument/2006/relationships/image" Target="../media/image55.png"/><Relationship Id="rId25" Type="http://schemas.openxmlformats.org/officeDocument/2006/relationships/image" Target="../media/image54.png"/><Relationship Id="rId47" Type="http://schemas.openxmlformats.org/officeDocument/2006/relationships/image" Target="../media/image69.png"/><Relationship Id="rId28" Type="http://schemas.openxmlformats.org/officeDocument/2006/relationships/image" Target="../media/image65.png"/><Relationship Id="rId27" Type="http://schemas.openxmlformats.org/officeDocument/2006/relationships/image" Target="../media/image72.png"/><Relationship Id="rId5" Type="http://schemas.openxmlformats.org/officeDocument/2006/relationships/image" Target="../media/image24.png"/><Relationship Id="rId6" Type="http://schemas.openxmlformats.org/officeDocument/2006/relationships/image" Target="../media/image32.png"/><Relationship Id="rId29" Type="http://schemas.openxmlformats.org/officeDocument/2006/relationships/image" Target="../media/image80.png"/><Relationship Id="rId7" Type="http://schemas.openxmlformats.org/officeDocument/2006/relationships/image" Target="../media/image41.png"/><Relationship Id="rId8" Type="http://schemas.openxmlformats.org/officeDocument/2006/relationships/image" Target="../media/image33.png"/><Relationship Id="rId31" Type="http://schemas.openxmlformats.org/officeDocument/2006/relationships/image" Target="../media/image77.png"/><Relationship Id="rId30" Type="http://schemas.openxmlformats.org/officeDocument/2006/relationships/image" Target="../media/image68.png"/><Relationship Id="rId11" Type="http://schemas.openxmlformats.org/officeDocument/2006/relationships/image" Target="../media/image30.png"/><Relationship Id="rId33" Type="http://schemas.openxmlformats.org/officeDocument/2006/relationships/image" Target="../media/image56.png"/><Relationship Id="rId10" Type="http://schemas.openxmlformats.org/officeDocument/2006/relationships/image" Target="../media/image39.png"/><Relationship Id="rId32" Type="http://schemas.openxmlformats.org/officeDocument/2006/relationships/image" Target="../media/image57.png"/><Relationship Id="rId13" Type="http://schemas.openxmlformats.org/officeDocument/2006/relationships/image" Target="../media/image42.png"/><Relationship Id="rId35" Type="http://schemas.openxmlformats.org/officeDocument/2006/relationships/image" Target="../media/image58.png"/><Relationship Id="rId12" Type="http://schemas.openxmlformats.org/officeDocument/2006/relationships/image" Target="../media/image37.png"/><Relationship Id="rId34" Type="http://schemas.openxmlformats.org/officeDocument/2006/relationships/image" Target="../media/image67.png"/><Relationship Id="rId15" Type="http://schemas.openxmlformats.org/officeDocument/2006/relationships/image" Target="../media/image44.png"/><Relationship Id="rId37" Type="http://schemas.openxmlformats.org/officeDocument/2006/relationships/image" Target="../media/image81.png"/><Relationship Id="rId14" Type="http://schemas.openxmlformats.org/officeDocument/2006/relationships/image" Target="../media/image40.png"/><Relationship Id="rId36" Type="http://schemas.openxmlformats.org/officeDocument/2006/relationships/image" Target="../media/image73.png"/><Relationship Id="rId17" Type="http://schemas.openxmlformats.org/officeDocument/2006/relationships/image" Target="../media/image47.png"/><Relationship Id="rId39" Type="http://schemas.openxmlformats.org/officeDocument/2006/relationships/image" Target="../media/image66.png"/><Relationship Id="rId16" Type="http://schemas.openxmlformats.org/officeDocument/2006/relationships/image" Target="../media/image45.png"/><Relationship Id="rId38" Type="http://schemas.openxmlformats.org/officeDocument/2006/relationships/image" Target="../media/image76.png"/><Relationship Id="rId19" Type="http://schemas.openxmlformats.org/officeDocument/2006/relationships/image" Target="../media/image48.png"/><Relationship Id="rId18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800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638">
                <a:solidFill>
                  <a:schemeClr val="lt1"/>
                </a:solidFill>
              </a:rPr>
              <a:t>Интерактивная платформа для изучения иностранных языков посредством комиксов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45" y="1052725"/>
            <a:ext cx="5085600" cy="113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-"/>
            </a:pPr>
            <a:r>
              <a:rPr lang="ru-RU" sz="3000">
                <a:latin typeface="Calibri"/>
                <a:ea typeface="Calibri"/>
                <a:cs typeface="Calibri"/>
                <a:sym typeface="Calibri"/>
              </a:rPr>
              <a:t>Растущий тренд перехода обучения в онлайн-формат 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-"/>
            </a:pPr>
            <a:r>
              <a:rPr lang="ru-RU" sz="3000">
                <a:latin typeface="Calibri"/>
                <a:ea typeface="Calibri"/>
                <a:cs typeface="Calibri"/>
                <a:sym typeface="Calibri"/>
              </a:rPr>
              <a:t>Обучение в любом месте и в любое время 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-"/>
            </a:pPr>
            <a:r>
              <a:rPr lang="ru-RU" sz="3000">
                <a:latin typeface="Calibri"/>
                <a:ea typeface="Calibri"/>
                <a:cs typeface="Calibri"/>
                <a:sym typeface="Calibri"/>
              </a:rPr>
              <a:t>Удешевление обучения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-"/>
            </a:pPr>
            <a:r>
              <a:rPr lang="ru-RU" sz="3000">
                <a:latin typeface="Calibri"/>
                <a:ea typeface="Calibri"/>
                <a:cs typeface="Calibri"/>
                <a:sym typeface="Calibri"/>
              </a:rPr>
              <a:t>Нестандартный формат обучения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1150" y="1650825"/>
            <a:ext cx="5762075" cy="325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360050" y="1052725"/>
            <a:ext cx="63252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школьники и их родители</a:t>
            </a:r>
            <a:endParaRPr sz="24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студенты</a:t>
            </a:r>
            <a:endParaRPr sz="24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взрослые люди, изучающие иностранный язык с нуля (любители)</a:t>
            </a:r>
            <a:endParaRPr sz="24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>
                <a:solidFill>
                  <a:schemeClr val="dk1"/>
                </a:solidFill>
              </a:rPr>
              <a:t>взрослые люди, прокачивающие свои знания и навыки</a:t>
            </a:r>
            <a:endParaRPr sz="2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ru-RU" sz="2400">
                <a:solidFill>
                  <a:schemeClr val="dk1"/>
                </a:solidFill>
              </a:rPr>
              <a:t>школы, внедряющие в учебный процесс нестандартные формы обучения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8991" l="24765" r="5157" t="0"/>
          <a:stretch/>
        </p:blipFill>
        <p:spPr>
          <a:xfrm>
            <a:off x="6453675" y="1699100"/>
            <a:ext cx="5041651" cy="31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0" y="927675"/>
            <a:ext cx="5107800" cy="49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языковой барьер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трудность усвоения материала по классической системе обучения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неудобное время для занятий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мотивация учеников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ru-RU" sz="2400">
                <a:solidFill>
                  <a:schemeClr val="dk1"/>
                </a:solidFill>
                <a:highlight>
                  <a:srgbClr val="FFFFFF"/>
                </a:highlight>
              </a:rPr>
              <a:t>внедрение новых форм и технологий в процесс обучения</a:t>
            </a:r>
            <a:endParaRPr sz="27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360050" y="47812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0" y="53930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7550" y="1447522"/>
            <a:ext cx="5534025" cy="3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 txBox="1"/>
          <p:nvPr/>
        </p:nvSpPr>
        <p:spPr>
          <a:xfrm>
            <a:off x="0" y="348750"/>
            <a:ext cx="119598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 ОСНОВНОЙ ФУНКЦИОНАЛ</a:t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86300" y="1089725"/>
            <a:ext cx="100440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200">
                <a:solidFill>
                  <a:srgbClr val="CC0000"/>
                </a:solidFill>
                <a:highlight>
                  <a:srgbClr val="FFFFFF"/>
                </a:highlight>
              </a:rPr>
              <a:t>приложение для изучения иностранного языка посредством чтения сюжетных комиксов</a:t>
            </a:r>
            <a:endParaRPr b="1" i="1" sz="22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основной функционал: 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1. выбор интересующих комиксов по темам и уровню владения языком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2. первичное тестирование пользователя и определение уровня знаний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3. предложение тренировочных заданий 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4.формирование индивидуального словаря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5. идентификация речи пользователя приложением, </a:t>
            </a:r>
            <a:endParaRPr sz="2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анализ ее и рекомендации по устранению</a:t>
            </a:r>
            <a:endParaRPr sz="2400"/>
          </a:p>
        </p:txBody>
      </p:sp>
      <p:pic>
        <p:nvPicPr>
          <p:cNvPr id="157" name="Google Shape;15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5133" y="3878275"/>
            <a:ext cx="3516851" cy="2475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3" name="Google Shape;163;p6"/>
          <p:cNvSpPr txBox="1"/>
          <p:nvPr/>
        </p:nvSpPr>
        <p:spPr>
          <a:xfrm>
            <a:off x="193175" y="906538"/>
            <a:ext cx="6653100" cy="4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</a:rPr>
              <a:t>нестандартный формат </a:t>
            </a:r>
            <a:endParaRPr sz="2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</a:rPr>
              <a:t>изучения языка </a:t>
            </a:r>
            <a:endParaRPr sz="2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</a:rPr>
              <a:t>по сюжетным комиксам </a:t>
            </a:r>
            <a:endParaRPr sz="2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</a:rPr>
              <a:t>с формированием индивидуального словаря, </a:t>
            </a:r>
            <a:endParaRPr sz="2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</a:rPr>
              <a:t>с набором тренировочных заданий, направленных на овладение навыками    </a:t>
            </a:r>
            <a:endParaRPr sz="2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-"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</a:rPr>
              <a:t>слушания</a:t>
            </a:r>
            <a:endParaRPr sz="2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-"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</a:rPr>
              <a:t>говорения </a:t>
            </a:r>
            <a:endParaRPr sz="2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-"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</a:rPr>
              <a:t>чтения</a:t>
            </a:r>
            <a:endParaRPr sz="2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-"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</a:rPr>
              <a:t>письма</a:t>
            </a:r>
            <a:endParaRPr sz="3500"/>
          </a:p>
        </p:txBody>
      </p:sp>
      <p:pic>
        <p:nvPicPr>
          <p:cNvPr id="164" name="Google Shape;16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6275" y="1186600"/>
            <a:ext cx="4196076" cy="419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70" name="Google Shape;17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025" y="1577175"/>
            <a:ext cx="2370850" cy="392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3">
            <a:off x="7088225" y="1196200"/>
            <a:ext cx="5446330" cy="3176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3">
            <a:off x="3536746" y="1135030"/>
            <a:ext cx="5446330" cy="3176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3">
            <a:off x="-1035451" y="1960876"/>
            <a:ext cx="5607802" cy="3154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86899" y="845703"/>
            <a:ext cx="2297598" cy="3867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7"/>
          <p:cNvPicPr preferRelativeResize="0"/>
          <p:nvPr/>
        </p:nvPicPr>
        <p:blipFill rotWithShape="1">
          <a:blip r:embed="rId6">
            <a:alphaModFix/>
          </a:blip>
          <a:srcRect b="0" l="0" r="5633" t="0"/>
          <a:stretch/>
        </p:blipFill>
        <p:spPr>
          <a:xfrm>
            <a:off x="5126712" y="789390"/>
            <a:ext cx="2297598" cy="386756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 txBox="1"/>
          <p:nvPr/>
        </p:nvSpPr>
        <p:spPr>
          <a:xfrm>
            <a:off x="3845275" y="5747750"/>
            <a:ext cx="7466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https://padlet.com/rstoforandov/31-comicworld-1hx49ow1zkd73tj1</a:t>
            </a:r>
            <a:endParaRPr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g29be91485dc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3">
            <a:off x="-1257601" y="1404247"/>
            <a:ext cx="6419458" cy="3610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29be91485dc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3">
            <a:off x="2597936" y="1404247"/>
            <a:ext cx="6419458" cy="3610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29be91485dc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3">
            <a:off x="6208874" y="1404247"/>
            <a:ext cx="6419458" cy="3610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29be91485dc_0_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7674" y="843638"/>
            <a:ext cx="2661849" cy="473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29be91485dc_0_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925" y="922500"/>
            <a:ext cx="2573125" cy="457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29be91485dc_0_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21100" y="922500"/>
            <a:ext cx="2661851" cy="457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92" name="Google Shape;192;p8"/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</p:grpSpPr>
        <p:grpSp>
          <p:nvGrpSpPr>
            <p:cNvPr id="193" name="Google Shape;193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94" name="Google Shape;194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3" name="Google Shape;203;p8"/>
            <p:cNvSpPr txBox="1"/>
            <p:nvPr/>
          </p:nvSpPr>
          <p:spPr>
            <a:xfrm>
              <a:off x="2050015" y="2073276"/>
              <a:ext cx="2894565" cy="17796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4945614" y="2041304"/>
              <a:ext cx="3807930" cy="958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…….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8"/>
            <p:cNvSpPr txBox="1"/>
            <p:nvPr/>
          </p:nvSpPr>
          <p:spPr>
            <a:xfrm>
              <a:off x="4951171" y="5421593"/>
              <a:ext cx="3729280" cy="958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8"/>
            <p:cNvSpPr txBox="1"/>
            <p:nvPr/>
          </p:nvSpPr>
          <p:spPr>
            <a:xfrm>
              <a:off x="8755617" y="2044773"/>
              <a:ext cx="2892492" cy="13689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8"/>
            <p:cNvSpPr txBox="1"/>
            <p:nvPr/>
          </p:nvSpPr>
          <p:spPr>
            <a:xfrm>
              <a:off x="11728449" y="2073276"/>
              <a:ext cx="3013464" cy="13267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8"/>
            <p:cNvSpPr txBox="1"/>
            <p:nvPr/>
          </p:nvSpPr>
          <p:spPr>
            <a:xfrm>
              <a:off x="11652249" y="5341419"/>
              <a:ext cx="3089664" cy="13267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……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8"/>
            <p:cNvSpPr txBox="1"/>
            <p:nvPr/>
          </p:nvSpPr>
          <p:spPr>
            <a:xfrm>
              <a:off x="14852650" y="1997075"/>
              <a:ext cx="2590800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8"/>
            <p:cNvSpPr txBox="1"/>
            <p:nvPr/>
          </p:nvSpPr>
          <p:spPr>
            <a:xfrm>
              <a:off x="2050016" y="8397875"/>
              <a:ext cx="8077199" cy="958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……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8"/>
            <p:cNvSpPr txBox="1"/>
            <p:nvPr/>
          </p:nvSpPr>
          <p:spPr>
            <a:xfrm>
              <a:off x="10129285" y="8380641"/>
              <a:ext cx="4418566" cy="928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2" name="Google Shape;21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1569175" cy="6590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8"/>
          <p:cNvSpPr txBox="1"/>
          <p:nvPr/>
        </p:nvSpPr>
        <p:spPr>
          <a:xfrm>
            <a:off x="8647850" y="4786025"/>
            <a:ext cx="2592900" cy="14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</a:t>
            </a:r>
            <a:endParaRPr b="1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МОДЕЛЬ ПРОЕКТА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514715" y="24448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19" name="Google Shape;219;p9"/>
          <p:cNvSpPr txBox="1"/>
          <p:nvPr/>
        </p:nvSpPr>
        <p:spPr>
          <a:xfrm>
            <a:off x="360049" y="901688"/>
            <a:ext cx="87816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С</a:t>
            </a:r>
            <a:r>
              <a:rPr b="1" i="0" lang="ru-RU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ебестоимость разработки</a:t>
            </a:r>
            <a:r>
              <a:rPr b="0" i="0" lang="ru-RU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300"/>
              <a:t>80 000 руб</a:t>
            </a:r>
            <a:endParaRPr sz="2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/>
              <a:t>Т</a:t>
            </a:r>
            <a:r>
              <a:rPr b="1" i="0" lang="ru-RU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очка </a:t>
            </a:r>
            <a:r>
              <a:rPr b="1" lang="ru-RU" sz="2300"/>
              <a:t>безубыточности</a:t>
            </a:r>
            <a:r>
              <a:rPr b="1" i="0" lang="ru-RU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300"/>
              <a:t>2-3 мес.</a:t>
            </a:r>
            <a:endParaRPr sz="2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/>
              <a:t>П</a:t>
            </a:r>
            <a:r>
              <a:rPr b="1" i="0" lang="ru-RU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отенциальная прибыль за 12 мес </a:t>
            </a:r>
            <a:r>
              <a:rPr lang="ru-RU" sz="2300"/>
              <a:t>2,6 млн.руб</a:t>
            </a:r>
            <a:endParaRPr sz="2300"/>
          </a:p>
        </p:txBody>
      </p:sp>
      <p:pic>
        <p:nvPicPr>
          <p:cNvPr id="220" name="Google Shape;22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56100"/>
            <a:ext cx="11531549" cy="448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 txBox="1"/>
          <p:nvPr/>
        </p:nvSpPr>
        <p:spPr>
          <a:xfrm>
            <a:off x="358840" y="3091313"/>
            <a:ext cx="1704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Стофорандова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Елена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Александровна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>
                <a:solidFill>
                  <a:srgbClr val="1155CC"/>
                </a:solidFill>
              </a:rPr>
              <a:t>Лидер </a:t>
            </a:r>
            <a:endParaRPr i="1">
              <a:solidFill>
                <a:srgbClr val="1155CC"/>
              </a:solidFill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-10" y="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pic>
        <p:nvPicPr>
          <p:cNvPr id="227" name="Google Shape;227;p10"/>
          <p:cNvPicPr preferRelativeResize="0"/>
          <p:nvPr/>
        </p:nvPicPr>
        <p:blipFill rotWithShape="1">
          <a:blip r:embed="rId3">
            <a:alphaModFix/>
          </a:blip>
          <a:srcRect b="13783" l="36540" r="0" t="6541"/>
          <a:stretch/>
        </p:blipFill>
        <p:spPr>
          <a:xfrm>
            <a:off x="147462" y="500200"/>
            <a:ext cx="2127374" cy="259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0"/>
          <p:cNvPicPr preferRelativeResize="0"/>
          <p:nvPr/>
        </p:nvPicPr>
        <p:blipFill rotWithShape="1">
          <a:blip r:embed="rId4">
            <a:alphaModFix/>
          </a:blip>
          <a:srcRect b="18056" l="22036" r="15642" t="7081"/>
          <a:stretch/>
        </p:blipFill>
        <p:spPr>
          <a:xfrm>
            <a:off x="2491475" y="499463"/>
            <a:ext cx="2187101" cy="259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0"/>
          <p:cNvPicPr preferRelativeResize="0"/>
          <p:nvPr/>
        </p:nvPicPr>
        <p:blipFill rotWithShape="1">
          <a:blip r:embed="rId5">
            <a:alphaModFix/>
          </a:blip>
          <a:srcRect b="0" l="0" r="5793" t="0"/>
          <a:stretch/>
        </p:blipFill>
        <p:spPr>
          <a:xfrm>
            <a:off x="4845825" y="500200"/>
            <a:ext cx="2127375" cy="2590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0"/>
          <p:cNvPicPr preferRelativeResize="0"/>
          <p:nvPr/>
        </p:nvPicPr>
        <p:blipFill rotWithShape="1">
          <a:blip r:embed="rId6">
            <a:alphaModFix/>
          </a:blip>
          <a:srcRect b="4493" l="21133" r="12719" t="11677"/>
          <a:stretch/>
        </p:blipFill>
        <p:spPr>
          <a:xfrm>
            <a:off x="7140450" y="499475"/>
            <a:ext cx="2044026" cy="259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0"/>
          <p:cNvPicPr preferRelativeResize="0"/>
          <p:nvPr/>
        </p:nvPicPr>
        <p:blipFill rotWithShape="1">
          <a:blip r:embed="rId7">
            <a:alphaModFix/>
          </a:blip>
          <a:srcRect b="16909" l="10964" r="19198" t="0"/>
          <a:stretch/>
        </p:blipFill>
        <p:spPr>
          <a:xfrm>
            <a:off x="9351725" y="499475"/>
            <a:ext cx="2127375" cy="2591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0"/>
          <p:cNvPicPr preferRelativeResize="0"/>
          <p:nvPr/>
        </p:nvPicPr>
        <p:blipFill rotWithShape="1">
          <a:blip r:embed="rId8">
            <a:alphaModFix/>
          </a:blip>
          <a:srcRect b="25011" l="21744" r="13248" t="6965"/>
          <a:stretch/>
        </p:blipFill>
        <p:spPr>
          <a:xfrm>
            <a:off x="3685825" y="4128088"/>
            <a:ext cx="2127374" cy="237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0"/>
          <p:cNvPicPr preferRelativeResize="0"/>
          <p:nvPr/>
        </p:nvPicPr>
        <p:blipFill rotWithShape="1">
          <a:blip r:embed="rId9">
            <a:alphaModFix/>
          </a:blip>
          <a:srcRect b="3236" l="18362" r="5255" t="2672"/>
          <a:stretch/>
        </p:blipFill>
        <p:spPr>
          <a:xfrm>
            <a:off x="130375" y="4128088"/>
            <a:ext cx="2044025" cy="237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0"/>
          <p:cNvSpPr txBox="1"/>
          <p:nvPr/>
        </p:nvSpPr>
        <p:spPr>
          <a:xfrm>
            <a:off x="2708015" y="3091325"/>
            <a:ext cx="17046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Кравченко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Юлия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Александровна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>
                <a:solidFill>
                  <a:srgbClr val="1155CC"/>
                </a:solidFill>
              </a:rPr>
              <a:t>Организатор</a:t>
            </a:r>
            <a:endParaRPr i="1">
              <a:solidFill>
                <a:srgbClr val="1155CC"/>
              </a:solidFill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5057215" y="3089900"/>
            <a:ext cx="17046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Горделянова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Савелия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Андреевна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>
                <a:solidFill>
                  <a:srgbClr val="1155CC"/>
                </a:solidFill>
              </a:rPr>
              <a:t>Исполнитель</a:t>
            </a:r>
            <a:endParaRPr i="1">
              <a:solidFill>
                <a:srgbClr val="1155CC"/>
              </a:solidFill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7310165" y="3091325"/>
            <a:ext cx="1704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Щедрина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Анна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Владимировна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>
                <a:solidFill>
                  <a:srgbClr val="1155CC"/>
                </a:solidFill>
              </a:rPr>
              <a:t>Генератор идей</a:t>
            </a:r>
            <a:endParaRPr i="1">
              <a:solidFill>
                <a:srgbClr val="1155CC"/>
              </a:solidFill>
            </a:endParaRPr>
          </a:p>
        </p:txBody>
      </p:sp>
      <p:sp>
        <p:nvSpPr>
          <p:cNvPr id="237" name="Google Shape;237;p10"/>
          <p:cNvSpPr txBox="1"/>
          <p:nvPr/>
        </p:nvSpPr>
        <p:spPr>
          <a:xfrm>
            <a:off x="9563102" y="3091325"/>
            <a:ext cx="17046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Григорян 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Яна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Алексеевна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>
                <a:solidFill>
                  <a:srgbClr val="1155CC"/>
                </a:solidFill>
              </a:rPr>
              <a:t>Организатор</a:t>
            </a:r>
            <a:endParaRPr i="1">
              <a:solidFill>
                <a:srgbClr val="1155CC"/>
              </a:solidFill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5715215" y="4840388"/>
            <a:ext cx="17046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Бельгушева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Эллада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Олеговна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>
                <a:solidFill>
                  <a:srgbClr val="1155CC"/>
                </a:solidFill>
              </a:rPr>
              <a:t>Организатор</a:t>
            </a:r>
            <a:endParaRPr i="1">
              <a:solidFill>
                <a:srgbClr val="1155CC"/>
              </a:solidFill>
            </a:endParaRPr>
          </a:p>
        </p:txBody>
      </p:sp>
      <p:sp>
        <p:nvSpPr>
          <p:cNvPr id="239" name="Google Shape;239;p10"/>
          <p:cNvSpPr txBox="1"/>
          <p:nvPr/>
        </p:nvSpPr>
        <p:spPr>
          <a:xfrm>
            <a:off x="2053165" y="4840388"/>
            <a:ext cx="17046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Казаченко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Ева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Сергеевна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>
                <a:solidFill>
                  <a:srgbClr val="1155CC"/>
                </a:solidFill>
              </a:rPr>
              <a:t>Дизайнер</a:t>
            </a:r>
            <a:endParaRPr i="1">
              <a:solidFill>
                <a:srgbClr val="1155CC"/>
              </a:solidFill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9563102" y="4840388"/>
            <a:ext cx="1704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Щербина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Александр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Михайлович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>
                <a:solidFill>
                  <a:srgbClr val="1155CC"/>
                </a:solidFill>
              </a:rPr>
              <a:t>Генератор идей</a:t>
            </a:r>
            <a:endParaRPr i="1">
              <a:solidFill>
                <a:srgbClr val="1155CC"/>
              </a:solidFill>
            </a:endParaRPr>
          </a:p>
        </p:txBody>
      </p:sp>
      <p:pic>
        <p:nvPicPr>
          <p:cNvPr id="241" name="Google Shape;241;p10"/>
          <p:cNvPicPr preferRelativeResize="0"/>
          <p:nvPr/>
        </p:nvPicPr>
        <p:blipFill rotWithShape="1">
          <a:blip r:embed="rId10">
            <a:alphaModFix/>
          </a:blip>
          <a:srcRect b="8214" l="0" r="0" t="0"/>
          <a:stretch/>
        </p:blipFill>
        <p:spPr>
          <a:xfrm>
            <a:off x="7519513" y="4128100"/>
            <a:ext cx="1943899" cy="237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1"/>
          <p:cNvSpPr txBox="1"/>
          <p:nvPr/>
        </p:nvSpPr>
        <p:spPr>
          <a:xfrm>
            <a:off x="360040" y="1052736"/>
            <a:ext cx="1099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e-mail: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контактный телефон: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