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3"/>
    <p:sldId id="278" r:id="rId4"/>
    <p:sldId id="291" r:id="rId5"/>
    <p:sldId id="298" r:id="rId6"/>
    <p:sldId id="299" r:id="rId7"/>
    <p:sldId id="292" r:id="rId8"/>
    <p:sldId id="293" r:id="rId9"/>
    <p:sldId id="294" r:id="rId10"/>
    <p:sldId id="295" r:id="rId11"/>
    <p:sldId id="296" r:id="rId12"/>
    <p:sldId id="281" r:id="rId13"/>
    <p:sldId id="297" r:id="rId14"/>
    <p:sldId id="282" r:id="rId15"/>
  </p:sldIdLst>
  <p:sldSz cx="12190095" cy="6859270"/>
  <p:notesSz cx="6858000" cy="9144000"/>
  <p:defaultTextStyle>
    <a:defPPr>
      <a:defRPr lang="ru-RU"/>
    </a:defPPr>
    <a:lvl1pPr marL="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0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1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1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42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52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63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735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8840" algn="l" defTabSz="117221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 userDrawn="1">
          <p15:clr>
            <a:srgbClr val="A4A3A4"/>
          </p15:clr>
        </p15:guide>
        <p15:guide id="2" orient="horz" pos="176" userDrawn="1">
          <p15:clr>
            <a:srgbClr val="A4A3A4"/>
          </p15:clr>
        </p15:guide>
        <p15:guide id="3" pos="7482" userDrawn="1">
          <p15:clr>
            <a:srgbClr val="A4A3A4"/>
          </p15:clr>
        </p15:guide>
        <p15:guide id="4" pos="1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6" d="100"/>
          <a:sy n="116" d="100"/>
        </p:scale>
        <p:origin x="612" y="114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customXml" Target="../customXml/item3.xml"/><Relationship Id="rId22" Type="http://schemas.openxmlformats.org/officeDocument/2006/relationships/customXml" Target="../customXml/item2.xml"/><Relationship Id="rId21" Type="http://schemas.openxmlformats.org/officeDocument/2006/relationships/customXml" Target="../customXml/item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0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1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1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42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52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63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735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8840" algn="l" defTabSz="117221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8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1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  <a:endParaRPr kumimoji="0" lang="ru-RU" sz="3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/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1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  <a:endParaRPr kumimoji="0" lang="ru-RU" sz="3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1172210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05" indent="-1905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2280" indent="-3810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505" indent="1905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685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790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895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10000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6105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210" indent="-293370" algn="l" defTabSz="11722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0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1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1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42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52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63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735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8840" algn="l" defTabSz="117221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636354"/>
            <a:ext cx="5753344" cy="1793440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проекта утилизации теплоты горячих слябов, разлитых на МНЛЗ, для получения пара и горячей воды на ПАО "Северсталь"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76030" y="3722255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10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Мы создаём проект утилизации теплоты горячих слябов для получения пара и горячей воды, чтобы предприятие могло снизить финансовые траты в этой области.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Актуальность проекта по созданию утилизации теплоты горячих слябов заключается в экономической выгоде: </a:t>
            </a:r>
            <a:endParaRPr lang="ru-RU" sz="2000" dirty="0"/>
          </a:p>
          <a:p>
            <a:r>
              <a:rPr lang="ru-RU" sz="2000" dirty="0"/>
              <a:t>в среднем от остывающих слябов на холодном складе можно получить около 20 МВт высокотемпературной теплоты, если утилизировать эту телоту, то в год можно сэкономить 20 млн. м³ природного газа. Это позволит экономить на топливе не менее   100 млн. руб. в год.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О данной проблеме мы узнали из общения со специалистами Управления главного энергетика ПАО «Северсталь» – Бахваловым М.А. и Разинковым А.А., а также из научно-технической литературы по данной теме.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Наш проект позволит повысить экономичность производства в короткие сроки.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/>
              <a:t>Техническое решение: </a:t>
            </a:r>
            <a:endParaRPr lang="ru-RU" sz="2800" b="1" dirty="0"/>
          </a:p>
          <a:p>
            <a:r>
              <a:rPr lang="ru-RU" sz="2400" dirty="0"/>
              <a:t>В качестве технического решения наша команда предлагает использовать на холодном складе энергосберегающие экраны. Вода в них нагревается за счет излучения от поверхности штабеля и свободной конвекции воздуха, который нагревается и переносит тепло к менее нагретой поверхности экрана. Нагреваемая вода может использоваться для горячего водоснабжения душевых и отопления склада. </a:t>
            </a:r>
            <a:endParaRPr lang="ru-RU" sz="2400" dirty="0"/>
          </a:p>
          <a:p>
            <a:endParaRPr lang="ru-RU" sz="2400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энергосберегающие</a:t>
            </a:r>
            <a:r>
              <a:rPr lang="ru-RU" sz="18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экраны,</a:t>
            </a:r>
            <a:r>
              <a:rPr lang="ru-RU" sz="18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–</a:t>
            </a:r>
            <a:r>
              <a:rPr lang="ru-RU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штабеля.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Схема расположения энергосберегающих экранов 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pic>
        <p:nvPicPr>
          <p:cNvPr id="6" name="image1.pn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2186698" y="1573427"/>
            <a:ext cx="7392315" cy="37482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1111" y="5577016"/>
            <a:ext cx="11119189" cy="1146017"/>
          </a:xfrm>
        </p:spPr>
        <p:txBody>
          <a:bodyPr/>
          <a:lstStyle/>
          <a:p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– коллектора диаметром 60×4,5 мм,</a:t>
            </a:r>
            <a:r>
              <a:rPr lang="ru-RU" sz="1800" spc="-28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– труба диаметром 33,5×3,2 мм (47 штук), 3 – пластина в межтрубном пространстве</a:t>
            </a:r>
            <a:r>
              <a:rPr lang="ru-RU" sz="1800" spc="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толщиной</a:t>
            </a:r>
            <a:r>
              <a:rPr lang="ru-RU" sz="18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мм.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секции энергосберегающего экрана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pic>
        <p:nvPicPr>
          <p:cNvPr id="8" name="image3.pn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2825580" y="1149188"/>
            <a:ext cx="5572518" cy="38066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0" i="0" dirty="0">
                <a:effectLst/>
              </a:rPr>
              <a:t>Целевая аудитория, заинтересованная в преобретении проекта утилизации теплоты горячих слябов включает в себя:</a:t>
            </a:r>
            <a:endParaRPr lang="ru-RU" sz="2000" b="0" i="0" dirty="0">
              <a:effectLst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крупные металлургические комбинаты </a:t>
            </a:r>
            <a:r>
              <a:rPr lang="ru-RU" sz="2000" b="0" i="0" dirty="0">
                <a:effectLst/>
              </a:rPr>
              <a:t>и промышленные предприятия, занимающиеся обработкой металлов и производством продукции из них.</a:t>
            </a:r>
            <a:endParaRPr lang="ru-RU" sz="2000" b="0" i="0" dirty="0">
              <a:effectLst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0" i="0" dirty="0">
                <a:effectLst/>
              </a:rPr>
              <a:t>Компании и организации, специализирующиеся на разработке и внедрении технологий утилизации тепла и повышения энергоэффективности производства.</a:t>
            </a:r>
            <a:endParaRPr lang="ru-RU" sz="2000" b="0" i="0" dirty="0">
              <a:effectLst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0" indent="0"/>
            <a:r>
              <a:rPr lang="ru-RU" sz="2000" dirty="0"/>
              <a:t>Мы проводили интервью со специалистами УГЭ ПАО «Северсталь» - ведущим экспертом в области малой энергетики и ВИЭ Бахваловым Максимом Андреевичем, и старшим менеджером центра развития бизнес системы «Северстали» Разинковым Антоном Александровичем, в результате которого выяснили, что результатом нашего проекта является снижение себестоимости конечной продукции (стального проката) и повышение конкурентоспособности предприятия.</a:t>
            </a:r>
            <a:endParaRPr lang="ru-RU" sz="2000" dirty="0"/>
          </a:p>
        </p:txBody>
      </p:sp>
      <p:pic>
        <p:nvPicPr>
          <p:cNvPr id="4" name="Picture 3" descr="L5Dbw7nG3p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1960" y="5085715"/>
            <a:ext cx="336804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  <a:endParaRPr lang="ru-RU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17838" y="982664"/>
          <a:ext cx="10962972" cy="56577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6004"/>
                <a:gridCol w="2196526"/>
                <a:gridCol w="2191958"/>
                <a:gridCol w="2194242"/>
                <a:gridCol w="2194242"/>
              </a:tblGrid>
              <a:tr h="1670892">
                <a:tc rowSpan="3"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Ключевые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b="1" dirty="0"/>
                        <a:t>Поставщики: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ООО «Краснодарский компрессорный завод»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ООО «Московский завод промышленного оборудования»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Ключевая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b="1" dirty="0"/>
                        <a:t>Деятельность: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b="0" dirty="0"/>
                        <a:t>Продажа проекта по утилизации теплоты горячих слябов.</a:t>
                      </a:r>
                      <a:endParaRPr lang="ru-RU" sz="1500" b="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Ценностное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b="1" dirty="0"/>
                        <a:t>Предложение: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Гарантированное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Высокое качество продукта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Полное соответствие всем требованьям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заказчика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Гарантия на продукт равна гарантии компонентов, которую заверяет производитель.</a:t>
                      </a:r>
                      <a:endParaRPr lang="ru-RU" sz="15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Взаимоотношение с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b="1" dirty="0"/>
                        <a:t>Клиентами: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При проектировании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системы учитываются все желания и требования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заказчика.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Наличный и безналичный расчёт.</a:t>
                      </a:r>
                      <a:endParaRPr lang="ru-RU" sz="15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Потребительски й сегмент: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Вологодская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область и близлежащие области.</a:t>
                      </a:r>
                      <a:endParaRPr lang="ru-RU" sz="1500" dirty="0"/>
                    </a:p>
                  </a:txBody>
                  <a:tcPr/>
                </a:tc>
              </a:tr>
              <a:tr h="925112">
                <a:tc vMerge="1"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Ключевые ресурсы: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b="0" dirty="0"/>
                        <a:t>Квалифицированный персонал, быстрая и качественная работа.</a:t>
                      </a:r>
                      <a:endParaRPr lang="ru-RU" sz="1500" b="0" dirty="0"/>
                    </a:p>
                  </a:txBody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1233012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Каналы сбыта: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Прямые продажи,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Интернет сайты и группы в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социальных сетях.</a:t>
                      </a:r>
                      <a:endParaRPr lang="ru-RU" sz="1500" dirty="0"/>
                    </a:p>
                  </a:txBody>
                  <a:tcPr/>
                </a:tc>
                <a:tc vMerge="1">
                  <a:tcPr/>
                </a:tc>
              </a:tr>
              <a:tr h="182730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﻿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b="1" dirty="0"/>
                        <a:t>Структура издержек: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Оплата труда, процент от реализации продукта, оплата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коммунальных услуг, аренда помещения, закупка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Дополнительного оборудования, реклама.</a:t>
                      </a:r>
                      <a:endParaRPr lang="ru-RU" sz="1500" dirty="0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﻿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b="1" dirty="0"/>
                        <a:t>Потоки доходов:</a:t>
                      </a:r>
                      <a:endParaRPr lang="ru-RU" sz="1500" b="1" dirty="0"/>
                    </a:p>
                    <a:p>
                      <a:pPr algn="ctr"/>
                      <a:r>
                        <a:rPr lang="ru-RU" sz="1500" dirty="0"/>
                        <a:t>Реализация товара через прямые договорённости с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покупателем, заключение договоров на проектирование</a:t>
                      </a:r>
                      <a:endParaRPr lang="ru-RU" sz="1500" dirty="0"/>
                    </a:p>
                    <a:p>
                      <a:pPr algn="ctr"/>
                      <a:r>
                        <a:rPr lang="ru-RU" sz="1500" dirty="0"/>
                        <a:t>систем.</a:t>
                      </a:r>
                      <a:endParaRPr lang="ru-RU" sz="1500" dirty="0"/>
                    </a:p>
                  </a:txBody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10"/>
            <a:ext cx="11351820" cy="3350094"/>
          </a:xfrm>
        </p:spPr>
        <p:txBody>
          <a:bodyPr/>
          <a:lstStyle/>
          <a:p>
            <a:r>
              <a:rPr lang="ru-RU" sz="2200" dirty="0"/>
              <a:t>Проект утилизации теплоты слябов может быть реализован в любой стране, где есть металлургические предприятия, использующие МНЛЗ.</a:t>
            </a:r>
            <a:endParaRPr lang="ru-RU" sz="2200" dirty="0"/>
          </a:p>
          <a:p>
            <a:r>
              <a:rPr lang="ru-RU" sz="2200" dirty="0"/>
              <a:t>Объем продаж будет зависеть от количества металлургических предприятий и их потребности в утилизации теплоты.</a:t>
            </a:r>
            <a:endParaRPr lang="ru-RU" sz="2200" dirty="0"/>
          </a:p>
          <a:p>
            <a:r>
              <a:rPr lang="ru-RU" sz="2200" dirty="0"/>
              <a:t>Потенциал рынка огромен, так как утилизация теплоты является важной экологической проблемой и металлургические предприятия стремятся снизить свое воздействие на окружающую среду.</a:t>
            </a:r>
            <a:endParaRPr lang="ru-RU" sz="2200" dirty="0"/>
          </a:p>
          <a:p>
            <a:r>
              <a:rPr lang="ru-RU" sz="2200" dirty="0"/>
              <a:t>Рынок постоянно растет, так как металлургические предприятия строят новые заводы и расширяют существующие.</a:t>
            </a:r>
            <a:endParaRPr lang="ru-RU" sz="2200" dirty="0"/>
          </a:p>
          <a:p>
            <a:endParaRPr lang="ru-RU" dirty="0"/>
          </a:p>
        </p:txBody>
      </p:sp>
      <p:pic>
        <p:nvPicPr>
          <p:cNvPr id="3" name="Picture 2" descr="YoBpLocRq1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6465" y="4037330"/>
            <a:ext cx="3413125" cy="23202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Конкурентами являются: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Конкурирующие технологии или методы утилизации тепла.</a:t>
            </a:r>
            <a:endParaRPr lang="en-US" sz="2400" b="0" i="0" dirty="0">
              <a:solidFill>
                <a:schemeClr val="accent6">
                  <a:lumMod val="10000"/>
                </a:schemeClr>
              </a:solidFill>
              <a:effectLst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0" i="0" dirty="0">
                <a:solidFill>
                  <a:schemeClr val="accent6">
                    <a:lumMod val="10000"/>
                  </a:schemeClr>
                </a:solidFill>
                <a:effectLst/>
              </a:rPr>
              <a:t>Другие компании, предлагающие аналогичные системы  утилизации  тепла.</a:t>
            </a:r>
            <a:endParaRPr lang="ru-RU" sz="2400" dirty="0"/>
          </a:p>
        </p:txBody>
      </p:sp>
      <p:pic>
        <p:nvPicPr>
          <p:cNvPr id="3" name="Picture 2" descr="B3tplue7K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7595" y="2573020"/>
            <a:ext cx="3691890" cy="36918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В ходе разработки нашего проекта были выделены основные этапы по проеодолению проблемы реализации нашей идеи. Собрана основная масса необходимых знаний и другой информации для выполнения намеченного плана. Проведены основные расчеты и намечены дальнейшие цели.</a:t>
            </a:r>
            <a:endParaRPr lang="ru-RU" dirty="0"/>
          </a:p>
        </p:txBody>
      </p:sp>
      <p:pic>
        <p:nvPicPr>
          <p:cNvPr id="3" name="Picture 2" descr="x90mh3TfAd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5530" y="3068320"/>
            <a:ext cx="3703955" cy="3289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10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7400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Определение лучшего способа утилизации теплоты горячих слябов.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 Анализ необходимого оборудования</a:t>
            </a:r>
            <a:r>
              <a:rPr lang="ru-RU" sz="2400" dirty="0"/>
              <a:t>.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Разработка плана по иннтеграции нашего проекта в производство.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Привлечение финансирования.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Проведение рыночного исследования.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Развитие маркетинговой стратегии.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Масштабирование бизнеса.</a:t>
            </a:r>
            <a:br>
              <a:rPr lang="ru-RU" dirty="0"/>
            </a:br>
            <a:endParaRPr lang="ru-RU" dirty="0"/>
          </a:p>
        </p:txBody>
      </p:sp>
      <p:pic>
        <p:nvPicPr>
          <p:cNvPr id="2" name="Picture 1" descr="iW8BIVMC1A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1145" y="3744595"/>
            <a:ext cx="4498340" cy="25336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для инвестора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Предполагаемые затраты составят примерно 55 млн. руб.</a:t>
            </a:r>
            <a:endParaRPr lang="ru-RU" dirty="0"/>
          </a:p>
          <a:p>
            <a:r>
              <a:rPr lang="ru-RU" dirty="0"/>
              <a:t>С экономией не менее 100 млн. руб. в год наш проект окупится уже через 6 месяцев.</a:t>
            </a:r>
            <a:endParaRPr lang="ru-RU" dirty="0"/>
          </a:p>
        </p:txBody>
      </p:sp>
      <p:pic>
        <p:nvPicPr>
          <p:cNvPr id="3" name="Picture 2" descr="TSp219z5wn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4410" y="3268980"/>
            <a:ext cx="4085590" cy="28587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  <a:endParaRPr lang="ru-RU" dirty="0"/>
          </a:p>
        </p:txBody>
      </p:sp>
      <p:sp>
        <p:nvSpPr>
          <p:cNvPr id="43" name="Объект 1"/>
          <p:cNvSpPr txBox="1"/>
          <p:nvPr/>
        </p:nvSpPr>
        <p:spPr>
          <a:xfrm>
            <a:off x="549910" y="4702810"/>
            <a:ext cx="7085965" cy="2019935"/>
          </a:xfrm>
          <a:prstGeom prst="rect">
            <a:avLst/>
          </a:prstGeom>
        </p:spPr>
        <p:txBody>
          <a:bodyPr>
            <a:normAutofit/>
          </a:bodyPr>
          <a:lstStyle>
            <a:lvl1pPr marL="1905" indent="-1905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2280" indent="-381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505" indent="1905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685" indent="-29337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790" indent="-29337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895" indent="-29337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10000" indent="-29337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6105" indent="-29337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210" indent="-293370" algn="l" defTabSz="1172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2000" dirty="0"/>
              <a:t>2. Исоков Исмоил Курбоналиевич – участник.</a:t>
            </a:r>
            <a:endParaRPr lang="ru-RU" sz="2000" dirty="0"/>
          </a:p>
          <a:p>
            <a:pPr marL="0" indent="0"/>
            <a:r>
              <a:rPr lang="ru-RU" sz="2000" dirty="0"/>
              <a:t>3. Самойлов Александр Николаевич – участник.</a:t>
            </a:r>
            <a:endParaRPr lang="ru-RU" sz="2000" dirty="0"/>
          </a:p>
          <a:p>
            <a:r>
              <a:rPr lang="ru-RU" sz="2000" dirty="0"/>
              <a:t>4. Лукин Сергей Владимирович -</a:t>
            </a:r>
            <a:endParaRPr lang="ru-RU" sz="2000" dirty="0"/>
          </a:p>
          <a:p>
            <a:r>
              <a:rPr lang="ru-RU" sz="2000" dirty="0"/>
              <a:t>наставник команды.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7635886" y="962542"/>
            <a:ext cx="400438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Email</a:t>
            </a:r>
            <a:r>
              <a:rPr lang="ru-RU" dirty="0"/>
              <a:t>: </a:t>
            </a:r>
            <a:r>
              <a:rPr lang="en-GB" dirty="0"/>
              <a:t>ncck1331@gmail.com</a:t>
            </a:r>
            <a:endParaRPr lang="en-GB" dirty="0"/>
          </a:p>
          <a:p>
            <a:pPr algn="l"/>
            <a:r>
              <a:rPr lang="ru-RU" dirty="0"/>
              <a:t>Телефон: </a:t>
            </a:r>
            <a:r>
              <a:rPr lang="en-US" dirty="0"/>
              <a:t>+79992600712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4" descr="photo_2023-10-12_11-57-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5120" y="952500"/>
            <a:ext cx="1955800" cy="256921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417830" y="3644900"/>
            <a:ext cx="4309745" cy="7702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ctr"/>
            <a:r>
              <a:rPr lang="ru-RU" sz="2000" dirty="0">
                <a:sym typeface="+mn-ea"/>
              </a:rPr>
              <a:t>1. Немеш Николай Михайлович -</a:t>
            </a:r>
            <a:endParaRPr lang="ru-RU" sz="2000" dirty="0"/>
          </a:p>
          <a:p>
            <a:pPr marL="0" indent="0" algn="ctr"/>
            <a:r>
              <a:rPr lang="ru-RU" sz="2000" dirty="0">
                <a:sym typeface="+mn-ea"/>
              </a:rPr>
              <a:t>лидер команды.</a:t>
            </a:r>
            <a:endParaRPr lang="ru-RU" sz="2000" dirty="0"/>
          </a:p>
          <a:p>
            <a:pPr algn="ctr"/>
            <a:endParaRPr lang="en-US" sz="2000"/>
          </a:p>
        </p:txBody>
      </p:sp>
      <p:pic>
        <p:nvPicPr>
          <p:cNvPr id="9" name="Picture 8" descr="1685396374_polinka-top-p-komandnaya-rabota-kartinki-dlya-prezentats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060" y="4281805"/>
            <a:ext cx="2440940" cy="24409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
</file>

<file path=customXml/item2.xml>��
</file>

<file path=customXml/item3.xml>��>:C<5=B!>740=85 4>:C<5=B0"538 87>1@065=891I89 4>ABC? A 8A?>;L7>20=85<!>2<5AB=> A ?>4@>1=>ABO<8"8? :>=B5=B00720=85
</file>

<file path=customXml/itemProps1.xml><?xml version="1.0" encoding="utf-8"?>
<ds:datastoreItem xmlns:ds="http://schemas.openxmlformats.org/officeDocument/2006/customXml" ds:itemID="{FDA8685B-D433-4A50-82AE-0EE899E309F4}">
  <ds:schemaRefs/>
</ds:datastoreItem>
</file>

<file path=customXml/itemProps2.xml><?xml version="1.0" encoding="utf-8"?>
<ds:datastoreItem xmlns:ds="http://schemas.openxmlformats.org/officeDocument/2006/customXml" ds:itemID="{E6200D7A-E42F-473E-ABEB-7993CB9305DC}">
  <ds:schemaRefs/>
</ds:datastoreItem>
</file>

<file path=customXml/itemProps3.xml><?xml version="1.0" encoding="utf-8"?>
<ds:datastoreItem xmlns:ds="http://schemas.openxmlformats.org/officeDocument/2006/customXml" ds:itemID="{5A6CA5F9-3E3A-4EF6-9E87-40B7E5B5236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6454</Words>
  <Application>WPS Presentation</Application>
  <PresentationFormat>Custom</PresentationFormat>
  <Paragraphs>222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Презентация</vt:lpstr>
      <vt:lpstr>Разработка проекта утилизации теплоты горячих слябов, разлитых на МНЛЗ, для получения пара и горячей воды на ПАО "Северсталь"</vt:lpstr>
      <vt:lpstr>Актуальность проекта и проблема клиента</vt:lpstr>
      <vt:lpstr>Решение</vt:lpstr>
      <vt:lpstr>Схема расположения энергосберегающих экранов </vt:lpstr>
      <vt:lpstr>Схема секции энергосберегающего экрана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стартап-проекта</vt:lpstr>
      <vt:lpstr>Предложение для инвестора</vt:lpstr>
      <vt:lpstr>Команда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bangbang</cp:lastModifiedBy>
  <cp:revision>293</cp:revision>
  <dcterms:created xsi:type="dcterms:W3CDTF">2022-04-04T12:37:00Z</dcterms:created>
  <dcterms:modified xsi:type="dcterms:W3CDTF">2023-11-22T09:51:52Z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  <property fmtid="{D5CDD505-2E9C-101B-9397-08002B2CF9AE}" pid="3" name="ICV">
    <vt:lpwstr>571657EED7AB4007AD45BB8DFA18FB2D_12</vt:lpwstr>
  </property>
  <property fmtid="{D5CDD505-2E9C-101B-9397-08002B2CF9AE}" pid="4" name="KSOProductBuildVer">
    <vt:lpwstr>1033-12.2.0.13306</vt:lpwstr>
  </property>
</Properties>
</file>