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65" r:id="rId4"/>
    <p:sldId id="258" r:id="rId5"/>
    <p:sldId id="259" r:id="rId6"/>
    <p:sldId id="260" r:id="rId7"/>
    <p:sldId id="261" r:id="rId8"/>
    <p:sldId id="266" r:id="rId9"/>
    <p:sldId id="267" r:id="rId10"/>
    <p:sldId id="262" r:id="rId11"/>
    <p:sldId id="268" r:id="rId12"/>
    <p:sldId id="263" r:id="rId13"/>
    <p:sldId id="264" r:id="rId14"/>
    <p:sldId id="269" r:id="rId15"/>
    <p:sldId id="270" r:id="rId16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3459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25E5076-3810-47DD-B79F-674D7AD40C01}" styleName="Темный стиль 1 —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3" d="100"/>
          <a:sy n="73" d="100"/>
        </p:scale>
        <p:origin x="485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21924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4681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0362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2640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6685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5574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3908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0C23">
              <a:alpha val="75000"/>
            </a:srgbClr>
          </a:solidFill>
          <a:ln w="13811">
            <a:solidFill>
              <a:srgbClr val="FFFFFF">
                <a:alpha val="1600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7152799" y="2860359"/>
            <a:ext cx="7477601" cy="24995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6561"/>
              </a:lnSpc>
              <a:buNone/>
            </a:pPr>
            <a:r>
              <a:rPr lang="en-US" sz="5249" dirty="0">
                <a:solidFill>
                  <a:srgbClr val="C6BFEE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GPT помощник для промышленных предприятий</a:t>
            </a:r>
            <a:endParaRPr lang="en-US" sz="5249" dirty="0"/>
          </a:p>
        </p:txBody>
      </p:sp>
      <p:pic>
        <p:nvPicPr>
          <p:cNvPr id="3074" name="Picture 2" descr="https://img4.rudalle.ru/images/a1/09/47/a1094720c04f4793965b77860e9bf582_000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600" y="1086522"/>
            <a:ext cx="6047271" cy="604727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30910"/>
          </a:xfrm>
          <a:prstGeom prst="rect">
            <a:avLst/>
          </a:prstGeom>
          <a:solidFill>
            <a:srgbClr val="0B0C23">
              <a:alpha val="75000"/>
            </a:srgbClr>
          </a:solidFill>
          <a:ln w="13573">
            <a:solidFill>
              <a:srgbClr val="FFFFFF">
                <a:alpha val="1600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7034049" y="1623004"/>
            <a:ext cx="6861250" cy="104489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378"/>
              </a:lnSpc>
              <a:buNone/>
            </a:pPr>
            <a:r>
              <a:rPr lang="en-US" sz="4800" dirty="0">
                <a:solidFill>
                  <a:srgbClr val="C6BFEE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Актуальность проблемы</a:t>
            </a:r>
            <a:endParaRPr lang="en-US" sz="4800" dirty="0"/>
          </a:p>
        </p:txBody>
      </p:sp>
      <p:sp>
        <p:nvSpPr>
          <p:cNvPr id="16" name="Text 13"/>
          <p:cNvSpPr/>
          <p:nvPr/>
        </p:nvSpPr>
        <p:spPr>
          <a:xfrm>
            <a:off x="7315200" y="3060866"/>
            <a:ext cx="6794778" cy="28006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753"/>
              </a:lnSpc>
            </a:pPr>
            <a:r>
              <a:rPr lang="ru-RU" sz="2400" dirty="0">
                <a:solidFill>
                  <a:srgbClr val="D1D5DB"/>
                </a:solidFill>
                <a:latin typeface="Söhne"/>
              </a:rPr>
              <a:t>Искусственный интеллект (ИИ) все более распространяется в различных отраслях экономики, включая бизнес. Компании используют ИИ для улучшения процессов и увеличения прибыли. Однако, эффективность его использования остается предметом обсуждения. С развитием Интернета и информационных технологий ИИ стал важной инновацией.</a:t>
            </a:r>
            <a:endParaRPr lang="en-US" sz="2400" dirty="0"/>
          </a:p>
        </p:txBody>
      </p:sp>
      <p:pic>
        <p:nvPicPr>
          <p:cNvPr id="1028" name="Picture 4" descr="https://img4.rudalle.ru/images/d6/07/69/d60769d2552c456b8bb76e6c1db78156_00000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9" r="20017"/>
          <a:stretch/>
        </p:blipFill>
        <p:spPr bwMode="auto">
          <a:xfrm>
            <a:off x="6958" y="1113"/>
            <a:ext cx="6291991" cy="8229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30910"/>
          </a:xfrm>
          <a:prstGeom prst="rect">
            <a:avLst/>
          </a:prstGeom>
          <a:solidFill>
            <a:srgbClr val="0B0C23">
              <a:alpha val="75000"/>
            </a:srgbClr>
          </a:solidFill>
          <a:ln w="13573">
            <a:solidFill>
              <a:srgbClr val="FFFFFF">
                <a:alpha val="16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609719" y="1781085"/>
            <a:ext cx="491728" cy="491728"/>
          </a:xfrm>
          <a:prstGeom prst="roundRect">
            <a:avLst>
              <a:gd name="adj" fmla="val 20001"/>
            </a:avLst>
          </a:prstGeom>
          <a:solidFill>
            <a:srgbClr val="542C49"/>
          </a:solidFill>
          <a:ln w="13573">
            <a:solidFill>
              <a:srgbClr val="643557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94623" y="1822042"/>
            <a:ext cx="121920" cy="40969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27"/>
              </a:lnSpc>
              <a:buNone/>
            </a:pPr>
            <a:r>
              <a:rPr lang="en-US" sz="2581" dirty="0">
                <a:solidFill>
                  <a:srgbClr val="DAD8E9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1</a:t>
            </a:r>
            <a:endParaRPr lang="en-US" sz="2581" dirty="0"/>
          </a:p>
        </p:txBody>
      </p:sp>
      <p:sp>
        <p:nvSpPr>
          <p:cNvPr id="8" name="Text 5"/>
          <p:cNvSpPr/>
          <p:nvPr/>
        </p:nvSpPr>
        <p:spPr>
          <a:xfrm>
            <a:off x="1319926" y="2019809"/>
            <a:ext cx="2933105" cy="279749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753"/>
              </a:lnSpc>
            </a:pPr>
            <a:r>
              <a:rPr lang="ru-RU" sz="1721" dirty="0" smtClean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Создан </a:t>
            </a:r>
            <a:r>
              <a:rPr lang="ru-RU" sz="1721" dirty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для работы с разными языками</a:t>
            </a:r>
            <a:endParaRPr lang="en-US" sz="1721" dirty="0"/>
          </a:p>
        </p:txBody>
      </p:sp>
      <p:sp>
        <p:nvSpPr>
          <p:cNvPr id="9" name="Shape 6"/>
          <p:cNvSpPr/>
          <p:nvPr/>
        </p:nvSpPr>
        <p:spPr>
          <a:xfrm>
            <a:off x="4471511" y="1781085"/>
            <a:ext cx="491728" cy="491728"/>
          </a:xfrm>
          <a:prstGeom prst="roundRect">
            <a:avLst>
              <a:gd name="adj" fmla="val 20001"/>
            </a:avLst>
          </a:prstGeom>
          <a:solidFill>
            <a:srgbClr val="542C49"/>
          </a:solidFill>
          <a:ln w="13573">
            <a:solidFill>
              <a:srgbClr val="643557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622125" y="1822042"/>
            <a:ext cx="190500" cy="40969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27"/>
              </a:lnSpc>
              <a:buNone/>
            </a:pPr>
            <a:r>
              <a:rPr lang="en-US" sz="2581" dirty="0">
                <a:solidFill>
                  <a:srgbClr val="DAD8E9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2</a:t>
            </a:r>
            <a:endParaRPr lang="en-US" sz="2581" dirty="0"/>
          </a:p>
        </p:txBody>
      </p:sp>
      <p:sp>
        <p:nvSpPr>
          <p:cNvPr id="12" name="Text 9"/>
          <p:cNvSpPr/>
          <p:nvPr/>
        </p:nvSpPr>
        <p:spPr>
          <a:xfrm>
            <a:off x="5181719" y="2019809"/>
            <a:ext cx="2933105" cy="314717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753"/>
              </a:lnSpc>
            </a:pPr>
            <a:r>
              <a:rPr lang="ru-RU" sz="1600" dirty="0">
                <a:solidFill>
                  <a:srgbClr val="D1D5DB"/>
                </a:solidFill>
                <a:latin typeface="Söhne"/>
              </a:rPr>
              <a:t>Это мощная модель генерации текста, применимая для ответов, контента, кода и интеграции в приложения и платформы.</a:t>
            </a:r>
            <a:endParaRPr lang="en-US" sz="1721" dirty="0"/>
          </a:p>
        </p:txBody>
      </p:sp>
      <p:sp>
        <p:nvSpPr>
          <p:cNvPr id="13" name="Shape 10"/>
          <p:cNvSpPr/>
          <p:nvPr/>
        </p:nvSpPr>
        <p:spPr>
          <a:xfrm>
            <a:off x="8363664" y="1781085"/>
            <a:ext cx="491728" cy="491728"/>
          </a:xfrm>
          <a:prstGeom prst="roundRect">
            <a:avLst>
              <a:gd name="adj" fmla="val 20001"/>
            </a:avLst>
          </a:prstGeom>
          <a:solidFill>
            <a:srgbClr val="542C49"/>
          </a:solidFill>
          <a:ln w="13573">
            <a:solidFill>
              <a:srgbClr val="643557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8514278" y="1822042"/>
            <a:ext cx="190500" cy="40969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27"/>
              </a:lnSpc>
              <a:buNone/>
            </a:pPr>
            <a:r>
              <a:rPr lang="en-US" sz="2581" dirty="0">
                <a:solidFill>
                  <a:srgbClr val="DAD8E9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3</a:t>
            </a:r>
            <a:endParaRPr lang="en-US" sz="2581" dirty="0"/>
          </a:p>
        </p:txBody>
      </p:sp>
      <p:sp>
        <p:nvSpPr>
          <p:cNvPr id="16" name="Text 13"/>
          <p:cNvSpPr/>
          <p:nvPr/>
        </p:nvSpPr>
        <p:spPr>
          <a:xfrm>
            <a:off x="9316759" y="2019809"/>
            <a:ext cx="3699994" cy="699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753"/>
              </a:lnSpc>
            </a:pPr>
            <a:r>
              <a:rPr lang="ru-RU" sz="1721" dirty="0" smtClean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Может </a:t>
            </a:r>
            <a:r>
              <a:rPr lang="ru-RU" sz="1721" dirty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быть </a:t>
            </a:r>
            <a:r>
              <a:rPr lang="ru-RU" sz="1721" dirty="0" err="1" smtClean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дообучен</a:t>
            </a:r>
            <a:r>
              <a:rPr lang="ru-RU" sz="1721" dirty="0" smtClean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 </a:t>
            </a:r>
            <a:r>
              <a:rPr lang="ru-RU" sz="1721" dirty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на различных данных, что позволяет </a:t>
            </a:r>
            <a:r>
              <a:rPr lang="ru-RU" sz="1721" dirty="0" smtClean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ему </a:t>
            </a:r>
            <a:r>
              <a:rPr lang="ru-RU" sz="1721" dirty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адаптироваться к специфическим задачам или контекстам.</a:t>
            </a:r>
            <a:endParaRPr lang="en-US" sz="1721" dirty="0"/>
          </a:p>
        </p:txBody>
      </p:sp>
      <p:sp>
        <p:nvSpPr>
          <p:cNvPr id="18" name="Text 1"/>
          <p:cNvSpPr/>
          <p:nvPr/>
        </p:nvSpPr>
        <p:spPr>
          <a:xfrm>
            <a:off x="267489" y="553438"/>
            <a:ext cx="6861250" cy="104489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378"/>
              </a:lnSpc>
              <a:buNone/>
            </a:pPr>
            <a:r>
              <a:rPr lang="ru-RU" sz="4800" dirty="0" smtClean="0">
                <a:solidFill>
                  <a:srgbClr val="C6BFEE"/>
                </a:solidFill>
                <a:ea typeface="Prompt" pitchFamily="34" charset="-122"/>
              </a:rPr>
              <a:t>Отличия нашего </a:t>
            </a:r>
            <a:r>
              <a:rPr lang="en-US" sz="4800" dirty="0" smtClean="0">
                <a:solidFill>
                  <a:srgbClr val="C6BFEE"/>
                </a:solidFill>
                <a:ea typeface="Prompt" pitchFamily="34" charset="-122"/>
              </a:rPr>
              <a:t>GPT </a:t>
            </a:r>
            <a:r>
              <a:rPr lang="ru-RU" sz="4800" dirty="0" smtClean="0">
                <a:solidFill>
                  <a:srgbClr val="C6BFEE"/>
                </a:solidFill>
                <a:ea typeface="Prompt" pitchFamily="34" charset="-122"/>
              </a:rPr>
              <a:t>помощника</a:t>
            </a: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2170" y="4213763"/>
            <a:ext cx="10266060" cy="3733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0876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0C23">
              <a:alpha val="75000"/>
            </a:srgbClr>
          </a:solidFill>
          <a:ln w="13811">
            <a:solidFill>
              <a:srgbClr val="FFFFFF">
                <a:alpha val="1600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468788" y="1789518"/>
            <a:ext cx="4443889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ru-RU" sz="5400" dirty="0" err="1" smtClean="0">
                <a:solidFill>
                  <a:srgbClr val="C6BFEE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Це</a:t>
            </a:r>
            <a:r>
              <a:rPr lang="en-US" sz="5400" dirty="0" smtClean="0">
                <a:solidFill>
                  <a:srgbClr val="C6BFEE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л</a:t>
            </a:r>
            <a:r>
              <a:rPr lang="ru-RU" sz="5400" dirty="0" smtClean="0">
                <a:solidFill>
                  <a:srgbClr val="C6BFEE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и</a:t>
            </a:r>
            <a:endParaRPr lang="en-US" sz="7200" dirty="0"/>
          </a:p>
        </p:txBody>
      </p:sp>
      <p:sp>
        <p:nvSpPr>
          <p:cNvPr id="7" name="Text 4"/>
          <p:cNvSpPr/>
          <p:nvPr/>
        </p:nvSpPr>
        <p:spPr>
          <a:xfrm>
            <a:off x="468788" y="3278047"/>
            <a:ext cx="6566714" cy="26813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ct val="150000"/>
              </a:lnSpc>
            </a:pPr>
            <a:r>
              <a:rPr lang="ru-RU" sz="3600" dirty="0">
                <a:solidFill>
                  <a:srgbClr val="DAD8E9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Разработка собственного GPT-помощника и расчет бюджета на его создание.</a:t>
            </a:r>
            <a:endParaRPr lang="en-US" sz="3600" dirty="0"/>
          </a:p>
        </p:txBody>
      </p:sp>
      <p:pic>
        <p:nvPicPr>
          <p:cNvPr id="4098" name="Picture 2" descr="https://sun9-42.userapi.com/impg/AS58WoI0x2PnyytHI-J2y3NYgdr_tXD2kQ_44g/3I_Na4Q0qIg.jpg?size=1200x655&amp;quality=95&amp;sign=087de5e9a06f5f66510d34b79263473f&amp;type=album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62" r="22773"/>
          <a:stretch/>
        </p:blipFill>
        <p:spPr bwMode="auto">
          <a:xfrm>
            <a:off x="7035502" y="995362"/>
            <a:ext cx="7379746" cy="623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Рисунок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4084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222629" y="740599"/>
            <a:ext cx="3619500" cy="56554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4453"/>
              </a:lnSpc>
              <a:buNone/>
            </a:pPr>
            <a:r>
              <a:rPr lang="en-US" sz="6000" dirty="0">
                <a:solidFill>
                  <a:srgbClr val="C6BFEE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Задачи</a:t>
            </a:r>
            <a:endParaRPr lang="en-US" sz="6000" dirty="0"/>
          </a:p>
        </p:txBody>
      </p:sp>
      <p:sp>
        <p:nvSpPr>
          <p:cNvPr id="5" name="Shape 2"/>
          <p:cNvSpPr/>
          <p:nvPr/>
        </p:nvSpPr>
        <p:spPr>
          <a:xfrm>
            <a:off x="8878312" y="2023277"/>
            <a:ext cx="407194" cy="407194"/>
          </a:xfrm>
          <a:prstGeom prst="roundRect">
            <a:avLst>
              <a:gd name="adj" fmla="val 20000"/>
            </a:avLst>
          </a:prstGeom>
          <a:solidFill>
            <a:srgbClr val="542C49"/>
          </a:solidFill>
          <a:ln w="11311">
            <a:solidFill>
              <a:srgbClr val="643557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9032379" y="2057210"/>
            <a:ext cx="99060" cy="33932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672"/>
              </a:lnSpc>
              <a:buNone/>
            </a:pPr>
            <a:r>
              <a:rPr lang="en-US" sz="2138" dirty="0">
                <a:solidFill>
                  <a:srgbClr val="DAD8E9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1</a:t>
            </a:r>
            <a:endParaRPr lang="en-US" sz="2138" dirty="0"/>
          </a:p>
        </p:txBody>
      </p:sp>
      <p:sp>
        <p:nvSpPr>
          <p:cNvPr id="7" name="Text 4"/>
          <p:cNvSpPr/>
          <p:nvPr/>
        </p:nvSpPr>
        <p:spPr>
          <a:xfrm>
            <a:off x="9466481" y="2085428"/>
            <a:ext cx="3141940" cy="848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ru-RU" sz="2400" dirty="0">
                <a:solidFill>
                  <a:srgbClr val="DAD8E9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Описать функции GPT-помощника на предприятии</a:t>
            </a:r>
            <a:endParaRPr lang="en-US" sz="2400" dirty="0"/>
          </a:p>
        </p:txBody>
      </p:sp>
      <p:sp>
        <p:nvSpPr>
          <p:cNvPr id="9" name="Shape 6"/>
          <p:cNvSpPr/>
          <p:nvPr/>
        </p:nvSpPr>
        <p:spPr>
          <a:xfrm>
            <a:off x="8883491" y="3841849"/>
            <a:ext cx="407194" cy="407194"/>
          </a:xfrm>
          <a:prstGeom prst="roundRect">
            <a:avLst>
              <a:gd name="adj" fmla="val 20000"/>
            </a:avLst>
          </a:prstGeom>
          <a:solidFill>
            <a:srgbClr val="542C49"/>
          </a:solidFill>
          <a:ln w="11311">
            <a:solidFill>
              <a:srgbClr val="643557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9007078" y="3875782"/>
            <a:ext cx="160020" cy="33932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672"/>
              </a:lnSpc>
              <a:buNone/>
            </a:pPr>
            <a:r>
              <a:rPr lang="en-US" sz="2138" dirty="0">
                <a:solidFill>
                  <a:srgbClr val="DAD8E9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2</a:t>
            </a:r>
            <a:endParaRPr lang="en-US" sz="2138" dirty="0"/>
          </a:p>
        </p:txBody>
      </p:sp>
      <p:sp>
        <p:nvSpPr>
          <p:cNvPr id="11" name="Text 8"/>
          <p:cNvSpPr/>
          <p:nvPr/>
        </p:nvSpPr>
        <p:spPr>
          <a:xfrm>
            <a:off x="9471660" y="3904000"/>
            <a:ext cx="3141940" cy="56554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ru-RU" sz="2400" dirty="0">
                <a:solidFill>
                  <a:srgbClr val="DAD8E9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Рассчитать бюджет проекта и продумать механизм </a:t>
            </a:r>
            <a:r>
              <a:rPr lang="ru-RU" sz="2400" dirty="0" smtClean="0">
                <a:solidFill>
                  <a:srgbClr val="DAD8E9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реализации</a:t>
            </a:r>
          </a:p>
        </p:txBody>
      </p:sp>
      <p:sp>
        <p:nvSpPr>
          <p:cNvPr id="13" name="Shape 10"/>
          <p:cNvSpPr/>
          <p:nvPr/>
        </p:nvSpPr>
        <p:spPr>
          <a:xfrm>
            <a:off x="8878312" y="5807607"/>
            <a:ext cx="407194" cy="407194"/>
          </a:xfrm>
          <a:prstGeom prst="roundRect">
            <a:avLst>
              <a:gd name="adj" fmla="val 20000"/>
            </a:avLst>
          </a:prstGeom>
          <a:solidFill>
            <a:srgbClr val="542C49"/>
          </a:solidFill>
          <a:ln w="11311">
            <a:solidFill>
              <a:srgbClr val="643557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9001899" y="5841539"/>
            <a:ext cx="160020" cy="33932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672"/>
              </a:lnSpc>
              <a:buNone/>
            </a:pPr>
            <a:r>
              <a:rPr lang="en-US" sz="2138" dirty="0">
                <a:solidFill>
                  <a:srgbClr val="DAD8E9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3</a:t>
            </a:r>
            <a:endParaRPr lang="en-US" sz="2138" dirty="0"/>
          </a:p>
        </p:txBody>
      </p:sp>
      <p:sp>
        <p:nvSpPr>
          <p:cNvPr id="15" name="Text 12"/>
          <p:cNvSpPr/>
          <p:nvPr/>
        </p:nvSpPr>
        <p:spPr>
          <a:xfrm>
            <a:off x="9466481" y="5869756"/>
            <a:ext cx="3471753" cy="113013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r>
              <a:rPr lang="ru-RU" sz="2400" dirty="0">
                <a:solidFill>
                  <a:srgbClr val="DAD8E9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Проанализировать </a:t>
            </a:r>
            <a:endParaRPr lang="en-US" sz="2400" dirty="0" smtClean="0">
              <a:solidFill>
                <a:srgbClr val="DAD8E9"/>
              </a:solidFill>
              <a:latin typeface="Prompt" pitchFamily="34" charset="0"/>
              <a:ea typeface="Prompt" pitchFamily="34" charset="-122"/>
              <a:cs typeface="Prompt" pitchFamily="34" charset="-120"/>
            </a:endParaRPr>
          </a:p>
          <a:p>
            <a:r>
              <a:rPr lang="ru-RU" sz="2400" dirty="0" smtClean="0">
                <a:solidFill>
                  <a:srgbClr val="DAD8E9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Полученные</a:t>
            </a:r>
            <a:r>
              <a:rPr lang="en-US" sz="2400" dirty="0" smtClean="0">
                <a:solidFill>
                  <a:srgbClr val="DAD8E9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 </a:t>
            </a:r>
            <a:r>
              <a:rPr lang="ru-RU" sz="2400" dirty="0" smtClean="0">
                <a:solidFill>
                  <a:srgbClr val="DAD8E9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данные и</a:t>
            </a:r>
            <a:endParaRPr lang="en-US" sz="2400" dirty="0" smtClean="0">
              <a:solidFill>
                <a:srgbClr val="DAD8E9"/>
              </a:solidFill>
              <a:latin typeface="Prompt" pitchFamily="34" charset="0"/>
              <a:ea typeface="Prompt" pitchFamily="34" charset="-122"/>
              <a:cs typeface="Prompt" pitchFamily="34" charset="-120"/>
            </a:endParaRPr>
          </a:p>
          <a:p>
            <a:r>
              <a:rPr lang="ru-RU" sz="2400" dirty="0" smtClean="0">
                <a:solidFill>
                  <a:srgbClr val="DAD8E9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сделать </a:t>
            </a:r>
            <a:r>
              <a:rPr lang="ru-RU" sz="2400" dirty="0">
                <a:solidFill>
                  <a:srgbClr val="DAD8E9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вывод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0C23">
              <a:alpha val="75000"/>
            </a:srgbClr>
          </a:solidFill>
          <a:ln w="13573">
            <a:solidFill>
              <a:srgbClr val="FFFFFF">
                <a:alpha val="1600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821055" y="602575"/>
            <a:ext cx="6499860" cy="68413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388"/>
              </a:lnSpc>
              <a:buNone/>
            </a:pPr>
            <a:r>
              <a:rPr lang="en-US" sz="4310" dirty="0">
                <a:solidFill>
                  <a:srgbClr val="C6BFEE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Механизмы реализации</a:t>
            </a:r>
            <a:endParaRPr lang="en-US" sz="4310" dirty="0"/>
          </a:p>
        </p:txBody>
      </p:sp>
      <p:pic>
        <p:nvPicPr>
          <p:cNvPr id="6146" name="Picture 2" descr="Baidu: 'Google' chino anuncia su herramienta de chatbot con la promesa de  “ser más coherente que el Chat GPT” – FayerWayer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08" r="639"/>
          <a:stretch/>
        </p:blipFill>
        <p:spPr bwMode="auto">
          <a:xfrm>
            <a:off x="8303172" y="1786057"/>
            <a:ext cx="6028672" cy="5171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hape 2"/>
          <p:cNvSpPr/>
          <p:nvPr/>
        </p:nvSpPr>
        <p:spPr>
          <a:xfrm>
            <a:off x="821055" y="1786057"/>
            <a:ext cx="492562" cy="492562"/>
          </a:xfrm>
          <a:prstGeom prst="roundRect">
            <a:avLst>
              <a:gd name="adj" fmla="val 20004"/>
            </a:avLst>
          </a:prstGeom>
          <a:solidFill>
            <a:srgbClr val="542C49"/>
          </a:solidFill>
          <a:ln w="13573">
            <a:solidFill>
              <a:srgbClr val="643557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06316" y="1827133"/>
            <a:ext cx="121920" cy="41040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33"/>
              </a:lnSpc>
              <a:buNone/>
            </a:pPr>
            <a:r>
              <a:rPr lang="en-US" sz="2586" dirty="0">
                <a:solidFill>
                  <a:srgbClr val="DAD8E9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1</a:t>
            </a:r>
            <a:endParaRPr lang="en-US" sz="2586" dirty="0"/>
          </a:p>
        </p:txBody>
      </p:sp>
      <p:sp>
        <p:nvSpPr>
          <p:cNvPr id="7" name="Text 4"/>
          <p:cNvSpPr/>
          <p:nvPr/>
        </p:nvSpPr>
        <p:spPr>
          <a:xfrm>
            <a:off x="1532453" y="1861304"/>
            <a:ext cx="2930128" cy="68413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694"/>
              </a:lnSpc>
            </a:pPr>
            <a:r>
              <a:rPr lang="ru-RU" sz="2155" dirty="0">
                <a:solidFill>
                  <a:srgbClr val="DAD8E9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Интеграция в автоматизированные системы</a:t>
            </a:r>
            <a:endParaRPr lang="en-US" sz="2155" dirty="0"/>
          </a:p>
        </p:txBody>
      </p:sp>
      <p:sp>
        <p:nvSpPr>
          <p:cNvPr id="9" name="Shape 6"/>
          <p:cNvSpPr/>
          <p:nvPr/>
        </p:nvSpPr>
        <p:spPr>
          <a:xfrm>
            <a:off x="4681418" y="1786057"/>
            <a:ext cx="492562" cy="492562"/>
          </a:xfrm>
          <a:prstGeom prst="roundRect">
            <a:avLst>
              <a:gd name="adj" fmla="val 20004"/>
            </a:avLst>
          </a:prstGeom>
          <a:solidFill>
            <a:srgbClr val="542C49"/>
          </a:solidFill>
          <a:ln w="13573">
            <a:solidFill>
              <a:srgbClr val="643557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832390" y="1827133"/>
            <a:ext cx="190500" cy="41040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33"/>
              </a:lnSpc>
              <a:buNone/>
            </a:pPr>
            <a:r>
              <a:rPr lang="en-US" sz="2586" dirty="0">
                <a:solidFill>
                  <a:srgbClr val="DAD8E9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2</a:t>
            </a:r>
            <a:endParaRPr lang="en-US" sz="2586" dirty="0"/>
          </a:p>
        </p:txBody>
      </p:sp>
      <p:sp>
        <p:nvSpPr>
          <p:cNvPr id="11" name="Text 8"/>
          <p:cNvSpPr/>
          <p:nvPr/>
        </p:nvSpPr>
        <p:spPr>
          <a:xfrm>
            <a:off x="5392817" y="1861304"/>
            <a:ext cx="2930128" cy="1026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694"/>
              </a:lnSpc>
            </a:pPr>
            <a:r>
              <a:rPr lang="ru-RU" sz="2155" dirty="0">
                <a:solidFill>
                  <a:srgbClr val="DAD8E9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Обработка текстовой информации</a:t>
            </a:r>
            <a:endParaRPr lang="en-US" sz="2155" dirty="0"/>
          </a:p>
        </p:txBody>
      </p:sp>
      <p:sp>
        <p:nvSpPr>
          <p:cNvPr id="19" name="Text 8"/>
          <p:cNvSpPr/>
          <p:nvPr/>
        </p:nvSpPr>
        <p:spPr>
          <a:xfrm>
            <a:off x="1527127" y="3375248"/>
            <a:ext cx="2930128" cy="1026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694"/>
              </a:lnSpc>
            </a:pPr>
            <a:r>
              <a:rPr lang="ru-RU" sz="2155" dirty="0">
                <a:solidFill>
                  <a:srgbClr val="DAD8E9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Создание чат-ботов и виртуальных ассистентов</a:t>
            </a:r>
            <a:endParaRPr lang="en-US" sz="2155" dirty="0"/>
          </a:p>
        </p:txBody>
      </p:sp>
      <p:sp>
        <p:nvSpPr>
          <p:cNvPr id="20" name="Text 8"/>
          <p:cNvSpPr/>
          <p:nvPr/>
        </p:nvSpPr>
        <p:spPr>
          <a:xfrm>
            <a:off x="5332900" y="3375248"/>
            <a:ext cx="2930128" cy="1026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694"/>
              </a:lnSpc>
            </a:pPr>
            <a:r>
              <a:rPr lang="ru-RU" sz="2155" dirty="0">
                <a:solidFill>
                  <a:srgbClr val="DAD8E9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Автоматический анализ данных</a:t>
            </a:r>
            <a:endParaRPr lang="en-US" sz="2155" dirty="0"/>
          </a:p>
        </p:txBody>
      </p:sp>
      <p:sp>
        <p:nvSpPr>
          <p:cNvPr id="21" name="Text 8"/>
          <p:cNvSpPr/>
          <p:nvPr/>
        </p:nvSpPr>
        <p:spPr>
          <a:xfrm>
            <a:off x="1576391" y="4889927"/>
            <a:ext cx="2930128" cy="1026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694"/>
              </a:lnSpc>
            </a:pPr>
            <a:r>
              <a:rPr lang="ru-RU" sz="2155" dirty="0">
                <a:solidFill>
                  <a:srgbClr val="DAD8E9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Перевод и </a:t>
            </a:r>
            <a:r>
              <a:rPr lang="ru-RU" sz="2155" dirty="0" err="1">
                <a:solidFill>
                  <a:srgbClr val="DAD8E9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мультиязычная</a:t>
            </a:r>
            <a:r>
              <a:rPr lang="ru-RU" sz="2155" dirty="0">
                <a:solidFill>
                  <a:srgbClr val="DAD8E9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 поддержка</a:t>
            </a:r>
            <a:endParaRPr lang="en-US" sz="2155" dirty="0"/>
          </a:p>
        </p:txBody>
      </p:sp>
      <p:sp>
        <p:nvSpPr>
          <p:cNvPr id="22" name="Text 8"/>
          <p:cNvSpPr/>
          <p:nvPr/>
        </p:nvSpPr>
        <p:spPr>
          <a:xfrm>
            <a:off x="5327574" y="4889192"/>
            <a:ext cx="2930128" cy="1026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694"/>
              </a:lnSpc>
            </a:pPr>
            <a:r>
              <a:rPr lang="ru-RU" sz="2155" dirty="0">
                <a:solidFill>
                  <a:srgbClr val="DAD8E9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Оптимизация логистики и управление запасами</a:t>
            </a:r>
            <a:endParaRPr lang="en-US" sz="2155" dirty="0"/>
          </a:p>
        </p:txBody>
      </p:sp>
      <p:sp>
        <p:nvSpPr>
          <p:cNvPr id="23" name="Text 8"/>
          <p:cNvSpPr/>
          <p:nvPr/>
        </p:nvSpPr>
        <p:spPr>
          <a:xfrm>
            <a:off x="1576391" y="6559881"/>
            <a:ext cx="2930128" cy="1026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694"/>
              </a:lnSpc>
            </a:pPr>
            <a:r>
              <a:rPr lang="ru-RU" sz="2155" dirty="0">
                <a:solidFill>
                  <a:srgbClr val="DAD8E9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Обучение и адаптация</a:t>
            </a:r>
            <a:endParaRPr lang="en-US" sz="2155" dirty="0"/>
          </a:p>
        </p:txBody>
      </p:sp>
      <p:sp>
        <p:nvSpPr>
          <p:cNvPr id="24" name="Shape 10"/>
          <p:cNvSpPr/>
          <p:nvPr/>
        </p:nvSpPr>
        <p:spPr>
          <a:xfrm>
            <a:off x="815729" y="3375248"/>
            <a:ext cx="492562" cy="492562"/>
          </a:xfrm>
          <a:prstGeom prst="roundRect">
            <a:avLst>
              <a:gd name="adj" fmla="val 20004"/>
            </a:avLst>
          </a:prstGeom>
          <a:solidFill>
            <a:srgbClr val="542C49"/>
          </a:solidFill>
          <a:ln w="13573">
            <a:solidFill>
              <a:srgbClr val="643557"/>
            </a:solidFill>
            <a:prstDash val="solid"/>
          </a:ln>
        </p:spPr>
      </p:sp>
      <p:sp>
        <p:nvSpPr>
          <p:cNvPr id="25" name="Text 11"/>
          <p:cNvSpPr/>
          <p:nvPr/>
        </p:nvSpPr>
        <p:spPr>
          <a:xfrm>
            <a:off x="966700" y="3416324"/>
            <a:ext cx="190500" cy="41040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33"/>
              </a:lnSpc>
              <a:buNone/>
            </a:pPr>
            <a:r>
              <a:rPr lang="en-US" sz="2586" dirty="0">
                <a:solidFill>
                  <a:srgbClr val="DAD8E9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3</a:t>
            </a:r>
            <a:endParaRPr lang="en-US" sz="2586" dirty="0"/>
          </a:p>
        </p:txBody>
      </p:sp>
      <p:sp>
        <p:nvSpPr>
          <p:cNvPr id="26" name="Shape 10"/>
          <p:cNvSpPr/>
          <p:nvPr/>
        </p:nvSpPr>
        <p:spPr>
          <a:xfrm>
            <a:off x="4682523" y="3375248"/>
            <a:ext cx="492562" cy="492562"/>
          </a:xfrm>
          <a:prstGeom prst="roundRect">
            <a:avLst>
              <a:gd name="adj" fmla="val 20004"/>
            </a:avLst>
          </a:prstGeom>
          <a:solidFill>
            <a:srgbClr val="542C49"/>
          </a:solidFill>
          <a:ln w="13573">
            <a:solidFill>
              <a:srgbClr val="643557"/>
            </a:solidFill>
            <a:prstDash val="solid"/>
          </a:ln>
        </p:spPr>
      </p:sp>
      <p:sp>
        <p:nvSpPr>
          <p:cNvPr id="27" name="Text 11"/>
          <p:cNvSpPr/>
          <p:nvPr/>
        </p:nvSpPr>
        <p:spPr>
          <a:xfrm>
            <a:off x="4833494" y="3416324"/>
            <a:ext cx="190500" cy="41040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33"/>
              </a:lnSpc>
              <a:buNone/>
            </a:pPr>
            <a:r>
              <a:rPr lang="ru-RU" sz="2586" dirty="0">
                <a:solidFill>
                  <a:srgbClr val="DAD8E9"/>
                </a:solidFill>
                <a:ea typeface="Prompt" pitchFamily="34" charset="-122"/>
              </a:rPr>
              <a:t>4</a:t>
            </a:r>
            <a:endParaRPr lang="en-US" sz="2586" dirty="0"/>
          </a:p>
        </p:txBody>
      </p:sp>
      <p:sp>
        <p:nvSpPr>
          <p:cNvPr id="28" name="Shape 10"/>
          <p:cNvSpPr/>
          <p:nvPr/>
        </p:nvSpPr>
        <p:spPr>
          <a:xfrm>
            <a:off x="817158" y="4884168"/>
            <a:ext cx="492562" cy="492562"/>
          </a:xfrm>
          <a:prstGeom prst="roundRect">
            <a:avLst>
              <a:gd name="adj" fmla="val 20004"/>
            </a:avLst>
          </a:prstGeom>
          <a:solidFill>
            <a:srgbClr val="542C49"/>
          </a:solidFill>
          <a:ln w="13573">
            <a:solidFill>
              <a:srgbClr val="643557"/>
            </a:solidFill>
            <a:prstDash val="solid"/>
          </a:ln>
        </p:spPr>
      </p:sp>
      <p:sp>
        <p:nvSpPr>
          <p:cNvPr id="29" name="Text 11"/>
          <p:cNvSpPr/>
          <p:nvPr/>
        </p:nvSpPr>
        <p:spPr>
          <a:xfrm>
            <a:off x="968129" y="4925244"/>
            <a:ext cx="190500" cy="41040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33"/>
              </a:lnSpc>
              <a:buNone/>
            </a:pPr>
            <a:r>
              <a:rPr lang="ru-RU" sz="2586" dirty="0">
                <a:solidFill>
                  <a:srgbClr val="DAD8E9"/>
                </a:solidFill>
                <a:ea typeface="Prompt" pitchFamily="34" charset="-122"/>
              </a:rPr>
              <a:t>5</a:t>
            </a:r>
            <a:endParaRPr lang="en-US" sz="2586" dirty="0"/>
          </a:p>
        </p:txBody>
      </p:sp>
      <p:sp>
        <p:nvSpPr>
          <p:cNvPr id="30" name="Shape 10"/>
          <p:cNvSpPr/>
          <p:nvPr/>
        </p:nvSpPr>
        <p:spPr>
          <a:xfrm>
            <a:off x="4683952" y="4884168"/>
            <a:ext cx="492562" cy="492562"/>
          </a:xfrm>
          <a:prstGeom prst="roundRect">
            <a:avLst>
              <a:gd name="adj" fmla="val 20004"/>
            </a:avLst>
          </a:prstGeom>
          <a:solidFill>
            <a:srgbClr val="542C49"/>
          </a:solidFill>
          <a:ln w="13573">
            <a:solidFill>
              <a:srgbClr val="643557"/>
            </a:solidFill>
            <a:prstDash val="solid"/>
          </a:ln>
        </p:spPr>
      </p:sp>
      <p:sp>
        <p:nvSpPr>
          <p:cNvPr id="31" name="Text 11"/>
          <p:cNvSpPr/>
          <p:nvPr/>
        </p:nvSpPr>
        <p:spPr>
          <a:xfrm>
            <a:off x="4834923" y="4925244"/>
            <a:ext cx="190500" cy="41040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33"/>
              </a:lnSpc>
              <a:buNone/>
            </a:pPr>
            <a:r>
              <a:rPr lang="ru-RU" sz="2586" dirty="0">
                <a:solidFill>
                  <a:srgbClr val="DAD8E9"/>
                </a:solidFill>
                <a:ea typeface="Prompt" pitchFamily="34" charset="-122"/>
              </a:rPr>
              <a:t>6</a:t>
            </a:r>
            <a:endParaRPr lang="en-US" sz="2586" dirty="0"/>
          </a:p>
        </p:txBody>
      </p:sp>
      <p:sp>
        <p:nvSpPr>
          <p:cNvPr id="32" name="Shape 10"/>
          <p:cNvSpPr/>
          <p:nvPr/>
        </p:nvSpPr>
        <p:spPr>
          <a:xfrm>
            <a:off x="811767" y="6518805"/>
            <a:ext cx="492562" cy="492562"/>
          </a:xfrm>
          <a:prstGeom prst="roundRect">
            <a:avLst>
              <a:gd name="adj" fmla="val 20004"/>
            </a:avLst>
          </a:prstGeom>
          <a:solidFill>
            <a:srgbClr val="542C49"/>
          </a:solidFill>
          <a:ln w="13573">
            <a:solidFill>
              <a:srgbClr val="643557"/>
            </a:solidFill>
            <a:prstDash val="solid"/>
          </a:ln>
        </p:spPr>
      </p:sp>
      <p:sp>
        <p:nvSpPr>
          <p:cNvPr id="33" name="Text 11"/>
          <p:cNvSpPr/>
          <p:nvPr/>
        </p:nvSpPr>
        <p:spPr>
          <a:xfrm>
            <a:off x="962738" y="6559881"/>
            <a:ext cx="190500" cy="41040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33"/>
              </a:lnSpc>
              <a:buNone/>
            </a:pPr>
            <a:r>
              <a:rPr lang="ru-RU" sz="2586" dirty="0">
                <a:solidFill>
                  <a:srgbClr val="DAD8E9"/>
                </a:solidFill>
                <a:ea typeface="Prompt" pitchFamily="34" charset="-122"/>
              </a:rPr>
              <a:t>7</a:t>
            </a:r>
            <a:endParaRPr lang="en-US" sz="2586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0C23">
              <a:alpha val="75000"/>
            </a:srgbClr>
          </a:solidFill>
          <a:ln w="13811">
            <a:solidFill>
              <a:srgbClr val="FFFFFF">
                <a:alpha val="1600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1927800" y="624601"/>
            <a:ext cx="528828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dirty="0">
                <a:solidFill>
                  <a:srgbClr val="C6BFEE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Календарный план</a:t>
            </a:r>
            <a:endParaRPr lang="en-US" sz="4374" dirty="0"/>
          </a:p>
        </p:txBody>
      </p:sp>
      <p:graphicFrame>
        <p:nvGraphicFramePr>
          <p:cNvPr id="23" name="Таблица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8701886"/>
              </p:ext>
            </p:extLst>
          </p:nvPr>
        </p:nvGraphicFramePr>
        <p:xfrm>
          <a:off x="956443" y="1608475"/>
          <a:ext cx="13095888" cy="6064077"/>
        </p:xfrm>
        <a:graphic>
          <a:graphicData uri="http://schemas.openxmlformats.org/drawingml/2006/table">
            <a:tbl>
              <a:tblPr firstRow="1" firstCol="1" bandRow="1">
                <a:tableStyleId>{125E5076-3810-47DD-B79F-674D7AD40C01}</a:tableStyleId>
              </a:tblPr>
              <a:tblGrid>
                <a:gridCol w="1282260">
                  <a:extLst>
                    <a:ext uri="{9D8B030D-6E8A-4147-A177-3AD203B41FA5}">
                      <a16:colId xmlns:a16="http://schemas.microsoft.com/office/drawing/2014/main" val="376221093"/>
                    </a:ext>
                  </a:extLst>
                </a:gridCol>
                <a:gridCol w="3879400">
                  <a:extLst>
                    <a:ext uri="{9D8B030D-6E8A-4147-A177-3AD203B41FA5}">
                      <a16:colId xmlns:a16="http://schemas.microsoft.com/office/drawing/2014/main" val="2702437872"/>
                    </a:ext>
                  </a:extLst>
                </a:gridCol>
                <a:gridCol w="1559296">
                  <a:extLst>
                    <a:ext uri="{9D8B030D-6E8A-4147-A177-3AD203B41FA5}">
                      <a16:colId xmlns:a16="http://schemas.microsoft.com/office/drawing/2014/main" val="2174631924"/>
                    </a:ext>
                  </a:extLst>
                </a:gridCol>
                <a:gridCol w="1559296">
                  <a:extLst>
                    <a:ext uri="{9D8B030D-6E8A-4147-A177-3AD203B41FA5}">
                      <a16:colId xmlns:a16="http://schemas.microsoft.com/office/drawing/2014/main" val="2089623943"/>
                    </a:ext>
                  </a:extLst>
                </a:gridCol>
                <a:gridCol w="2407818">
                  <a:extLst>
                    <a:ext uri="{9D8B030D-6E8A-4147-A177-3AD203B41FA5}">
                      <a16:colId xmlns:a16="http://schemas.microsoft.com/office/drawing/2014/main" val="2051963147"/>
                    </a:ext>
                  </a:extLst>
                </a:gridCol>
                <a:gridCol w="2407818">
                  <a:extLst>
                    <a:ext uri="{9D8B030D-6E8A-4147-A177-3AD203B41FA5}">
                      <a16:colId xmlns:a16="http://schemas.microsoft.com/office/drawing/2014/main" val="2450660196"/>
                    </a:ext>
                  </a:extLst>
                </a:gridCol>
              </a:tblGrid>
              <a:tr h="5657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№ этапа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23" marR="50323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Название задачи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23" marR="50323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</a:rPr>
                        <a:t>Длитель</a:t>
                      </a:r>
                      <a:endParaRPr lang="ru-RU" sz="14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</a:rPr>
                        <a:t>Ность</a:t>
                      </a:r>
                      <a:r>
                        <a:rPr lang="ru-RU" sz="1800" dirty="0">
                          <a:effectLst/>
                        </a:rPr>
                        <a:t>,</a:t>
                      </a:r>
                      <a:endParaRPr lang="ru-RU" sz="14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дней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23" marR="50323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Дата начала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23" marR="50323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Дата конца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23" marR="50323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Задействованные кадры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23" marR="50323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915000"/>
                  </a:ext>
                </a:extLst>
              </a:tr>
              <a:tr h="565703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23" marR="5032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n-lt"/>
                        </a:rPr>
                        <a:t>Поиск и найм необходимых кадров</a:t>
                      </a:r>
                      <a:endParaRPr lang="ru-RU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23" marR="5032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n-lt"/>
                        </a:rPr>
                        <a:t>12</a:t>
                      </a:r>
                      <a:endParaRPr lang="ru-RU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23" marR="5032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n-lt"/>
                        </a:rPr>
                        <a:t>25.09.2023</a:t>
                      </a:r>
                      <a:endParaRPr lang="ru-RU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23" marR="5032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n-lt"/>
                        </a:rPr>
                        <a:t>06.10.2023</a:t>
                      </a:r>
                      <a:endParaRPr lang="ru-RU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23" marR="5032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n-lt"/>
                        </a:rPr>
                        <a:t>Специалисты отдела кадров</a:t>
                      </a:r>
                      <a:endParaRPr lang="ru-RU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23" marR="5032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5559391"/>
                  </a:ext>
                </a:extLst>
              </a:tr>
              <a:tr h="5657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Изучение программ-конкурентов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23" marR="5032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n-lt"/>
                        </a:rPr>
                        <a:t>9</a:t>
                      </a:r>
                      <a:endParaRPr lang="ru-RU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23" marR="5032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n-lt"/>
                        </a:rPr>
                        <a:t>25.09.2023</a:t>
                      </a:r>
                      <a:endParaRPr lang="ru-RU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23" marR="5032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n-lt"/>
                        </a:rPr>
                        <a:t>03.10.2023</a:t>
                      </a:r>
                      <a:endParaRPr lang="ru-RU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23" marR="5032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n-lt"/>
                        </a:rPr>
                        <a:t>DevOps-инженер</a:t>
                      </a:r>
                      <a:endParaRPr lang="ru-RU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23" marR="5032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0142060"/>
                  </a:ext>
                </a:extLst>
              </a:tr>
              <a:tr h="75427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Выявление слабых сторон программ-конкурентов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23" marR="5032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7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23" marR="5032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04.10.2023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23" marR="5032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11.10.2023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23" marR="5032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  <a:latin typeface="+mn-lt"/>
                        </a:rPr>
                        <a:t>DevOps</a:t>
                      </a:r>
                      <a:r>
                        <a:rPr lang="ru-RU" sz="1800" dirty="0">
                          <a:effectLst/>
                          <a:latin typeface="+mn-lt"/>
                        </a:rPr>
                        <a:t>-инженер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23" marR="5032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5020060"/>
                  </a:ext>
                </a:extLst>
              </a:tr>
              <a:tr h="565703">
                <a:tc row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2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23" marR="5032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Разработка серверной части приложения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23" marR="5032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36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23" marR="5032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n-lt"/>
                        </a:rPr>
                        <a:t>09.10.2023</a:t>
                      </a:r>
                      <a:endParaRPr lang="ru-RU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23" marR="5032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14.11.2023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23" marR="5032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</a:rPr>
                        <a:t>Backend </a:t>
                      </a:r>
                      <a:r>
                        <a:rPr lang="ru-RU" sz="1800" dirty="0">
                          <a:effectLst/>
                          <a:latin typeface="+mn-lt"/>
                        </a:rPr>
                        <a:t>разработчики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23" marR="5032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1248139"/>
                  </a:ext>
                </a:extLst>
              </a:tr>
              <a:tr h="75427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Разработка дизайна пользовательского интерфейса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23" marR="5032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16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23" marR="5032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09.10.2023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23" marR="5032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24.10.2023</a:t>
                      </a:r>
                      <a:endParaRPr lang="ru-RU" sz="1400" dirty="0">
                        <a:effectLst/>
                        <a:latin typeface="+mn-lt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 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23" marR="5032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n-lt"/>
                        </a:rPr>
                        <a:t>дизайнеры</a:t>
                      </a:r>
                      <a:endParaRPr lang="ru-RU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23" marR="5032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0116202"/>
                  </a:ext>
                </a:extLst>
              </a:tr>
              <a:tr h="5657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Разработка пользовательского интерфейса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23" marR="5032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n-lt"/>
                        </a:rPr>
                        <a:t>24</a:t>
                      </a:r>
                      <a:endParaRPr lang="ru-RU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23" marR="5032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25.10.2023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23" marR="5032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17.11.2023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23" marR="5032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</a:rPr>
                        <a:t>Frontend </a:t>
                      </a:r>
                      <a:r>
                        <a:rPr lang="ru-RU" sz="1800" dirty="0">
                          <a:effectLst/>
                          <a:latin typeface="+mn-lt"/>
                        </a:rPr>
                        <a:t>разработчики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23" marR="5032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479447"/>
                  </a:ext>
                </a:extLst>
              </a:tr>
              <a:tr h="5657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Тестирование серверной части приложения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23" marR="5032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16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23" marR="5032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15.11.2023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23" marR="5032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30.11.2023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23" marR="5032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  <a:latin typeface="+mn-lt"/>
                        </a:rPr>
                        <a:t>тестировщики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23" marR="5032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8653719"/>
                  </a:ext>
                </a:extLst>
              </a:tr>
              <a:tr h="39290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n-lt"/>
                        </a:rPr>
                        <a:t>Тестирование пользовательского интерфейса</a:t>
                      </a:r>
                      <a:endParaRPr lang="ru-RU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23" marR="5032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n-lt"/>
                        </a:rPr>
                        <a:t>9</a:t>
                      </a:r>
                      <a:endParaRPr lang="ru-RU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23" marR="5032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n-lt"/>
                        </a:rPr>
                        <a:t>20.11.2023</a:t>
                      </a:r>
                      <a:endParaRPr lang="ru-RU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23" marR="5032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29.11.2023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23" marR="5032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  <a:latin typeface="+mn-lt"/>
                        </a:rPr>
                        <a:t>тестировщики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23" marR="5032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146163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0C23">
              <a:alpha val="75000"/>
            </a:srgbClr>
          </a:solidFill>
          <a:ln w="13811">
            <a:solidFill>
              <a:srgbClr val="FFFFFF">
                <a:alpha val="1600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1927800" y="624601"/>
            <a:ext cx="528828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dirty="0">
                <a:solidFill>
                  <a:srgbClr val="C6BFEE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Календарный план</a:t>
            </a:r>
            <a:endParaRPr lang="en-US" sz="4374" dirty="0"/>
          </a:p>
        </p:txBody>
      </p:sp>
      <p:graphicFrame>
        <p:nvGraphicFramePr>
          <p:cNvPr id="23" name="Таблица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1653889"/>
              </p:ext>
            </p:extLst>
          </p:nvPr>
        </p:nvGraphicFramePr>
        <p:xfrm>
          <a:off x="956443" y="1680816"/>
          <a:ext cx="13095888" cy="5924004"/>
        </p:xfrm>
        <a:graphic>
          <a:graphicData uri="http://schemas.openxmlformats.org/drawingml/2006/table">
            <a:tbl>
              <a:tblPr firstRow="1" firstCol="1" bandRow="1">
                <a:tableStyleId>{125E5076-3810-47DD-B79F-674D7AD40C01}</a:tableStyleId>
              </a:tblPr>
              <a:tblGrid>
                <a:gridCol w="1282260">
                  <a:extLst>
                    <a:ext uri="{9D8B030D-6E8A-4147-A177-3AD203B41FA5}">
                      <a16:colId xmlns:a16="http://schemas.microsoft.com/office/drawing/2014/main" val="376221093"/>
                    </a:ext>
                  </a:extLst>
                </a:gridCol>
                <a:gridCol w="3879400">
                  <a:extLst>
                    <a:ext uri="{9D8B030D-6E8A-4147-A177-3AD203B41FA5}">
                      <a16:colId xmlns:a16="http://schemas.microsoft.com/office/drawing/2014/main" val="2702437872"/>
                    </a:ext>
                  </a:extLst>
                </a:gridCol>
                <a:gridCol w="1559296">
                  <a:extLst>
                    <a:ext uri="{9D8B030D-6E8A-4147-A177-3AD203B41FA5}">
                      <a16:colId xmlns:a16="http://schemas.microsoft.com/office/drawing/2014/main" val="2174631924"/>
                    </a:ext>
                  </a:extLst>
                </a:gridCol>
                <a:gridCol w="1559296">
                  <a:extLst>
                    <a:ext uri="{9D8B030D-6E8A-4147-A177-3AD203B41FA5}">
                      <a16:colId xmlns:a16="http://schemas.microsoft.com/office/drawing/2014/main" val="2089623943"/>
                    </a:ext>
                  </a:extLst>
                </a:gridCol>
                <a:gridCol w="2407818">
                  <a:extLst>
                    <a:ext uri="{9D8B030D-6E8A-4147-A177-3AD203B41FA5}">
                      <a16:colId xmlns:a16="http://schemas.microsoft.com/office/drawing/2014/main" val="2051963147"/>
                    </a:ext>
                  </a:extLst>
                </a:gridCol>
                <a:gridCol w="2407818">
                  <a:extLst>
                    <a:ext uri="{9D8B030D-6E8A-4147-A177-3AD203B41FA5}">
                      <a16:colId xmlns:a16="http://schemas.microsoft.com/office/drawing/2014/main" val="2450660196"/>
                    </a:ext>
                  </a:extLst>
                </a:gridCol>
              </a:tblGrid>
              <a:tr h="5657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№ этапа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23" marR="50323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n-lt"/>
                        </a:rPr>
                        <a:t>Название задачи</a:t>
                      </a:r>
                      <a:endParaRPr lang="ru-RU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23" marR="50323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n-lt"/>
                        </a:rPr>
                        <a:t>Длитель</a:t>
                      </a:r>
                      <a:endParaRPr lang="ru-RU" sz="1400">
                        <a:effectLst/>
                        <a:latin typeface="+mn-lt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n-lt"/>
                        </a:rPr>
                        <a:t>Ность,</a:t>
                      </a:r>
                      <a:endParaRPr lang="ru-RU" sz="1400">
                        <a:effectLst/>
                        <a:latin typeface="+mn-lt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n-lt"/>
                        </a:rPr>
                        <a:t>дней</a:t>
                      </a:r>
                      <a:endParaRPr lang="ru-RU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23" marR="50323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n-lt"/>
                        </a:rPr>
                        <a:t>Дата начала</a:t>
                      </a:r>
                      <a:endParaRPr lang="ru-RU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23" marR="50323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n-lt"/>
                        </a:rPr>
                        <a:t>Дата конца</a:t>
                      </a:r>
                      <a:endParaRPr lang="ru-RU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23" marR="50323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n-lt"/>
                        </a:rPr>
                        <a:t>Задействованные кадры</a:t>
                      </a:r>
                      <a:endParaRPr lang="ru-RU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23" marR="50323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915000"/>
                  </a:ext>
                </a:extLst>
              </a:tr>
              <a:tr h="565703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Интеграция серверной и клиентской частей</a:t>
                      </a:r>
                      <a:endParaRPr lang="ru-RU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lang="ru-RU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01.12.2023</a:t>
                      </a:r>
                      <a:endParaRPr lang="ru-RU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28.12.2023</a:t>
                      </a:r>
                      <a:endParaRPr lang="ru-RU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Frontend </a:t>
                      </a:r>
                      <a:r>
                        <a:rPr lang="ru-RU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разработчики</a:t>
                      </a:r>
                      <a:endParaRPr lang="ru-RU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5559391"/>
                  </a:ext>
                </a:extLst>
              </a:tr>
              <a:tr h="5657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Тестирование серверной и клиентской частей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29.12.2023</a:t>
                      </a:r>
                      <a:endParaRPr lang="ru-RU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12.01.2024</a:t>
                      </a:r>
                      <a:endParaRPr lang="ru-RU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тестировщики</a:t>
                      </a:r>
                      <a:endParaRPr lang="ru-RU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0142060"/>
                  </a:ext>
                </a:extLst>
              </a:tr>
              <a:tr h="754271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Развертывание приложения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15.01.2024</a:t>
                      </a:r>
                      <a:endParaRPr lang="ru-RU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19.01.2024</a:t>
                      </a:r>
                      <a:endParaRPr lang="ru-RU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DevOps-инженер</a:t>
                      </a:r>
                      <a:endParaRPr lang="ru-RU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5020060"/>
                  </a:ext>
                </a:extLst>
              </a:tr>
              <a:tr h="5657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Закрытое тестирование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22.01.2024</a:t>
                      </a:r>
                      <a:endParaRPr lang="ru-RU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05.02.2024</a:t>
                      </a:r>
                      <a:endParaRPr lang="ru-RU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тестировщики</a:t>
                      </a:r>
                      <a:endParaRPr lang="ru-RU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1248139"/>
                  </a:ext>
                </a:extLst>
              </a:tr>
              <a:tr h="75427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Исправление ошибок, выявленных на закрытом тестировании</a:t>
                      </a:r>
                      <a:endParaRPr lang="ru-RU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22.01.2024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02.02.2024</a:t>
                      </a:r>
                      <a:endParaRPr lang="ru-RU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Frontend</a:t>
                      </a:r>
                      <a:r>
                        <a:rPr lang="ru-RU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и </a:t>
                      </a: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Backend</a:t>
                      </a:r>
                      <a:r>
                        <a:rPr lang="ru-RU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разработчики</a:t>
                      </a:r>
                      <a:endParaRPr lang="ru-RU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0116202"/>
                  </a:ext>
                </a:extLst>
              </a:tr>
              <a:tr h="565703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Открытое тестирование</a:t>
                      </a:r>
                      <a:endParaRPr lang="ru-RU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</a:t>
                      </a:r>
                      <a:endParaRPr lang="ru-RU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06.02.2024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06.03.2024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тестировщики</a:t>
                      </a:r>
                      <a:endParaRPr lang="ru-RU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479447"/>
                  </a:ext>
                </a:extLst>
              </a:tr>
              <a:tr h="5657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Написание документации</a:t>
                      </a:r>
                      <a:endParaRPr lang="ru-RU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06.02.2024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28.02.2024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Технический писатель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8653719"/>
                  </a:ext>
                </a:extLst>
              </a:tr>
              <a:tr h="5657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Выпуск готового приложения</a:t>
                      </a:r>
                      <a:endParaRPr lang="ru-RU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07.03.2024</a:t>
                      </a:r>
                      <a:endParaRPr lang="ru-RU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08.03.2024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DevOps</a:t>
                      </a:r>
                      <a:r>
                        <a:rPr lang="ru-RU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-инженер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14616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89856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0C23">
              <a:alpha val="75000"/>
            </a:srgbClr>
          </a:solidFill>
          <a:ln w="13811">
            <a:solidFill>
              <a:srgbClr val="FFFFFF">
                <a:alpha val="16000"/>
              </a:srgbClr>
            </a:solidFill>
            <a:prstDash val="solid"/>
          </a:ln>
        </p:spPr>
      </p:sp>
      <p:pic>
        <p:nvPicPr>
          <p:cNvPr id="6" name="Рисунок 5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" t="-8410" r="-127" b="3505"/>
          <a:stretch/>
        </p:blipFill>
        <p:spPr bwMode="auto">
          <a:xfrm>
            <a:off x="1413839" y="-304801"/>
            <a:ext cx="11629500" cy="719958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488561" y="7073463"/>
            <a:ext cx="348005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DAD8E9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Диаграмма </a:t>
            </a:r>
            <a:r>
              <a:rPr lang="ru-RU" sz="3200" dirty="0" err="1">
                <a:solidFill>
                  <a:srgbClr val="DAD8E9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Ганта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4862564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0C23">
              <a:alpha val="75000"/>
            </a:srgbClr>
          </a:solidFill>
          <a:ln w="13811">
            <a:solidFill>
              <a:srgbClr val="FFFFFF">
                <a:alpha val="1600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2540080" y="705076"/>
            <a:ext cx="454914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dirty="0">
                <a:solidFill>
                  <a:srgbClr val="C6BFEE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Бюджет проекта</a:t>
            </a:r>
            <a:endParaRPr lang="en-US" sz="4374" dirty="0"/>
          </a:p>
        </p:txBody>
      </p:sp>
      <p:sp>
        <p:nvSpPr>
          <p:cNvPr id="5" name="Shape 2"/>
          <p:cNvSpPr/>
          <p:nvPr/>
        </p:nvSpPr>
        <p:spPr>
          <a:xfrm>
            <a:off x="2553891" y="1821983"/>
            <a:ext cx="9381649" cy="1938933"/>
          </a:xfrm>
          <a:prstGeom prst="roundRect">
            <a:avLst>
              <a:gd name="adj" fmla="val 5157"/>
            </a:avLst>
          </a:prstGeom>
          <a:noFill/>
          <a:ln w="13811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2567702" y="1835794"/>
            <a:ext cx="9354026" cy="637103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7" name="Text 4"/>
          <p:cNvSpPr/>
          <p:nvPr/>
        </p:nvSpPr>
        <p:spPr>
          <a:xfrm>
            <a:off x="2789873" y="1976645"/>
            <a:ext cx="422886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2799"/>
              </a:lnSpc>
            </a:pPr>
            <a:r>
              <a:rPr lang="en-US" sz="1750" dirty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Email-</a:t>
            </a:r>
            <a:r>
              <a:rPr lang="ru-RU" sz="1750" dirty="0" smtClean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маркетинг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7470696" y="1976645"/>
            <a:ext cx="422886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ru-RU" sz="1750" dirty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6</a:t>
            </a:r>
            <a:r>
              <a:rPr lang="en-US" sz="1750" dirty="0" smtClean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 </a:t>
            </a:r>
            <a:r>
              <a:rPr lang="en-US" sz="1750" dirty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000 рублей</a:t>
            </a:r>
            <a:endParaRPr lang="en-US" sz="1750" dirty="0"/>
          </a:p>
        </p:txBody>
      </p:sp>
      <p:sp>
        <p:nvSpPr>
          <p:cNvPr id="9" name="Shape 6"/>
          <p:cNvSpPr/>
          <p:nvPr/>
        </p:nvSpPr>
        <p:spPr>
          <a:xfrm>
            <a:off x="2567702" y="2472898"/>
            <a:ext cx="9354026" cy="637103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0" name="Text 7"/>
          <p:cNvSpPr/>
          <p:nvPr/>
        </p:nvSpPr>
        <p:spPr>
          <a:xfrm>
            <a:off x="2789873" y="2613749"/>
            <a:ext cx="422886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2799"/>
              </a:lnSpc>
            </a:pPr>
            <a:r>
              <a:rPr lang="ru-RU" sz="1750" dirty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Контент-маркетинг</a:t>
            </a:r>
            <a:endParaRPr lang="en-US" sz="1750" dirty="0"/>
          </a:p>
        </p:txBody>
      </p:sp>
      <p:sp>
        <p:nvSpPr>
          <p:cNvPr id="11" name="Text 8"/>
          <p:cNvSpPr/>
          <p:nvPr/>
        </p:nvSpPr>
        <p:spPr>
          <a:xfrm>
            <a:off x="7470696" y="2613749"/>
            <a:ext cx="422886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ru-RU" sz="1750" dirty="0" smtClean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7</a:t>
            </a:r>
            <a:r>
              <a:rPr lang="en-US" sz="1750" dirty="0" smtClean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 </a:t>
            </a:r>
            <a:r>
              <a:rPr lang="en-US" sz="1750" dirty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000 рублей</a:t>
            </a:r>
            <a:endParaRPr lang="en-US" sz="1750" dirty="0"/>
          </a:p>
        </p:txBody>
      </p:sp>
      <p:sp>
        <p:nvSpPr>
          <p:cNvPr id="12" name="Shape 9"/>
          <p:cNvSpPr/>
          <p:nvPr/>
        </p:nvSpPr>
        <p:spPr>
          <a:xfrm>
            <a:off x="2567702" y="3110001"/>
            <a:ext cx="9354026" cy="637103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3" name="Text 10"/>
          <p:cNvSpPr/>
          <p:nvPr/>
        </p:nvSpPr>
        <p:spPr>
          <a:xfrm>
            <a:off x="2789873" y="3250852"/>
            <a:ext cx="422886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2799"/>
              </a:lnSpc>
            </a:pPr>
            <a:r>
              <a:rPr lang="ru-RU" sz="1750" dirty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Реклама на блогах и веб-сайтах</a:t>
            </a:r>
            <a:endParaRPr lang="en-US" sz="1750" dirty="0"/>
          </a:p>
        </p:txBody>
      </p:sp>
      <p:sp>
        <p:nvSpPr>
          <p:cNvPr id="14" name="Text 11"/>
          <p:cNvSpPr/>
          <p:nvPr/>
        </p:nvSpPr>
        <p:spPr>
          <a:xfrm>
            <a:off x="7470696" y="3250852"/>
            <a:ext cx="422886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ru-RU" sz="1750" dirty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1</a:t>
            </a:r>
            <a:r>
              <a:rPr lang="en-US" sz="1750" dirty="0" smtClean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0 </a:t>
            </a:r>
            <a:r>
              <a:rPr lang="en-US" sz="1750" dirty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000 рублей</a:t>
            </a:r>
            <a:endParaRPr lang="en-US" sz="1750" dirty="0"/>
          </a:p>
        </p:txBody>
      </p:sp>
      <p:sp>
        <p:nvSpPr>
          <p:cNvPr id="15" name="Shape 2"/>
          <p:cNvSpPr/>
          <p:nvPr/>
        </p:nvSpPr>
        <p:spPr>
          <a:xfrm>
            <a:off x="2553891" y="3760916"/>
            <a:ext cx="9381649" cy="1938933"/>
          </a:xfrm>
          <a:prstGeom prst="roundRect">
            <a:avLst>
              <a:gd name="adj" fmla="val 5157"/>
            </a:avLst>
          </a:prstGeom>
          <a:noFill/>
          <a:ln w="13811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6" name="Shape 3"/>
          <p:cNvSpPr/>
          <p:nvPr/>
        </p:nvSpPr>
        <p:spPr>
          <a:xfrm>
            <a:off x="2567702" y="3774727"/>
            <a:ext cx="9354026" cy="637103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7" name="Text 4"/>
          <p:cNvSpPr/>
          <p:nvPr/>
        </p:nvSpPr>
        <p:spPr>
          <a:xfrm>
            <a:off x="2789873" y="3915578"/>
            <a:ext cx="422886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2799"/>
              </a:lnSpc>
            </a:pPr>
            <a:r>
              <a:rPr lang="ru-RU" sz="1750" dirty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Реклама в социальных сетях</a:t>
            </a:r>
            <a:endParaRPr lang="en-US" sz="1750" dirty="0"/>
          </a:p>
        </p:txBody>
      </p:sp>
      <p:sp>
        <p:nvSpPr>
          <p:cNvPr id="18" name="Text 5"/>
          <p:cNvSpPr/>
          <p:nvPr/>
        </p:nvSpPr>
        <p:spPr>
          <a:xfrm>
            <a:off x="7470696" y="3915578"/>
            <a:ext cx="422886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ru-RU" sz="1750" dirty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1</a:t>
            </a:r>
            <a:r>
              <a:rPr lang="en-US" sz="1750" dirty="0" smtClean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0 </a:t>
            </a:r>
            <a:r>
              <a:rPr lang="en-US" sz="1750" dirty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000 рублей</a:t>
            </a:r>
            <a:endParaRPr lang="en-US" sz="1750" dirty="0"/>
          </a:p>
        </p:txBody>
      </p:sp>
      <p:sp>
        <p:nvSpPr>
          <p:cNvPr id="19" name="Shape 6"/>
          <p:cNvSpPr/>
          <p:nvPr/>
        </p:nvSpPr>
        <p:spPr>
          <a:xfrm>
            <a:off x="2567702" y="4411831"/>
            <a:ext cx="9354026" cy="637103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20" name="Text 7"/>
          <p:cNvSpPr/>
          <p:nvPr/>
        </p:nvSpPr>
        <p:spPr>
          <a:xfrm>
            <a:off x="2789873" y="4552682"/>
            <a:ext cx="422886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2799"/>
              </a:lnSpc>
            </a:pPr>
            <a:r>
              <a:rPr lang="ru-RU" sz="1750" dirty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Реклама на поисковых системах</a:t>
            </a:r>
            <a:endParaRPr lang="en-US" sz="1750" dirty="0"/>
          </a:p>
        </p:txBody>
      </p:sp>
      <p:sp>
        <p:nvSpPr>
          <p:cNvPr id="21" name="Text 8"/>
          <p:cNvSpPr/>
          <p:nvPr/>
        </p:nvSpPr>
        <p:spPr>
          <a:xfrm>
            <a:off x="7470696" y="4552682"/>
            <a:ext cx="422886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ru-RU" sz="1750" dirty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8</a:t>
            </a:r>
            <a:r>
              <a:rPr lang="en-US" sz="1750" dirty="0" smtClean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 </a:t>
            </a:r>
            <a:r>
              <a:rPr lang="en-US" sz="1750" dirty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000 рублей</a:t>
            </a:r>
            <a:endParaRPr lang="en-US" sz="1750" dirty="0"/>
          </a:p>
        </p:txBody>
      </p:sp>
      <p:sp>
        <p:nvSpPr>
          <p:cNvPr id="22" name="Shape 9"/>
          <p:cNvSpPr/>
          <p:nvPr/>
        </p:nvSpPr>
        <p:spPr>
          <a:xfrm>
            <a:off x="2567702" y="5048934"/>
            <a:ext cx="9354026" cy="637103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23" name="Text 10"/>
          <p:cNvSpPr/>
          <p:nvPr/>
        </p:nvSpPr>
        <p:spPr>
          <a:xfrm>
            <a:off x="2789873" y="5189785"/>
            <a:ext cx="422886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2799"/>
              </a:lnSpc>
            </a:pPr>
            <a:r>
              <a:rPr lang="ru-RU" sz="1750" dirty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Графический дизайнер</a:t>
            </a:r>
            <a:endParaRPr lang="en-US" sz="1750" dirty="0"/>
          </a:p>
        </p:txBody>
      </p:sp>
      <p:sp>
        <p:nvSpPr>
          <p:cNvPr id="24" name="Text 11"/>
          <p:cNvSpPr/>
          <p:nvPr/>
        </p:nvSpPr>
        <p:spPr>
          <a:xfrm>
            <a:off x="7470696" y="5189785"/>
            <a:ext cx="422886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2799"/>
              </a:lnSpc>
            </a:pPr>
            <a:r>
              <a:rPr lang="ru-RU" sz="1750" dirty="0" smtClean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от 250 </a:t>
            </a:r>
            <a:r>
              <a:rPr lang="ru-RU" sz="1750" dirty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до 450 в </a:t>
            </a:r>
            <a:r>
              <a:rPr lang="ru-RU" sz="1750" dirty="0" smtClean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час</a:t>
            </a:r>
            <a:endParaRPr lang="en-US" sz="1750" dirty="0"/>
          </a:p>
        </p:txBody>
      </p:sp>
      <p:sp>
        <p:nvSpPr>
          <p:cNvPr id="25" name="Shape 2"/>
          <p:cNvSpPr/>
          <p:nvPr/>
        </p:nvSpPr>
        <p:spPr>
          <a:xfrm>
            <a:off x="2526269" y="5720595"/>
            <a:ext cx="9381649" cy="1938933"/>
          </a:xfrm>
          <a:prstGeom prst="roundRect">
            <a:avLst>
              <a:gd name="adj" fmla="val 5157"/>
            </a:avLst>
          </a:prstGeom>
          <a:noFill/>
          <a:ln w="13811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26" name="Shape 3"/>
          <p:cNvSpPr/>
          <p:nvPr/>
        </p:nvSpPr>
        <p:spPr>
          <a:xfrm>
            <a:off x="2540080" y="5734406"/>
            <a:ext cx="9354026" cy="637103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27" name="Text 4"/>
          <p:cNvSpPr/>
          <p:nvPr/>
        </p:nvSpPr>
        <p:spPr>
          <a:xfrm>
            <a:off x="2762251" y="5875257"/>
            <a:ext cx="422886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2799"/>
              </a:lnSpc>
            </a:pPr>
            <a:r>
              <a:rPr lang="ru-RU" sz="1750" dirty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Веб-дизайнер</a:t>
            </a:r>
            <a:endParaRPr lang="en-US" sz="1750" dirty="0"/>
          </a:p>
        </p:txBody>
      </p:sp>
      <p:sp>
        <p:nvSpPr>
          <p:cNvPr id="28" name="Text 5"/>
          <p:cNvSpPr/>
          <p:nvPr/>
        </p:nvSpPr>
        <p:spPr>
          <a:xfrm>
            <a:off x="7443074" y="5875257"/>
            <a:ext cx="422886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2799"/>
              </a:lnSpc>
            </a:pPr>
            <a:r>
              <a:rPr lang="ru-RU" sz="1750" dirty="0" smtClean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от 250 до 400 в час</a:t>
            </a:r>
            <a:endParaRPr lang="en-US" sz="1750" dirty="0"/>
          </a:p>
        </p:txBody>
      </p:sp>
      <p:sp>
        <p:nvSpPr>
          <p:cNvPr id="29" name="Shape 6"/>
          <p:cNvSpPr/>
          <p:nvPr/>
        </p:nvSpPr>
        <p:spPr>
          <a:xfrm>
            <a:off x="2540080" y="6371510"/>
            <a:ext cx="9354026" cy="637103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30" name="Text 7"/>
          <p:cNvSpPr/>
          <p:nvPr/>
        </p:nvSpPr>
        <p:spPr>
          <a:xfrm>
            <a:off x="2762251" y="6512361"/>
            <a:ext cx="422886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2799"/>
              </a:lnSpc>
            </a:pPr>
            <a:r>
              <a:rPr lang="ru-RU" sz="1750" dirty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Проектный менеджер</a:t>
            </a:r>
            <a:endParaRPr lang="en-US" sz="1750" dirty="0"/>
          </a:p>
        </p:txBody>
      </p:sp>
      <p:sp>
        <p:nvSpPr>
          <p:cNvPr id="31" name="Text 8"/>
          <p:cNvSpPr/>
          <p:nvPr/>
        </p:nvSpPr>
        <p:spPr>
          <a:xfrm>
            <a:off x="7443074" y="6512361"/>
            <a:ext cx="422886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2799"/>
              </a:lnSpc>
            </a:pPr>
            <a:r>
              <a:rPr lang="ru-RU" sz="1750" dirty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от 300 до 400 в час </a:t>
            </a:r>
            <a:endParaRPr lang="en-US" sz="1750" dirty="0"/>
          </a:p>
        </p:txBody>
      </p:sp>
      <p:sp>
        <p:nvSpPr>
          <p:cNvPr id="32" name="Shape 9"/>
          <p:cNvSpPr/>
          <p:nvPr/>
        </p:nvSpPr>
        <p:spPr>
          <a:xfrm>
            <a:off x="2540080" y="7008613"/>
            <a:ext cx="9354026" cy="637103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33" name="Text 10"/>
          <p:cNvSpPr/>
          <p:nvPr/>
        </p:nvSpPr>
        <p:spPr>
          <a:xfrm>
            <a:off x="2762251" y="7149464"/>
            <a:ext cx="422886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2799"/>
              </a:lnSpc>
            </a:pPr>
            <a:r>
              <a:rPr lang="ru-RU" sz="1750" dirty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Маркетинговый менеджер</a:t>
            </a:r>
            <a:endParaRPr lang="en-US" sz="1750" dirty="0"/>
          </a:p>
        </p:txBody>
      </p:sp>
      <p:sp>
        <p:nvSpPr>
          <p:cNvPr id="34" name="Text 11"/>
          <p:cNvSpPr/>
          <p:nvPr/>
        </p:nvSpPr>
        <p:spPr>
          <a:xfrm>
            <a:off x="7443074" y="7149464"/>
            <a:ext cx="422886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2799"/>
              </a:lnSpc>
            </a:pPr>
            <a:r>
              <a:rPr lang="ru-RU" sz="1750" dirty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от 300 до 500 в час </a:t>
            </a:r>
            <a:endParaRPr lang="en-US" sz="1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0C23">
              <a:alpha val="75000"/>
            </a:srgbClr>
          </a:solidFill>
          <a:ln w="13811">
            <a:solidFill>
              <a:srgbClr val="FFFFFF">
                <a:alpha val="1600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2540080" y="705076"/>
            <a:ext cx="454914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dirty="0">
                <a:solidFill>
                  <a:srgbClr val="C6BFEE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Бюджет проекта</a:t>
            </a:r>
            <a:endParaRPr lang="en-US" sz="4374" dirty="0"/>
          </a:p>
        </p:txBody>
      </p:sp>
      <p:sp>
        <p:nvSpPr>
          <p:cNvPr id="5" name="Shape 2"/>
          <p:cNvSpPr/>
          <p:nvPr/>
        </p:nvSpPr>
        <p:spPr>
          <a:xfrm>
            <a:off x="2567702" y="2613749"/>
            <a:ext cx="9381649" cy="1938933"/>
          </a:xfrm>
          <a:prstGeom prst="roundRect">
            <a:avLst>
              <a:gd name="adj" fmla="val 5157"/>
            </a:avLst>
          </a:prstGeom>
          <a:noFill/>
          <a:ln w="13811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2581513" y="2627560"/>
            <a:ext cx="9354026" cy="637103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7" name="Text 4"/>
          <p:cNvSpPr/>
          <p:nvPr/>
        </p:nvSpPr>
        <p:spPr>
          <a:xfrm>
            <a:off x="2803684" y="2768411"/>
            <a:ext cx="422886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2799"/>
              </a:lnSpc>
            </a:pPr>
            <a:r>
              <a:rPr lang="ru-RU" sz="1750" dirty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Веб-разработчик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7484507" y="2768411"/>
            <a:ext cx="422886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2799"/>
              </a:lnSpc>
            </a:pPr>
            <a:r>
              <a:rPr lang="ru-RU" sz="1750" dirty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от 500 до 1000 в час </a:t>
            </a:r>
            <a:endParaRPr lang="en-US" sz="1750" dirty="0"/>
          </a:p>
        </p:txBody>
      </p:sp>
      <p:sp>
        <p:nvSpPr>
          <p:cNvPr id="9" name="Shape 6"/>
          <p:cNvSpPr/>
          <p:nvPr/>
        </p:nvSpPr>
        <p:spPr>
          <a:xfrm>
            <a:off x="2581513" y="3264664"/>
            <a:ext cx="9354026" cy="637103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0" name="Text 7"/>
          <p:cNvSpPr/>
          <p:nvPr/>
        </p:nvSpPr>
        <p:spPr>
          <a:xfrm>
            <a:off x="2803684" y="3405515"/>
            <a:ext cx="422886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2799"/>
              </a:lnSpc>
            </a:pPr>
            <a:r>
              <a:rPr lang="ru-RU" sz="1750" dirty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Мобильный разработчик</a:t>
            </a:r>
            <a:endParaRPr lang="en-US" sz="1750" dirty="0"/>
          </a:p>
        </p:txBody>
      </p:sp>
      <p:sp>
        <p:nvSpPr>
          <p:cNvPr id="11" name="Text 8"/>
          <p:cNvSpPr/>
          <p:nvPr/>
        </p:nvSpPr>
        <p:spPr>
          <a:xfrm>
            <a:off x="7484507" y="3405515"/>
            <a:ext cx="422886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2799"/>
              </a:lnSpc>
            </a:pPr>
            <a:r>
              <a:rPr lang="ru-RU" sz="1750" dirty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от 400 до 500 в час </a:t>
            </a:r>
            <a:endParaRPr lang="en-US" sz="1750" dirty="0"/>
          </a:p>
        </p:txBody>
      </p:sp>
      <p:sp>
        <p:nvSpPr>
          <p:cNvPr id="12" name="Shape 9"/>
          <p:cNvSpPr/>
          <p:nvPr/>
        </p:nvSpPr>
        <p:spPr>
          <a:xfrm>
            <a:off x="2581513" y="3901767"/>
            <a:ext cx="9354026" cy="637103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3" name="Text 10"/>
          <p:cNvSpPr/>
          <p:nvPr/>
        </p:nvSpPr>
        <p:spPr>
          <a:xfrm>
            <a:off x="2803684" y="4042618"/>
            <a:ext cx="422886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2799"/>
              </a:lnSpc>
            </a:pPr>
            <a:r>
              <a:rPr lang="ru-RU" sz="1750" dirty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Копирайтер</a:t>
            </a:r>
            <a:endParaRPr lang="en-US" sz="1750" dirty="0"/>
          </a:p>
        </p:txBody>
      </p:sp>
      <p:sp>
        <p:nvSpPr>
          <p:cNvPr id="14" name="Text 11"/>
          <p:cNvSpPr/>
          <p:nvPr/>
        </p:nvSpPr>
        <p:spPr>
          <a:xfrm>
            <a:off x="7484507" y="4042618"/>
            <a:ext cx="422886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2799"/>
              </a:lnSpc>
            </a:pPr>
            <a:r>
              <a:rPr lang="ru-RU" sz="1750" dirty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от 300 до 500 в час </a:t>
            </a:r>
            <a:endParaRPr lang="en-US" sz="1750" dirty="0"/>
          </a:p>
        </p:txBody>
      </p:sp>
      <p:sp>
        <p:nvSpPr>
          <p:cNvPr id="15" name="Shape 2"/>
          <p:cNvSpPr/>
          <p:nvPr/>
        </p:nvSpPr>
        <p:spPr>
          <a:xfrm>
            <a:off x="2567702" y="4552682"/>
            <a:ext cx="9381649" cy="1938933"/>
          </a:xfrm>
          <a:prstGeom prst="roundRect">
            <a:avLst>
              <a:gd name="adj" fmla="val 5157"/>
            </a:avLst>
          </a:prstGeom>
          <a:noFill/>
          <a:ln w="13811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6" name="Shape 3"/>
          <p:cNvSpPr/>
          <p:nvPr/>
        </p:nvSpPr>
        <p:spPr>
          <a:xfrm>
            <a:off x="2581513" y="4566493"/>
            <a:ext cx="9354026" cy="637103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7" name="Text 4"/>
          <p:cNvSpPr/>
          <p:nvPr/>
        </p:nvSpPr>
        <p:spPr>
          <a:xfrm>
            <a:off x="2803684" y="4707344"/>
            <a:ext cx="422886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2799"/>
              </a:lnSpc>
            </a:pPr>
            <a:r>
              <a:rPr lang="ru-RU" sz="1750" dirty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Оплата проезда</a:t>
            </a:r>
            <a:endParaRPr lang="en-US" sz="1750" dirty="0"/>
          </a:p>
        </p:txBody>
      </p:sp>
      <p:sp>
        <p:nvSpPr>
          <p:cNvPr id="18" name="Text 5"/>
          <p:cNvSpPr/>
          <p:nvPr/>
        </p:nvSpPr>
        <p:spPr>
          <a:xfrm>
            <a:off x="7484507" y="4707344"/>
            <a:ext cx="422886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2799"/>
              </a:lnSpc>
            </a:pPr>
            <a:r>
              <a:rPr lang="ru-RU" sz="1750" dirty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500 рублей на одного сотрудника</a:t>
            </a:r>
            <a:endParaRPr lang="en-US" sz="1750" dirty="0"/>
          </a:p>
        </p:txBody>
      </p:sp>
      <p:sp>
        <p:nvSpPr>
          <p:cNvPr id="19" name="Shape 6"/>
          <p:cNvSpPr/>
          <p:nvPr/>
        </p:nvSpPr>
        <p:spPr>
          <a:xfrm>
            <a:off x="2581513" y="5203597"/>
            <a:ext cx="9354026" cy="637103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20" name="Text 7"/>
          <p:cNvSpPr/>
          <p:nvPr/>
        </p:nvSpPr>
        <p:spPr>
          <a:xfrm>
            <a:off x="2803684" y="5116450"/>
            <a:ext cx="4228862" cy="61635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2799"/>
              </a:lnSpc>
            </a:pPr>
            <a:r>
              <a:rPr lang="ru-RU" sz="1750" dirty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Компенсация за использование </a:t>
            </a:r>
            <a:endParaRPr lang="ru-RU" sz="1750" dirty="0" smtClean="0">
              <a:solidFill>
                <a:srgbClr val="DAD8E9"/>
              </a:solidFill>
              <a:latin typeface="Mukta" pitchFamily="34" charset="0"/>
              <a:ea typeface="Mukta" pitchFamily="34" charset="-122"/>
              <a:cs typeface="Mukta" pitchFamily="34" charset="-120"/>
            </a:endParaRPr>
          </a:p>
          <a:p>
            <a:pPr>
              <a:lnSpc>
                <a:spcPts val="2799"/>
              </a:lnSpc>
            </a:pPr>
            <a:r>
              <a:rPr lang="ru-RU" sz="1750" dirty="0" smtClean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личного </a:t>
            </a:r>
            <a:r>
              <a:rPr lang="ru-RU" sz="1750" dirty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автомобиля</a:t>
            </a:r>
            <a:endParaRPr lang="en-US" sz="1750" dirty="0"/>
          </a:p>
        </p:txBody>
      </p:sp>
      <p:sp>
        <p:nvSpPr>
          <p:cNvPr id="21" name="Text 8"/>
          <p:cNvSpPr/>
          <p:nvPr/>
        </p:nvSpPr>
        <p:spPr>
          <a:xfrm>
            <a:off x="7484507" y="5344448"/>
            <a:ext cx="422886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2799"/>
              </a:lnSpc>
            </a:pPr>
            <a:r>
              <a:rPr lang="ru-RU" sz="1750" dirty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700 рублей на одного сотрудника</a:t>
            </a:r>
            <a:endParaRPr lang="en-US" sz="1750" dirty="0"/>
          </a:p>
        </p:txBody>
      </p:sp>
      <p:sp>
        <p:nvSpPr>
          <p:cNvPr id="22" name="Shape 9"/>
          <p:cNvSpPr/>
          <p:nvPr/>
        </p:nvSpPr>
        <p:spPr>
          <a:xfrm>
            <a:off x="2581513" y="5840700"/>
            <a:ext cx="9354026" cy="637103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23" name="Text 10"/>
          <p:cNvSpPr/>
          <p:nvPr/>
        </p:nvSpPr>
        <p:spPr>
          <a:xfrm>
            <a:off x="2803684" y="5981551"/>
            <a:ext cx="422886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2799"/>
              </a:lnSpc>
            </a:pPr>
            <a:r>
              <a:rPr lang="ru-RU" sz="1750" dirty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Предоставление служебного автомобиля</a:t>
            </a:r>
            <a:endParaRPr lang="en-US" sz="1750" dirty="0"/>
          </a:p>
        </p:txBody>
      </p:sp>
      <p:sp>
        <p:nvSpPr>
          <p:cNvPr id="24" name="Text 11"/>
          <p:cNvSpPr/>
          <p:nvPr/>
        </p:nvSpPr>
        <p:spPr>
          <a:xfrm>
            <a:off x="7484507" y="5981551"/>
            <a:ext cx="422886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2799"/>
              </a:lnSpc>
            </a:pPr>
            <a:r>
              <a:rPr lang="ru-RU" sz="1750" dirty="0" smtClean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1000 </a:t>
            </a:r>
            <a:r>
              <a:rPr lang="ru-RU" sz="1750" dirty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рублей на одного сотрудника</a:t>
            </a:r>
            <a:endParaRPr lang="en-US" sz="1750" dirty="0"/>
          </a:p>
        </p:txBody>
      </p:sp>
    </p:spTree>
    <p:extLst>
      <p:ext uri="{BB962C8B-B14F-4D97-AF65-F5344CB8AC3E}">
        <p14:creationId xmlns:p14="http://schemas.microsoft.com/office/powerpoint/2010/main" val="19960303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0C23">
              <a:alpha val="75000"/>
            </a:srgbClr>
          </a:solidFill>
          <a:ln w="13811">
            <a:solidFill>
              <a:srgbClr val="FFFFFF">
                <a:alpha val="1600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2624376" y="1162169"/>
            <a:ext cx="651510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dirty="0">
                <a:solidFill>
                  <a:srgbClr val="C6BFEE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Ожидаемые результаты</a:t>
            </a:r>
            <a:endParaRPr lang="en-US" sz="4374" dirty="0"/>
          </a:p>
        </p:txBody>
      </p:sp>
      <p:sp>
        <p:nvSpPr>
          <p:cNvPr id="6" name="Text 2"/>
          <p:cNvSpPr/>
          <p:nvPr/>
        </p:nvSpPr>
        <p:spPr>
          <a:xfrm>
            <a:off x="2740931" y="2829753"/>
            <a:ext cx="2905006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734"/>
              </a:lnSpc>
            </a:pPr>
            <a:r>
              <a:rPr lang="ru-RU" sz="2187" dirty="0">
                <a:solidFill>
                  <a:srgbClr val="C6BFEE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Гибкость</a:t>
            </a:r>
            <a:endParaRPr lang="en-US" sz="2187" dirty="0"/>
          </a:p>
        </p:txBody>
      </p:sp>
      <p:sp>
        <p:nvSpPr>
          <p:cNvPr id="9" name="Text 4"/>
          <p:cNvSpPr/>
          <p:nvPr/>
        </p:nvSpPr>
        <p:spPr>
          <a:xfrm>
            <a:off x="6138499" y="2829753"/>
            <a:ext cx="2905006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734"/>
              </a:lnSpc>
            </a:pPr>
            <a:r>
              <a:rPr lang="ru-RU" sz="2187" dirty="0">
                <a:solidFill>
                  <a:srgbClr val="C6BFEE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Понимание контекста</a:t>
            </a:r>
            <a:endParaRPr lang="en-US" sz="2187" dirty="0"/>
          </a:p>
        </p:txBody>
      </p:sp>
      <p:sp>
        <p:nvSpPr>
          <p:cNvPr id="12" name="Text 6"/>
          <p:cNvSpPr/>
          <p:nvPr/>
        </p:nvSpPr>
        <p:spPr>
          <a:xfrm>
            <a:off x="9376760" y="2829872"/>
            <a:ext cx="2905125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734"/>
              </a:lnSpc>
            </a:pPr>
            <a:r>
              <a:rPr lang="ru-RU" sz="2187" dirty="0">
                <a:solidFill>
                  <a:srgbClr val="C6BFEE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Достоверность</a:t>
            </a:r>
            <a:endParaRPr lang="en-US" sz="2187" dirty="0"/>
          </a:p>
        </p:txBody>
      </p:sp>
      <p:sp>
        <p:nvSpPr>
          <p:cNvPr id="14" name="Text 6"/>
          <p:cNvSpPr/>
          <p:nvPr/>
        </p:nvSpPr>
        <p:spPr>
          <a:xfrm>
            <a:off x="2740931" y="4916175"/>
            <a:ext cx="2905125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734"/>
              </a:lnSpc>
            </a:pPr>
            <a:r>
              <a:rPr lang="ru-RU" sz="2187" dirty="0">
                <a:solidFill>
                  <a:srgbClr val="C6BFEE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Человекоподобное общение</a:t>
            </a:r>
            <a:endParaRPr lang="en-US" sz="2187" dirty="0"/>
          </a:p>
        </p:txBody>
      </p:sp>
      <p:sp>
        <p:nvSpPr>
          <p:cNvPr id="15" name="Text 6"/>
          <p:cNvSpPr/>
          <p:nvPr/>
        </p:nvSpPr>
        <p:spPr>
          <a:xfrm>
            <a:off x="6249933" y="4916174"/>
            <a:ext cx="2905125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734"/>
              </a:lnSpc>
            </a:pPr>
            <a:r>
              <a:rPr lang="ru-RU" sz="2187" dirty="0">
                <a:solidFill>
                  <a:srgbClr val="C6BFEE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Быстрота и доступность</a:t>
            </a:r>
            <a:endParaRPr lang="en-US" sz="2187" dirty="0"/>
          </a:p>
        </p:txBody>
      </p:sp>
      <p:sp>
        <p:nvSpPr>
          <p:cNvPr id="16" name="Text 6"/>
          <p:cNvSpPr/>
          <p:nvPr/>
        </p:nvSpPr>
        <p:spPr>
          <a:xfrm>
            <a:off x="9376759" y="4916175"/>
            <a:ext cx="3091102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734"/>
              </a:lnSpc>
            </a:pPr>
            <a:r>
              <a:rPr lang="ru-RU" sz="2187" dirty="0">
                <a:solidFill>
                  <a:srgbClr val="C6BFEE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Учет конфиденциальности</a:t>
            </a:r>
            <a:endParaRPr lang="en-US" sz="2187" dirty="0"/>
          </a:p>
        </p:txBody>
      </p:sp>
      <p:sp>
        <p:nvSpPr>
          <p:cNvPr id="17" name="Text 2"/>
          <p:cNvSpPr/>
          <p:nvPr/>
        </p:nvSpPr>
        <p:spPr>
          <a:xfrm>
            <a:off x="2717641" y="3872845"/>
            <a:ext cx="2905006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734"/>
              </a:lnSpc>
            </a:pPr>
            <a:r>
              <a:rPr lang="ru-RU" sz="2187" dirty="0">
                <a:solidFill>
                  <a:srgbClr val="C6BFEE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Обучение и улучшение</a:t>
            </a:r>
            <a:endParaRPr lang="en-US" sz="2187" dirty="0"/>
          </a:p>
        </p:txBody>
      </p:sp>
      <p:sp>
        <p:nvSpPr>
          <p:cNvPr id="18" name="Text 4"/>
          <p:cNvSpPr/>
          <p:nvPr/>
        </p:nvSpPr>
        <p:spPr>
          <a:xfrm>
            <a:off x="6115209" y="3872845"/>
            <a:ext cx="2905006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734"/>
              </a:lnSpc>
            </a:pPr>
            <a:r>
              <a:rPr lang="ru-RU" sz="2187" dirty="0">
                <a:solidFill>
                  <a:srgbClr val="C6BFEE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Способность к обучению</a:t>
            </a:r>
            <a:endParaRPr lang="en-US" sz="2187" dirty="0"/>
          </a:p>
        </p:txBody>
      </p:sp>
      <p:sp>
        <p:nvSpPr>
          <p:cNvPr id="19" name="Text 6"/>
          <p:cNvSpPr/>
          <p:nvPr/>
        </p:nvSpPr>
        <p:spPr>
          <a:xfrm>
            <a:off x="9353470" y="3872964"/>
            <a:ext cx="2905125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734"/>
              </a:lnSpc>
            </a:pPr>
            <a:r>
              <a:rPr lang="ru-RU" sz="2187" dirty="0">
                <a:solidFill>
                  <a:srgbClr val="C6BFEE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Эффективность и практичность</a:t>
            </a:r>
            <a:endParaRPr lang="en-US" sz="2187" dirty="0"/>
          </a:p>
        </p:txBody>
      </p:sp>
      <p:sp>
        <p:nvSpPr>
          <p:cNvPr id="20" name="Text 2"/>
          <p:cNvSpPr/>
          <p:nvPr/>
        </p:nvSpPr>
        <p:spPr>
          <a:xfrm>
            <a:off x="2741050" y="6311009"/>
            <a:ext cx="2905006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734"/>
              </a:lnSpc>
            </a:pPr>
            <a:r>
              <a:rPr lang="ru-RU" sz="2187" dirty="0">
                <a:solidFill>
                  <a:srgbClr val="C6BFEE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Соблюдение этических стандартов</a:t>
            </a:r>
            <a:endParaRPr lang="en-US" sz="2187" dirty="0"/>
          </a:p>
        </p:txBody>
      </p:sp>
      <p:sp>
        <p:nvSpPr>
          <p:cNvPr id="22" name="Shape 2"/>
          <p:cNvSpPr/>
          <p:nvPr/>
        </p:nvSpPr>
        <p:spPr>
          <a:xfrm>
            <a:off x="2230866" y="2583591"/>
            <a:ext cx="492562" cy="492562"/>
          </a:xfrm>
          <a:prstGeom prst="roundRect">
            <a:avLst>
              <a:gd name="adj" fmla="val 20004"/>
            </a:avLst>
          </a:prstGeom>
          <a:solidFill>
            <a:srgbClr val="542C49"/>
          </a:solidFill>
          <a:ln w="13573">
            <a:solidFill>
              <a:srgbClr val="643557"/>
            </a:solidFill>
            <a:prstDash val="solid"/>
          </a:ln>
        </p:spPr>
      </p:sp>
      <p:sp>
        <p:nvSpPr>
          <p:cNvPr id="23" name="Text 3"/>
          <p:cNvSpPr/>
          <p:nvPr/>
        </p:nvSpPr>
        <p:spPr>
          <a:xfrm>
            <a:off x="2416127" y="2624667"/>
            <a:ext cx="121920" cy="41040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33"/>
              </a:lnSpc>
              <a:buNone/>
            </a:pPr>
            <a:r>
              <a:rPr lang="en-US" sz="2586" dirty="0">
                <a:solidFill>
                  <a:srgbClr val="DAD8E9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1</a:t>
            </a:r>
            <a:endParaRPr lang="en-US" sz="2586" dirty="0"/>
          </a:p>
        </p:txBody>
      </p:sp>
      <p:sp>
        <p:nvSpPr>
          <p:cNvPr id="24" name="Shape 2"/>
          <p:cNvSpPr/>
          <p:nvPr/>
        </p:nvSpPr>
        <p:spPr>
          <a:xfrm>
            <a:off x="2225079" y="3872964"/>
            <a:ext cx="492562" cy="492562"/>
          </a:xfrm>
          <a:prstGeom prst="roundRect">
            <a:avLst>
              <a:gd name="adj" fmla="val 20004"/>
            </a:avLst>
          </a:prstGeom>
          <a:solidFill>
            <a:srgbClr val="542C49"/>
          </a:solidFill>
          <a:ln w="13573">
            <a:solidFill>
              <a:srgbClr val="643557"/>
            </a:solidFill>
            <a:prstDash val="solid"/>
          </a:ln>
        </p:spPr>
      </p:sp>
      <p:sp>
        <p:nvSpPr>
          <p:cNvPr id="25" name="Text 3"/>
          <p:cNvSpPr/>
          <p:nvPr/>
        </p:nvSpPr>
        <p:spPr>
          <a:xfrm>
            <a:off x="2410340" y="3914040"/>
            <a:ext cx="121920" cy="41040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33"/>
              </a:lnSpc>
              <a:buNone/>
            </a:pPr>
            <a:r>
              <a:rPr lang="ru-RU" sz="2586" dirty="0" smtClean="0">
                <a:solidFill>
                  <a:srgbClr val="DAD8E9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4</a:t>
            </a:r>
            <a:endParaRPr lang="en-US" sz="2586" dirty="0"/>
          </a:p>
        </p:txBody>
      </p:sp>
      <p:sp>
        <p:nvSpPr>
          <p:cNvPr id="34" name="Shape 2"/>
          <p:cNvSpPr/>
          <p:nvPr/>
        </p:nvSpPr>
        <p:spPr>
          <a:xfrm>
            <a:off x="2235387" y="4874861"/>
            <a:ext cx="492562" cy="492562"/>
          </a:xfrm>
          <a:prstGeom prst="roundRect">
            <a:avLst>
              <a:gd name="adj" fmla="val 20004"/>
            </a:avLst>
          </a:prstGeom>
          <a:solidFill>
            <a:srgbClr val="542C49"/>
          </a:solidFill>
          <a:ln w="13573">
            <a:solidFill>
              <a:srgbClr val="643557"/>
            </a:solidFill>
            <a:prstDash val="solid"/>
          </a:ln>
        </p:spPr>
      </p:sp>
      <p:sp>
        <p:nvSpPr>
          <p:cNvPr id="35" name="Text 3"/>
          <p:cNvSpPr/>
          <p:nvPr/>
        </p:nvSpPr>
        <p:spPr>
          <a:xfrm>
            <a:off x="2420648" y="4915937"/>
            <a:ext cx="121920" cy="41040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33"/>
              </a:lnSpc>
              <a:buNone/>
            </a:pPr>
            <a:r>
              <a:rPr lang="ru-RU" sz="2586" dirty="0">
                <a:solidFill>
                  <a:srgbClr val="DAD8E9"/>
                </a:solidFill>
                <a:ea typeface="Prompt" pitchFamily="34" charset="-122"/>
              </a:rPr>
              <a:t>7</a:t>
            </a:r>
            <a:endParaRPr lang="en-US" sz="2586" dirty="0"/>
          </a:p>
        </p:txBody>
      </p:sp>
      <p:sp>
        <p:nvSpPr>
          <p:cNvPr id="36" name="Shape 2"/>
          <p:cNvSpPr/>
          <p:nvPr/>
        </p:nvSpPr>
        <p:spPr>
          <a:xfrm>
            <a:off x="2229600" y="6164234"/>
            <a:ext cx="492562" cy="492562"/>
          </a:xfrm>
          <a:prstGeom prst="roundRect">
            <a:avLst>
              <a:gd name="adj" fmla="val 20004"/>
            </a:avLst>
          </a:prstGeom>
          <a:solidFill>
            <a:srgbClr val="542C49"/>
          </a:solidFill>
          <a:ln w="13573">
            <a:solidFill>
              <a:srgbClr val="643557"/>
            </a:solidFill>
            <a:prstDash val="solid"/>
          </a:ln>
        </p:spPr>
      </p:sp>
      <p:sp>
        <p:nvSpPr>
          <p:cNvPr id="37" name="Text 3"/>
          <p:cNvSpPr/>
          <p:nvPr/>
        </p:nvSpPr>
        <p:spPr>
          <a:xfrm>
            <a:off x="2414861" y="6205310"/>
            <a:ext cx="121920" cy="41040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33"/>
              </a:lnSpc>
              <a:buNone/>
            </a:pPr>
            <a:r>
              <a:rPr lang="en-US" sz="2586" dirty="0" smtClean="0">
                <a:solidFill>
                  <a:srgbClr val="DAD8E9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1</a:t>
            </a:r>
            <a:r>
              <a:rPr lang="ru-RU" sz="2586" dirty="0" smtClean="0">
                <a:solidFill>
                  <a:srgbClr val="DAD8E9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0</a:t>
            </a:r>
            <a:endParaRPr lang="en-US" sz="2586" dirty="0"/>
          </a:p>
        </p:txBody>
      </p:sp>
      <p:sp>
        <p:nvSpPr>
          <p:cNvPr id="38" name="Shape 2"/>
          <p:cNvSpPr/>
          <p:nvPr/>
        </p:nvSpPr>
        <p:spPr>
          <a:xfrm>
            <a:off x="5535733" y="2579882"/>
            <a:ext cx="492562" cy="492562"/>
          </a:xfrm>
          <a:prstGeom prst="roundRect">
            <a:avLst>
              <a:gd name="adj" fmla="val 20004"/>
            </a:avLst>
          </a:prstGeom>
          <a:solidFill>
            <a:srgbClr val="542C49"/>
          </a:solidFill>
          <a:ln w="13573">
            <a:solidFill>
              <a:srgbClr val="643557"/>
            </a:solidFill>
            <a:prstDash val="solid"/>
          </a:ln>
        </p:spPr>
      </p:sp>
      <p:sp>
        <p:nvSpPr>
          <p:cNvPr id="39" name="Text 3"/>
          <p:cNvSpPr/>
          <p:nvPr/>
        </p:nvSpPr>
        <p:spPr>
          <a:xfrm>
            <a:off x="5720994" y="2620958"/>
            <a:ext cx="121920" cy="41040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33"/>
              </a:lnSpc>
              <a:buNone/>
            </a:pPr>
            <a:r>
              <a:rPr lang="ru-RU" sz="2586" dirty="0">
                <a:solidFill>
                  <a:srgbClr val="DAD8E9"/>
                </a:solidFill>
                <a:ea typeface="Prompt" pitchFamily="34" charset="-122"/>
              </a:rPr>
              <a:t>2</a:t>
            </a:r>
            <a:endParaRPr lang="en-US" sz="2586" dirty="0"/>
          </a:p>
        </p:txBody>
      </p:sp>
      <p:sp>
        <p:nvSpPr>
          <p:cNvPr id="40" name="Shape 2"/>
          <p:cNvSpPr/>
          <p:nvPr/>
        </p:nvSpPr>
        <p:spPr>
          <a:xfrm>
            <a:off x="5529946" y="3869255"/>
            <a:ext cx="492562" cy="492562"/>
          </a:xfrm>
          <a:prstGeom prst="roundRect">
            <a:avLst>
              <a:gd name="adj" fmla="val 20004"/>
            </a:avLst>
          </a:prstGeom>
          <a:solidFill>
            <a:srgbClr val="542C49"/>
          </a:solidFill>
          <a:ln w="13573">
            <a:solidFill>
              <a:srgbClr val="643557"/>
            </a:solidFill>
            <a:prstDash val="solid"/>
          </a:ln>
        </p:spPr>
      </p:sp>
      <p:sp>
        <p:nvSpPr>
          <p:cNvPr id="41" name="Text 3"/>
          <p:cNvSpPr/>
          <p:nvPr/>
        </p:nvSpPr>
        <p:spPr>
          <a:xfrm>
            <a:off x="5715207" y="3910331"/>
            <a:ext cx="121920" cy="41040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33"/>
              </a:lnSpc>
              <a:buNone/>
            </a:pPr>
            <a:r>
              <a:rPr lang="ru-RU" sz="2586" dirty="0" smtClean="0">
                <a:solidFill>
                  <a:srgbClr val="DAD8E9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5</a:t>
            </a:r>
            <a:endParaRPr lang="en-US" sz="2586" dirty="0"/>
          </a:p>
        </p:txBody>
      </p:sp>
      <p:sp>
        <p:nvSpPr>
          <p:cNvPr id="42" name="Shape 2"/>
          <p:cNvSpPr/>
          <p:nvPr/>
        </p:nvSpPr>
        <p:spPr>
          <a:xfrm>
            <a:off x="5669283" y="4874861"/>
            <a:ext cx="492562" cy="492562"/>
          </a:xfrm>
          <a:prstGeom prst="roundRect">
            <a:avLst>
              <a:gd name="adj" fmla="val 20004"/>
            </a:avLst>
          </a:prstGeom>
          <a:solidFill>
            <a:srgbClr val="542C49"/>
          </a:solidFill>
          <a:ln w="13573">
            <a:solidFill>
              <a:srgbClr val="643557"/>
            </a:solidFill>
            <a:prstDash val="solid"/>
          </a:ln>
        </p:spPr>
      </p:sp>
      <p:sp>
        <p:nvSpPr>
          <p:cNvPr id="43" name="Text 3"/>
          <p:cNvSpPr/>
          <p:nvPr/>
        </p:nvSpPr>
        <p:spPr>
          <a:xfrm>
            <a:off x="5854544" y="4915937"/>
            <a:ext cx="121920" cy="41040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33"/>
              </a:lnSpc>
              <a:buNone/>
            </a:pPr>
            <a:r>
              <a:rPr lang="ru-RU" sz="2586" dirty="0">
                <a:solidFill>
                  <a:srgbClr val="DAD8E9"/>
                </a:solidFill>
                <a:ea typeface="Prompt" pitchFamily="34" charset="-122"/>
              </a:rPr>
              <a:t>8</a:t>
            </a:r>
            <a:endParaRPr lang="en-US" sz="2586" dirty="0"/>
          </a:p>
        </p:txBody>
      </p:sp>
      <p:sp>
        <p:nvSpPr>
          <p:cNvPr id="45" name="Text 3"/>
          <p:cNvSpPr/>
          <p:nvPr/>
        </p:nvSpPr>
        <p:spPr>
          <a:xfrm>
            <a:off x="5848757" y="6205310"/>
            <a:ext cx="121920" cy="41040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33"/>
              </a:lnSpc>
              <a:buNone/>
            </a:pPr>
            <a:endParaRPr lang="en-US" sz="2586" dirty="0"/>
          </a:p>
        </p:txBody>
      </p:sp>
      <p:sp>
        <p:nvSpPr>
          <p:cNvPr id="46" name="Shape 2"/>
          <p:cNvSpPr/>
          <p:nvPr/>
        </p:nvSpPr>
        <p:spPr>
          <a:xfrm>
            <a:off x="8884726" y="2578746"/>
            <a:ext cx="492562" cy="492562"/>
          </a:xfrm>
          <a:prstGeom prst="roundRect">
            <a:avLst>
              <a:gd name="adj" fmla="val 20004"/>
            </a:avLst>
          </a:prstGeom>
          <a:solidFill>
            <a:srgbClr val="542C49"/>
          </a:solidFill>
          <a:ln w="13573">
            <a:solidFill>
              <a:srgbClr val="643557"/>
            </a:solidFill>
            <a:prstDash val="solid"/>
          </a:ln>
        </p:spPr>
      </p:sp>
      <p:sp>
        <p:nvSpPr>
          <p:cNvPr id="47" name="Text 3"/>
          <p:cNvSpPr/>
          <p:nvPr/>
        </p:nvSpPr>
        <p:spPr>
          <a:xfrm>
            <a:off x="9069987" y="2619822"/>
            <a:ext cx="121920" cy="41040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33"/>
              </a:lnSpc>
              <a:buNone/>
            </a:pPr>
            <a:r>
              <a:rPr lang="ru-RU" sz="2586" dirty="0">
                <a:solidFill>
                  <a:srgbClr val="DAD8E9"/>
                </a:solidFill>
                <a:ea typeface="Prompt" pitchFamily="34" charset="-122"/>
              </a:rPr>
              <a:t>3</a:t>
            </a:r>
            <a:endParaRPr lang="en-US" sz="2586" dirty="0"/>
          </a:p>
        </p:txBody>
      </p:sp>
      <p:sp>
        <p:nvSpPr>
          <p:cNvPr id="48" name="Shape 2"/>
          <p:cNvSpPr/>
          <p:nvPr/>
        </p:nvSpPr>
        <p:spPr>
          <a:xfrm>
            <a:off x="8878939" y="3868119"/>
            <a:ext cx="492562" cy="492562"/>
          </a:xfrm>
          <a:prstGeom prst="roundRect">
            <a:avLst>
              <a:gd name="adj" fmla="val 20004"/>
            </a:avLst>
          </a:prstGeom>
          <a:solidFill>
            <a:srgbClr val="542C49"/>
          </a:solidFill>
          <a:ln w="13573">
            <a:solidFill>
              <a:srgbClr val="643557"/>
            </a:solidFill>
            <a:prstDash val="solid"/>
          </a:ln>
        </p:spPr>
      </p:sp>
      <p:sp>
        <p:nvSpPr>
          <p:cNvPr id="49" name="Text 3"/>
          <p:cNvSpPr/>
          <p:nvPr/>
        </p:nvSpPr>
        <p:spPr>
          <a:xfrm>
            <a:off x="9064200" y="3909195"/>
            <a:ext cx="121920" cy="41040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33"/>
              </a:lnSpc>
              <a:buNone/>
            </a:pPr>
            <a:r>
              <a:rPr lang="ru-RU" sz="2586" dirty="0">
                <a:solidFill>
                  <a:srgbClr val="DAD8E9"/>
                </a:solidFill>
                <a:ea typeface="Prompt" pitchFamily="34" charset="-122"/>
              </a:rPr>
              <a:t>6</a:t>
            </a:r>
            <a:endParaRPr lang="en-US" sz="2586" dirty="0"/>
          </a:p>
        </p:txBody>
      </p:sp>
      <p:sp>
        <p:nvSpPr>
          <p:cNvPr id="50" name="Shape 2"/>
          <p:cNvSpPr/>
          <p:nvPr/>
        </p:nvSpPr>
        <p:spPr>
          <a:xfrm>
            <a:off x="8889282" y="4872539"/>
            <a:ext cx="492562" cy="492562"/>
          </a:xfrm>
          <a:prstGeom prst="roundRect">
            <a:avLst>
              <a:gd name="adj" fmla="val 20004"/>
            </a:avLst>
          </a:prstGeom>
          <a:solidFill>
            <a:srgbClr val="542C49"/>
          </a:solidFill>
          <a:ln w="13573">
            <a:solidFill>
              <a:srgbClr val="643557"/>
            </a:solidFill>
            <a:prstDash val="solid"/>
          </a:ln>
        </p:spPr>
      </p:sp>
      <p:sp>
        <p:nvSpPr>
          <p:cNvPr id="54" name="Text 3"/>
          <p:cNvSpPr/>
          <p:nvPr/>
        </p:nvSpPr>
        <p:spPr>
          <a:xfrm>
            <a:off x="9074603" y="4902582"/>
            <a:ext cx="121920" cy="41040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33"/>
              </a:lnSpc>
              <a:buNone/>
            </a:pPr>
            <a:r>
              <a:rPr lang="ru-RU" sz="2586" dirty="0" smtClean="0">
                <a:solidFill>
                  <a:srgbClr val="DAD8E9"/>
                </a:solidFill>
                <a:ea typeface="Prompt" pitchFamily="34" charset="-122"/>
              </a:rPr>
              <a:t>9</a:t>
            </a:r>
            <a:endParaRPr lang="en-US" sz="25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0C23">
              <a:alpha val="75000"/>
            </a:srgbClr>
          </a:solidFill>
          <a:ln w="13811">
            <a:solidFill>
              <a:srgbClr val="FFFFFF">
                <a:alpha val="1600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2624376" y="868680"/>
            <a:ext cx="9381649" cy="13887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dirty="0">
                <a:solidFill>
                  <a:srgbClr val="C6BFEE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Критерии оценки эффективности</a:t>
            </a:r>
            <a:endParaRPr lang="en-US" sz="4374" dirty="0"/>
          </a:p>
        </p:txBody>
      </p:sp>
      <p:sp>
        <p:nvSpPr>
          <p:cNvPr id="5" name="Text 2"/>
          <p:cNvSpPr/>
          <p:nvPr/>
        </p:nvSpPr>
        <p:spPr>
          <a:xfrm>
            <a:off x="1988465" y="2604623"/>
            <a:ext cx="2765465" cy="12494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3281"/>
              </a:lnSpc>
            </a:pPr>
            <a:r>
              <a:rPr lang="ru-RU" sz="2624" dirty="0">
                <a:solidFill>
                  <a:srgbClr val="C6BFEE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Скорость обработки запросов и </a:t>
            </a:r>
            <a:r>
              <a:rPr lang="ru-RU" sz="2624" dirty="0" smtClean="0">
                <a:solidFill>
                  <a:srgbClr val="C6BFEE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ответов</a:t>
            </a:r>
            <a:endParaRPr lang="en-US" sz="2624" dirty="0"/>
          </a:p>
        </p:txBody>
      </p:sp>
      <p:sp>
        <p:nvSpPr>
          <p:cNvPr id="9" name="Text 6"/>
          <p:cNvSpPr/>
          <p:nvPr/>
        </p:nvSpPr>
        <p:spPr>
          <a:xfrm>
            <a:off x="6242514" y="2604635"/>
            <a:ext cx="2765465" cy="8329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3281"/>
              </a:lnSpc>
            </a:pPr>
            <a:r>
              <a:rPr lang="ru-RU" sz="2624" dirty="0">
                <a:solidFill>
                  <a:srgbClr val="C6BFEE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Точность и полнота </a:t>
            </a:r>
            <a:r>
              <a:rPr lang="ru-RU" sz="2624" dirty="0" smtClean="0">
                <a:solidFill>
                  <a:srgbClr val="C6BFEE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ответов</a:t>
            </a:r>
            <a:endParaRPr lang="en-US" sz="2624" dirty="0"/>
          </a:p>
        </p:txBody>
      </p:sp>
      <p:sp>
        <p:nvSpPr>
          <p:cNvPr id="13" name="Text 10"/>
          <p:cNvSpPr/>
          <p:nvPr/>
        </p:nvSpPr>
        <p:spPr>
          <a:xfrm>
            <a:off x="10640877" y="2501396"/>
            <a:ext cx="4464930" cy="8329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3281"/>
              </a:lnSpc>
            </a:pPr>
            <a:r>
              <a:rPr lang="ru-RU" sz="2624" dirty="0">
                <a:solidFill>
                  <a:srgbClr val="C6BFEE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Адаптивность и </a:t>
            </a:r>
            <a:r>
              <a:rPr lang="ru-RU" sz="2624" dirty="0" smtClean="0">
                <a:solidFill>
                  <a:srgbClr val="C6BFEE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обучаемость</a:t>
            </a:r>
            <a:endParaRPr lang="en-US" sz="2624" dirty="0"/>
          </a:p>
        </p:txBody>
      </p:sp>
      <p:sp>
        <p:nvSpPr>
          <p:cNvPr id="17" name="Text 2"/>
          <p:cNvSpPr/>
          <p:nvPr/>
        </p:nvSpPr>
        <p:spPr>
          <a:xfrm>
            <a:off x="1984585" y="5285304"/>
            <a:ext cx="3314267" cy="12494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3281"/>
              </a:lnSpc>
            </a:pPr>
            <a:r>
              <a:rPr lang="ru-RU" sz="2624" dirty="0" smtClean="0">
                <a:solidFill>
                  <a:srgbClr val="C6BFEE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Масштабируемость</a:t>
            </a:r>
            <a:endParaRPr lang="en-US" sz="2624" dirty="0"/>
          </a:p>
        </p:txBody>
      </p:sp>
      <p:sp>
        <p:nvSpPr>
          <p:cNvPr id="18" name="Text 6"/>
          <p:cNvSpPr/>
          <p:nvPr/>
        </p:nvSpPr>
        <p:spPr>
          <a:xfrm>
            <a:off x="6238634" y="5285316"/>
            <a:ext cx="3567573" cy="8329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3281"/>
              </a:lnSpc>
            </a:pPr>
            <a:r>
              <a:rPr lang="ru-RU" sz="2624" dirty="0" smtClean="0">
                <a:solidFill>
                  <a:srgbClr val="C6BFEE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Безопасность </a:t>
            </a:r>
            <a:r>
              <a:rPr lang="ru-RU" sz="2624" dirty="0">
                <a:solidFill>
                  <a:srgbClr val="C6BFEE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и </a:t>
            </a:r>
            <a:r>
              <a:rPr lang="ru-RU" sz="2624" dirty="0" smtClean="0">
                <a:solidFill>
                  <a:srgbClr val="C6BFEE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конфиденциальность</a:t>
            </a:r>
            <a:endParaRPr lang="en-US" sz="2624" dirty="0"/>
          </a:p>
        </p:txBody>
      </p:sp>
      <p:sp>
        <p:nvSpPr>
          <p:cNvPr id="19" name="Text 10"/>
          <p:cNvSpPr/>
          <p:nvPr/>
        </p:nvSpPr>
        <p:spPr>
          <a:xfrm>
            <a:off x="10636997" y="5182077"/>
            <a:ext cx="2765465" cy="8329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3281"/>
              </a:lnSpc>
            </a:pPr>
            <a:r>
              <a:rPr lang="ru-RU" sz="2624" dirty="0">
                <a:solidFill>
                  <a:srgbClr val="C6BFEE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Интеграция с существующими </a:t>
            </a:r>
            <a:r>
              <a:rPr lang="ru-RU" sz="2624" dirty="0" smtClean="0">
                <a:solidFill>
                  <a:srgbClr val="C6BFEE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системами</a:t>
            </a:r>
            <a:endParaRPr lang="en-US" sz="2624" dirty="0"/>
          </a:p>
        </p:txBody>
      </p:sp>
      <p:sp>
        <p:nvSpPr>
          <p:cNvPr id="23" name="Shape 2"/>
          <p:cNvSpPr/>
          <p:nvPr/>
        </p:nvSpPr>
        <p:spPr>
          <a:xfrm>
            <a:off x="1362604" y="2604623"/>
            <a:ext cx="492562" cy="492562"/>
          </a:xfrm>
          <a:prstGeom prst="roundRect">
            <a:avLst>
              <a:gd name="adj" fmla="val 20004"/>
            </a:avLst>
          </a:prstGeom>
          <a:solidFill>
            <a:srgbClr val="542C49"/>
          </a:solidFill>
          <a:ln w="13573">
            <a:solidFill>
              <a:srgbClr val="643557"/>
            </a:solidFill>
            <a:prstDash val="solid"/>
          </a:ln>
        </p:spPr>
      </p:sp>
      <p:sp>
        <p:nvSpPr>
          <p:cNvPr id="24" name="Text 3"/>
          <p:cNvSpPr/>
          <p:nvPr/>
        </p:nvSpPr>
        <p:spPr>
          <a:xfrm>
            <a:off x="1547865" y="2645699"/>
            <a:ext cx="121920" cy="41040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33"/>
              </a:lnSpc>
              <a:buNone/>
            </a:pPr>
            <a:r>
              <a:rPr lang="en-US" sz="2586" dirty="0">
                <a:solidFill>
                  <a:srgbClr val="DAD8E9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1</a:t>
            </a:r>
            <a:endParaRPr lang="en-US" sz="2586" dirty="0"/>
          </a:p>
        </p:txBody>
      </p:sp>
      <p:sp>
        <p:nvSpPr>
          <p:cNvPr id="25" name="Shape 2"/>
          <p:cNvSpPr/>
          <p:nvPr/>
        </p:nvSpPr>
        <p:spPr>
          <a:xfrm>
            <a:off x="1362604" y="5285304"/>
            <a:ext cx="492562" cy="492562"/>
          </a:xfrm>
          <a:prstGeom prst="roundRect">
            <a:avLst>
              <a:gd name="adj" fmla="val 20004"/>
            </a:avLst>
          </a:prstGeom>
          <a:solidFill>
            <a:srgbClr val="542C49"/>
          </a:solidFill>
          <a:ln w="13573">
            <a:solidFill>
              <a:srgbClr val="643557"/>
            </a:solidFill>
            <a:prstDash val="solid"/>
          </a:ln>
        </p:spPr>
      </p:sp>
      <p:sp>
        <p:nvSpPr>
          <p:cNvPr id="26" name="Text 3"/>
          <p:cNvSpPr/>
          <p:nvPr/>
        </p:nvSpPr>
        <p:spPr>
          <a:xfrm>
            <a:off x="1547865" y="5326380"/>
            <a:ext cx="121920" cy="41040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33"/>
              </a:lnSpc>
              <a:buNone/>
            </a:pPr>
            <a:r>
              <a:rPr lang="ru-RU" sz="2586" dirty="0" smtClean="0">
                <a:solidFill>
                  <a:srgbClr val="DAD8E9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4</a:t>
            </a:r>
            <a:endParaRPr lang="en-US" sz="2586" dirty="0"/>
          </a:p>
        </p:txBody>
      </p:sp>
      <p:sp>
        <p:nvSpPr>
          <p:cNvPr id="29" name="Shape 2"/>
          <p:cNvSpPr/>
          <p:nvPr/>
        </p:nvSpPr>
        <p:spPr>
          <a:xfrm>
            <a:off x="5637080" y="2563559"/>
            <a:ext cx="492562" cy="492562"/>
          </a:xfrm>
          <a:prstGeom prst="roundRect">
            <a:avLst>
              <a:gd name="adj" fmla="val 20004"/>
            </a:avLst>
          </a:prstGeom>
          <a:solidFill>
            <a:srgbClr val="542C49"/>
          </a:solidFill>
          <a:ln w="13573">
            <a:solidFill>
              <a:srgbClr val="643557"/>
            </a:solidFill>
            <a:prstDash val="solid"/>
          </a:ln>
        </p:spPr>
      </p:sp>
      <p:sp>
        <p:nvSpPr>
          <p:cNvPr id="30" name="Text 3"/>
          <p:cNvSpPr/>
          <p:nvPr/>
        </p:nvSpPr>
        <p:spPr>
          <a:xfrm>
            <a:off x="5822341" y="2604635"/>
            <a:ext cx="121920" cy="41040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33"/>
              </a:lnSpc>
              <a:buNone/>
            </a:pPr>
            <a:r>
              <a:rPr lang="ru-RU" sz="2586" dirty="0" smtClean="0">
                <a:solidFill>
                  <a:srgbClr val="DAD8E9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2</a:t>
            </a:r>
            <a:endParaRPr lang="en-US" sz="2586" dirty="0"/>
          </a:p>
        </p:txBody>
      </p:sp>
      <p:sp>
        <p:nvSpPr>
          <p:cNvPr id="31" name="Shape 2"/>
          <p:cNvSpPr/>
          <p:nvPr/>
        </p:nvSpPr>
        <p:spPr>
          <a:xfrm>
            <a:off x="5637080" y="5244240"/>
            <a:ext cx="492562" cy="492562"/>
          </a:xfrm>
          <a:prstGeom prst="roundRect">
            <a:avLst>
              <a:gd name="adj" fmla="val 20004"/>
            </a:avLst>
          </a:prstGeom>
          <a:solidFill>
            <a:srgbClr val="542C49"/>
          </a:solidFill>
          <a:ln w="13573">
            <a:solidFill>
              <a:srgbClr val="643557"/>
            </a:solidFill>
            <a:prstDash val="solid"/>
          </a:ln>
        </p:spPr>
      </p:sp>
      <p:sp>
        <p:nvSpPr>
          <p:cNvPr id="32" name="Text 3"/>
          <p:cNvSpPr/>
          <p:nvPr/>
        </p:nvSpPr>
        <p:spPr>
          <a:xfrm>
            <a:off x="5822341" y="5285316"/>
            <a:ext cx="121920" cy="41040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33"/>
              </a:lnSpc>
              <a:buNone/>
            </a:pPr>
            <a:r>
              <a:rPr lang="ru-RU" sz="2586" dirty="0" smtClean="0">
                <a:solidFill>
                  <a:srgbClr val="DAD8E9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5</a:t>
            </a:r>
            <a:endParaRPr lang="en-US" sz="2586" dirty="0"/>
          </a:p>
        </p:txBody>
      </p:sp>
      <p:sp>
        <p:nvSpPr>
          <p:cNvPr id="33" name="Shape 2"/>
          <p:cNvSpPr/>
          <p:nvPr/>
        </p:nvSpPr>
        <p:spPr>
          <a:xfrm>
            <a:off x="9911556" y="2476073"/>
            <a:ext cx="492562" cy="492562"/>
          </a:xfrm>
          <a:prstGeom prst="roundRect">
            <a:avLst>
              <a:gd name="adj" fmla="val 20004"/>
            </a:avLst>
          </a:prstGeom>
          <a:solidFill>
            <a:srgbClr val="542C49"/>
          </a:solidFill>
          <a:ln w="13573">
            <a:solidFill>
              <a:srgbClr val="643557"/>
            </a:solidFill>
            <a:prstDash val="solid"/>
          </a:ln>
        </p:spPr>
      </p:sp>
      <p:sp>
        <p:nvSpPr>
          <p:cNvPr id="34" name="Text 3"/>
          <p:cNvSpPr/>
          <p:nvPr/>
        </p:nvSpPr>
        <p:spPr>
          <a:xfrm>
            <a:off x="10096817" y="2517149"/>
            <a:ext cx="121920" cy="41040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33"/>
              </a:lnSpc>
              <a:buNone/>
            </a:pPr>
            <a:r>
              <a:rPr lang="ru-RU" sz="2586" dirty="0" smtClean="0">
                <a:solidFill>
                  <a:srgbClr val="DAD8E9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3</a:t>
            </a:r>
            <a:endParaRPr lang="en-US" sz="2586" dirty="0"/>
          </a:p>
        </p:txBody>
      </p:sp>
      <p:sp>
        <p:nvSpPr>
          <p:cNvPr id="35" name="Shape 2"/>
          <p:cNvSpPr/>
          <p:nvPr/>
        </p:nvSpPr>
        <p:spPr>
          <a:xfrm>
            <a:off x="9911556" y="5156754"/>
            <a:ext cx="492562" cy="492562"/>
          </a:xfrm>
          <a:prstGeom prst="roundRect">
            <a:avLst>
              <a:gd name="adj" fmla="val 20004"/>
            </a:avLst>
          </a:prstGeom>
          <a:solidFill>
            <a:srgbClr val="542C49"/>
          </a:solidFill>
          <a:ln w="13573">
            <a:solidFill>
              <a:srgbClr val="643557"/>
            </a:solidFill>
            <a:prstDash val="solid"/>
          </a:ln>
        </p:spPr>
      </p:sp>
      <p:sp>
        <p:nvSpPr>
          <p:cNvPr id="36" name="Text 3"/>
          <p:cNvSpPr/>
          <p:nvPr/>
        </p:nvSpPr>
        <p:spPr>
          <a:xfrm>
            <a:off x="10096817" y="5197830"/>
            <a:ext cx="121920" cy="41040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33"/>
              </a:lnSpc>
              <a:buNone/>
            </a:pPr>
            <a:r>
              <a:rPr lang="ru-RU" sz="2586" dirty="0" smtClean="0">
                <a:solidFill>
                  <a:srgbClr val="DAD8E9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6</a:t>
            </a:r>
            <a:endParaRPr lang="en-US" sz="25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0C23">
              <a:alpha val="75000"/>
            </a:srgbClr>
          </a:solidFill>
          <a:ln w="13811">
            <a:solidFill>
              <a:srgbClr val="FFFFFF">
                <a:alpha val="1600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1131907" y="774087"/>
            <a:ext cx="9381649" cy="13887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ru-RU" sz="5400" dirty="0" smtClean="0">
                <a:solidFill>
                  <a:srgbClr val="C6BFEE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Заключение</a:t>
            </a:r>
            <a:endParaRPr lang="en-US" sz="5400" dirty="0"/>
          </a:p>
        </p:txBody>
      </p:sp>
      <p:sp>
        <p:nvSpPr>
          <p:cNvPr id="13" name="Text 10"/>
          <p:cNvSpPr/>
          <p:nvPr/>
        </p:nvSpPr>
        <p:spPr>
          <a:xfrm>
            <a:off x="588763" y="2686558"/>
            <a:ext cx="4464930" cy="8329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3281"/>
              </a:lnSpc>
            </a:pPr>
            <a:r>
              <a:rPr lang="ru-RU" sz="2800" dirty="0">
                <a:solidFill>
                  <a:srgbClr val="C6BFEE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GPT-помощник может стать мощным инструментом для промышленных предприятий, помогая сотрудникам в решении различных задач и улучшая общую эффективность работы.</a:t>
            </a:r>
            <a:endParaRPr lang="en-US" sz="2800" dirty="0"/>
          </a:p>
        </p:txBody>
      </p:sp>
      <p:pic>
        <p:nvPicPr>
          <p:cNvPr id="1028" name="Picture 4" descr="https://sun9-31.userapi.com/impg/9ESMXjU1UFvpR3ucr0QUUvqnWk5NORfJZURNkQ/ltvUJ3Ql5CM.jpg?size=2321x1071&amp;quality=95&amp;sign=42b56a0a90efa0c4dcaf9fd339369a52&amp;type=album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4" r="11804"/>
          <a:stretch/>
        </p:blipFill>
        <p:spPr bwMode="auto">
          <a:xfrm>
            <a:off x="5642456" y="1716947"/>
            <a:ext cx="8851309" cy="5188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94083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0C23">
              <a:alpha val="75000"/>
            </a:srgbClr>
          </a:solidFill>
          <a:ln w="13811">
            <a:solidFill>
              <a:srgbClr val="FFFFFF">
                <a:alpha val="1600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3843575" y="3704206"/>
            <a:ext cx="9381649" cy="13887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5468"/>
              </a:lnSpc>
            </a:pPr>
            <a:r>
              <a:rPr lang="ru-RU" sz="5400" dirty="0" smtClean="0">
                <a:solidFill>
                  <a:srgbClr val="C6BFEE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Спасибо </a:t>
            </a:r>
            <a:r>
              <a:rPr lang="ru-RU" sz="5400" dirty="0">
                <a:solidFill>
                  <a:srgbClr val="C6BFEE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за внимание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581372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563</Words>
  <Application>Microsoft Office PowerPoint</Application>
  <PresentationFormat>Произвольный</PresentationFormat>
  <Paragraphs>230</Paragraphs>
  <Slides>15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2" baseType="lpstr">
      <vt:lpstr>Arial</vt:lpstr>
      <vt:lpstr>Calibri</vt:lpstr>
      <vt:lpstr>Mukta</vt:lpstr>
      <vt:lpstr>Prompt</vt:lpstr>
      <vt:lpstr>Söhne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Данил Асадуллин</cp:lastModifiedBy>
  <cp:revision>19</cp:revision>
  <dcterms:created xsi:type="dcterms:W3CDTF">2023-09-23T18:44:34Z</dcterms:created>
  <dcterms:modified xsi:type="dcterms:W3CDTF">2023-09-25T05:37:19Z</dcterms:modified>
</cp:coreProperties>
</file>