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0" r:id="rId2"/>
    <p:sldId id="313" r:id="rId3"/>
    <p:sldId id="315" r:id="rId4"/>
    <p:sldId id="314" r:id="rId5"/>
    <p:sldId id="320" r:id="rId6"/>
    <p:sldId id="319" r:id="rId7"/>
    <p:sldId id="283" r:id="rId8"/>
    <p:sldId id="317" r:id="rId9"/>
    <p:sldId id="321" r:id="rId10"/>
    <p:sldId id="323" r:id="rId11"/>
    <p:sldId id="322" r:id="rId12"/>
    <p:sldId id="305" r:id="rId13"/>
    <p:sldId id="304" r:id="rId14"/>
    <p:sldId id="306" r:id="rId15"/>
    <p:sldId id="310" r:id="rId16"/>
    <p:sldId id="312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FF2F2D"/>
    <a:srgbClr val="FCAF17"/>
    <a:srgbClr val="850200"/>
    <a:srgbClr val="9F00FF"/>
    <a:srgbClr val="B5D8E1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5" autoAdjust="0"/>
    <p:restoredTop sz="94708"/>
  </p:normalViewPr>
  <p:slideViewPr>
    <p:cSldViewPr snapToGrid="0" snapToObjects="1" showGuides="1">
      <p:cViewPr varScale="1">
        <p:scale>
          <a:sx n="82" d="100"/>
          <a:sy n="82" d="100"/>
        </p:scale>
        <p:origin x="557" y="5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Бюджет на работы в сфере благоустройства дорог, млн руб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Lit>
              <c:formatCode>General</c:formatCode>
              <c:ptCount val="4"/>
              <c:pt idx="0">
                <c:v>2020</c:v>
              </c:pt>
              <c:pt idx="1">
                <c:v>2021</c:v>
              </c:pt>
              <c:pt idx="2">
                <c:v>2022</c:v>
              </c:pt>
              <c:pt idx="3">
                <c:v>2023</c:v>
              </c:pt>
            </c:numLit>
          </c:cat>
          <c:val>
            <c:numRef>
              <c:f>Лист1!$B$1:$B$4</c:f>
              <c:numCache>
                <c:formatCode>General</c:formatCode>
                <c:ptCount val="4"/>
                <c:pt idx="0">
                  <c:v>1216138.1000000001</c:v>
                </c:pt>
                <c:pt idx="1">
                  <c:v>1700064</c:v>
                </c:pt>
                <c:pt idx="2">
                  <c:v>2059413.5</c:v>
                </c:pt>
                <c:pt idx="3">
                  <c:v>2900000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8B-4276-8741-964F8F352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464096"/>
        <c:axId val="4714680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Lit>
                    <c:formatCode>General</c:formatCode>
                    <c:ptCount val="4"/>
                    <c:pt idx="0">
                      <c:v>2020</c:v>
                    </c:pt>
                    <c:pt idx="1">
                      <c:v>2021</c:v>
                    </c:pt>
                    <c:pt idx="2">
                      <c:v>2022</c:v>
                    </c:pt>
                    <c:pt idx="3">
                      <c:v>2023</c:v>
                    </c:pt>
                  </c:numLit>
                </c:cat>
                <c:val>
                  <c:numRef>
                    <c:extLst>
                      <c:ext uri="{02D57815-91ED-43cb-92C2-25804820EDAC}">
                        <c15:formulaRef>
                          <c15:sqref>Лист1!$A$1:$A$4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888B-4276-8741-964F8F3522ED}"/>
                  </c:ext>
                </c:extLst>
              </c15:ser>
            </c15:filteredBarSeries>
          </c:ext>
        </c:extLst>
      </c:barChart>
      <c:catAx>
        <c:axId val="471464096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468056"/>
        <c:crosses val="autoZero"/>
        <c:auto val="1"/>
        <c:lblAlgn val="ctr"/>
        <c:lblOffset val="100"/>
        <c:noMultiLvlLbl val="0"/>
      </c:catAx>
      <c:valAx>
        <c:axId val="47146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464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419559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opomatic.ru/products/road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indorsoft.ru/products/road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titul2005.ru/index.php/mnuprogramm/mnutitul2005/41-uncategorised/301-ocenka-propusknoy-sposobnosti" TargetMode="External"/><Relationship Id="rId5" Type="http://schemas.openxmlformats.org/officeDocument/2006/relationships/hyperlink" Target="https://russianhighways.ru/" TargetMode="External"/><Relationship Id="rId4" Type="http://schemas.openxmlformats.org/officeDocument/2006/relationships/image" Target="../media/image7.jpeg"/><Relationship Id="rId9" Type="http://schemas.openxmlformats.org/officeDocument/2006/relationships/hyperlink" Target="https://avedex.ne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Квадрат"/>
          <p:cNvSpPr/>
          <p:nvPr/>
        </p:nvSpPr>
        <p:spPr>
          <a:xfrm>
            <a:off x="0" y="3908438"/>
            <a:ext cx="4057174" cy="294956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 lang="ru-RU" dirty="0"/>
          </a:p>
        </p:txBody>
      </p:sp>
      <p:sp>
        <p:nvSpPr>
          <p:cNvPr id="178" name="Квадрат"/>
          <p:cNvSpPr/>
          <p:nvPr/>
        </p:nvSpPr>
        <p:spPr>
          <a:xfrm>
            <a:off x="4027506" y="5927333"/>
            <a:ext cx="8164494" cy="93066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9" name="Прямоугольник"/>
          <p:cNvSpPr/>
          <p:nvPr/>
        </p:nvSpPr>
        <p:spPr>
          <a:xfrm>
            <a:off x="4027404" y="3908438"/>
            <a:ext cx="4725062" cy="2018572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80" name="Прямоугольник"/>
          <p:cNvSpPr/>
          <p:nvPr/>
        </p:nvSpPr>
        <p:spPr>
          <a:xfrm>
            <a:off x="8669220" y="3908438"/>
            <a:ext cx="3522780" cy="2018572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81" name="Квадрат"/>
          <p:cNvSpPr/>
          <p:nvPr/>
        </p:nvSpPr>
        <p:spPr>
          <a:xfrm>
            <a:off x="8669220" y="0"/>
            <a:ext cx="3522780" cy="390932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89645956-8D52-4163-9D8A-A50264642719}"/>
              </a:ext>
            </a:extLst>
          </p:cNvPr>
          <p:cNvSpPr txBox="1"/>
          <p:nvPr/>
        </p:nvSpPr>
        <p:spPr>
          <a:xfrm>
            <a:off x="574609" y="270275"/>
            <a:ext cx="7551473" cy="2823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Акселерационная </a:t>
            </a:r>
            <a:b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СПБГУ</a:t>
            </a:r>
            <a:b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50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D0B4EE-E580-2C8C-1712-3268253959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166" y="6214282"/>
            <a:ext cx="2103956" cy="3791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A4F040-1AE3-6ED4-1A94-9923173E9A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80" y="270275"/>
            <a:ext cx="2416885" cy="1904478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5CFD360-79E5-A717-F333-802F9C514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8214"/>
            <a:ext cx="5163578" cy="161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6FDFBA-A06A-7E08-0825-0D3552FE0DDB}"/>
              </a:ext>
            </a:extLst>
          </p:cNvPr>
          <p:cNvSpPr txBox="1"/>
          <p:nvPr/>
        </p:nvSpPr>
        <p:spPr>
          <a:xfrm>
            <a:off x="2286682" y="2080331"/>
            <a:ext cx="9143318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3600" b="1" i="0" u="none" strike="noStrike" dirty="0">
                <a:solidFill>
                  <a:srgbClr val="850200"/>
                </a:solidFill>
                <a:effectLst/>
              </a:rPr>
              <a:t>Система оценки пропускной способности дорог в улично-дорожных сетях </a:t>
            </a:r>
          </a:p>
          <a:p>
            <a:r>
              <a:rPr lang="ru-RU" sz="3600" b="1" i="0" u="none" strike="noStrike" dirty="0">
                <a:solidFill>
                  <a:srgbClr val="850200"/>
                </a:solidFill>
                <a:effectLst/>
              </a:rPr>
              <a:t>«Свободные дороги -2035»</a:t>
            </a:r>
            <a:endParaRPr lang="ru-RU" sz="3600" b="1" dirty="0">
              <a:solidFill>
                <a:srgbClr val="8502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23879-6913-B214-6F70-21F0654C46A9}"/>
              </a:ext>
            </a:extLst>
          </p:cNvPr>
          <p:cNvSpPr txBox="1"/>
          <p:nvPr/>
        </p:nvSpPr>
        <p:spPr>
          <a:xfrm>
            <a:off x="1818167" y="4279828"/>
            <a:ext cx="9308367" cy="4162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Comfortaa Light"/>
                <a:cs typeface="Arial" panose="020B0604020202020204" pitchFamily="34" charset="0"/>
                <a:sym typeface="Comfortaa Light"/>
              </a:rPr>
              <a:t>Программное обеспечение для транспортной отрасли.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DA2E29F-17AD-48DE-06E9-870AD247A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1" r="41290" b="11817"/>
          <a:stretch/>
        </p:blipFill>
        <p:spPr bwMode="auto">
          <a:xfrm>
            <a:off x="0" y="261257"/>
            <a:ext cx="2547257" cy="104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18095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4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5B1A5BC-FE1E-8FA9-D3BE-3CEA9FC89AC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248657" y="3206229"/>
            <a:ext cx="7522664" cy="1500191"/>
          </a:xfrm>
        </p:spPr>
        <p:txBody>
          <a:bodyPr>
            <a:normAutofit/>
          </a:bodyPr>
          <a:lstStyle/>
          <a:p>
            <a:r>
              <a:rPr lang="ru-RU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Непрерывный рост городов и количества личного транспорта усугубляет ситуацию на дорогах, что приводит к необходимости оперативного управления транспортными процессами.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89816-9B71-C0FC-33FA-2FAB5F9A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657" y="1338703"/>
            <a:ext cx="7694686" cy="1712949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chemeClr val="bg1"/>
                </a:solidFill>
                <a:latin typeface="+mn-lt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294910809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Текст 2"/>
          <p:cNvSpPr txBox="1"/>
          <p:nvPr/>
        </p:nvSpPr>
        <p:spPr>
          <a:xfrm>
            <a:off x="2957689" y="340778"/>
            <a:ext cx="2641252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ПРОБЛЕМА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1FEB7DA0-F843-2E58-5703-572E873C5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169" y="38045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6897089E-2B4A-ED25-ECE5-35D88F3A2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767" y="85477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FC436B-2ACE-2FB6-205C-6C1BC0F82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505" y="2378615"/>
            <a:ext cx="2080726" cy="208072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F23B219-EE10-D6D7-739D-C00FEAF444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015" y="2506809"/>
            <a:ext cx="1824338" cy="182433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57B5F21-6FB5-797C-C3FF-B78BE7F061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0005" y="1996488"/>
            <a:ext cx="2763491" cy="276349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86AE582-475F-52C2-1186-F988DD1B0B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9018" y="2337870"/>
            <a:ext cx="2080726" cy="208072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611C3CA-BA6B-2DC8-3984-63A01A307DE2}"/>
              </a:ext>
            </a:extLst>
          </p:cNvPr>
          <p:cNvSpPr txBox="1"/>
          <p:nvPr/>
        </p:nvSpPr>
        <p:spPr>
          <a:xfrm>
            <a:off x="486684" y="4412712"/>
            <a:ext cx="229766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FCAF17"/>
                </a:solidFill>
              </a:rPr>
              <a:t>Точность прогнозирования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3BE4B9-AEDB-164C-D519-2BE4A60D9C6E}"/>
              </a:ext>
            </a:extLst>
          </p:cNvPr>
          <p:cNvSpPr txBox="1"/>
          <p:nvPr/>
        </p:nvSpPr>
        <p:spPr>
          <a:xfrm>
            <a:off x="3138214" y="4689715"/>
            <a:ext cx="218585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FCAF17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Высокие </a:t>
            </a:r>
            <a:r>
              <a:rPr lang="ru-RU" b="1" dirty="0">
                <a:solidFill>
                  <a:srgbClr val="FCAF17"/>
                </a:solidFill>
              </a:rPr>
              <a:t>расходы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EFD6A38-B1D9-CA04-2E16-8755475CC3E5}"/>
              </a:ext>
            </a:extLst>
          </p:cNvPr>
          <p:cNvSpPr txBox="1"/>
          <p:nvPr/>
        </p:nvSpPr>
        <p:spPr>
          <a:xfrm>
            <a:off x="5957839" y="4689715"/>
            <a:ext cx="262026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rgbClr val="FCAF17"/>
                </a:solidFill>
              </a:rPr>
              <a:t>Загруженность дорог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D95984-A384-3EA5-E69A-63CFC05A5C43}"/>
              </a:ext>
            </a:extLst>
          </p:cNvPr>
          <p:cNvSpPr txBox="1"/>
          <p:nvPr/>
        </p:nvSpPr>
        <p:spPr>
          <a:xfrm>
            <a:off x="9617597" y="4726001"/>
            <a:ext cx="216103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rgbClr val="FCAF17"/>
                </a:solidFill>
              </a:rPr>
              <a:t>Подзадача в тендерах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5368427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Текст 2"/>
          <p:cNvSpPr txBox="1"/>
          <p:nvPr/>
        </p:nvSpPr>
        <p:spPr>
          <a:xfrm>
            <a:off x="2957688" y="340778"/>
            <a:ext cx="552383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ПРОБЛЕМА. АКТУАЛЬНОСТЬ.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3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1FEB7DA0-F843-2E58-5703-572E873C5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169" y="38045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6897089E-2B4A-ED25-ECE5-35D88F3A2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767" y="85477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6823B26-6B3E-C25E-CC7C-5D51477E18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70" y="3512872"/>
            <a:ext cx="1985720" cy="231758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A065B84-6D62-DBD9-C570-B1C111D193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81" y="3512872"/>
            <a:ext cx="1987785" cy="23175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5BA67DA-1551-5888-3680-6BA47DD178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718" y="3512872"/>
            <a:ext cx="1985760" cy="231758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3516199-8595-368C-F5BA-4E787C8CD2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794" y="3512872"/>
            <a:ext cx="1985720" cy="23175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2F1DF7F-37D3-52E4-8A83-62A27197A7A6}"/>
              </a:ext>
            </a:extLst>
          </p:cNvPr>
          <p:cNvSpPr txBox="1"/>
          <p:nvPr/>
        </p:nvSpPr>
        <p:spPr>
          <a:xfrm>
            <a:off x="768423" y="2409335"/>
            <a:ext cx="5643658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Примеры государственных тендеров: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50BBA7-5A3E-1566-0CD0-5ED2C82C8740}"/>
              </a:ext>
            </a:extLst>
          </p:cNvPr>
          <p:cNvSpPr txBox="1"/>
          <p:nvPr/>
        </p:nvSpPr>
        <p:spPr>
          <a:xfrm>
            <a:off x="768423" y="1505870"/>
            <a:ext cx="423288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2400" dirty="0"/>
              <a:t>Количество тендеров в год:  </a:t>
            </a:r>
          </a:p>
        </p:txBody>
      </p:sp>
    </p:spTree>
    <p:extLst>
      <p:ext uri="{BB962C8B-B14F-4D97-AF65-F5344CB8AC3E}">
        <p14:creationId xmlns:p14="http://schemas.microsoft.com/office/powerpoint/2010/main" val="123232306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4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5B1A5BC-FE1E-8FA9-D3BE-3CEA9FC89AC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248657" y="3206229"/>
            <a:ext cx="7522664" cy="1500191"/>
          </a:xfrm>
        </p:spPr>
        <p:txBody>
          <a:bodyPr>
            <a:normAutofit/>
          </a:bodyPr>
          <a:lstStyle/>
          <a:p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Разработка и внедрение алгоритма и системы оценивания пропускной способности дорог на основе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</a:rPr>
              <a:t>метода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</a:rPr>
              <a:t>Volume-Delay function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</a:rPr>
              <a:t>и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данных, полученных с помощью анализа записей с камер видеонаблюдения путем использования методов компьютерного зрения.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89816-9B71-C0FC-33FA-2FAB5F9A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657" y="1338703"/>
            <a:ext cx="7694686" cy="1712949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chemeClr val="bg1"/>
                </a:solidFill>
                <a:latin typeface="+mn-lt"/>
              </a:rP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331727135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57EB5E0-A7D3-B703-72C7-6BBFB818F271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4398AC19-FA65-DB1F-D371-CC286A132700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944848" y="357317"/>
            <a:ext cx="730016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Описание решения/продукт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EBAF49CE-8B44-8E53-321E-C7057B3C7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92591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3">
            <a:extLst>
              <a:ext uri="{FF2B5EF4-FFF2-40B4-BE49-F238E27FC236}">
                <a16:creationId xmlns:a16="http://schemas.microsoft.com/office/drawing/2014/main" id="{2380D309-E2B7-24F0-33AB-E3E71B7A6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303" y="142266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2660CA-AB05-C3D1-9004-C4C5AC343B8C}"/>
              </a:ext>
            </a:extLst>
          </p:cNvPr>
          <p:cNvSpPr txBox="1"/>
          <p:nvPr/>
        </p:nvSpPr>
        <p:spPr>
          <a:xfrm>
            <a:off x="609152" y="1136406"/>
            <a:ext cx="10840303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63500" rtl="0">
              <a:spcBef>
                <a:spcPts val="1200"/>
              </a:spcBef>
              <a:spcAft>
                <a:spcPts val="1200"/>
              </a:spcAft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Разработанное программное обеспечение включает в себя:</a:t>
            </a:r>
            <a:endParaRPr lang="ru-RU" sz="2000" b="0" dirty="0">
              <a:effectLst/>
            </a:endParaRPr>
          </a:p>
          <a:p>
            <a:pPr marL="520700" indent="-457200" rtl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Технологию/алгоритм по определению скорости транспортных средств в потоке и измеряющий их время прохождения участка дороги, реализованный на основе нейронных сетей и компьютерного зрения.</a:t>
            </a:r>
          </a:p>
          <a:p>
            <a:pPr marL="520700" indent="-457200" rtl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 Реализованный метод </a:t>
            </a:r>
            <a:r>
              <a:rPr lang="ru-RU" sz="2000" b="0" i="0" u="none" strike="noStrike" dirty="0" err="1">
                <a:solidFill>
                  <a:srgbClr val="000000"/>
                </a:solidFill>
                <a:effectLst/>
              </a:rPr>
              <a:t>Volume-Delay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sz="2000" b="0" i="0" u="none" strike="noStrike" dirty="0" err="1">
                <a:solidFill>
                  <a:srgbClr val="000000"/>
                </a:solidFill>
                <a:effectLst/>
              </a:rPr>
              <a:t>Function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</a:rPr>
              <a:t>, отвечающий за оценку пропускной способности участка дороги по полученным данным.</a:t>
            </a:r>
            <a:endParaRPr lang="ru-RU" sz="2000" b="0" dirty="0">
              <a:effectLst/>
            </a:endParaRPr>
          </a:p>
          <a:p>
            <a:br>
              <a:rPr lang="ru-RU" dirty="0"/>
            </a:b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4717537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C948BC-37E8-FCEB-0EB1-1E4B4852E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20" y="2405451"/>
            <a:ext cx="1889760" cy="1889760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1EC91E66-8B61-193F-9541-9300E7DA6AE3}"/>
              </a:ext>
            </a:extLst>
          </p:cNvPr>
          <p:cNvCxnSpPr>
            <a:cxnSpLocks/>
          </p:cNvCxnSpPr>
          <p:nvPr/>
        </p:nvCxnSpPr>
        <p:spPr>
          <a:xfrm>
            <a:off x="3148120" y="3276997"/>
            <a:ext cx="7732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6154A5A-8D1C-99B9-0F4A-BF06EC93DABE}"/>
              </a:ext>
            </a:extLst>
          </p:cNvPr>
          <p:cNvSpPr txBox="1"/>
          <p:nvPr/>
        </p:nvSpPr>
        <p:spPr>
          <a:xfrm>
            <a:off x="1376682" y="4141684"/>
            <a:ext cx="144366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FCAF17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видеопоток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7FAAFD-A4FD-B2D6-FC40-9EDCCFA0C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679" y="2452843"/>
            <a:ext cx="1688841" cy="1688841"/>
          </a:xfrm>
          <a:prstGeom prst="rect">
            <a:avLst/>
          </a:prstGeom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205CFFD-4096-57FE-8B6C-089987DC2F6E}"/>
              </a:ext>
            </a:extLst>
          </p:cNvPr>
          <p:cNvCxnSpPr>
            <a:cxnSpLocks/>
          </p:cNvCxnSpPr>
          <p:nvPr/>
        </p:nvCxnSpPr>
        <p:spPr>
          <a:xfrm>
            <a:off x="5801124" y="3323074"/>
            <a:ext cx="95675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FC5B930-47E6-7DB6-70EA-2A9BE3839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911" y="2452843"/>
            <a:ext cx="1526325" cy="1526325"/>
          </a:xfrm>
          <a:prstGeom prst="rect">
            <a:avLst/>
          </a:prstGeom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140457C-7502-85A8-8225-8FA7AC083BEA}"/>
              </a:ext>
            </a:extLst>
          </p:cNvPr>
          <p:cNvCxnSpPr>
            <a:cxnSpLocks/>
          </p:cNvCxnSpPr>
          <p:nvPr/>
        </p:nvCxnSpPr>
        <p:spPr>
          <a:xfrm>
            <a:off x="8491451" y="3297263"/>
            <a:ext cx="95675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B462388-CE77-B08E-F0F8-9A9BE4206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0144" y="2478907"/>
            <a:ext cx="1636711" cy="163671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03698BA-623B-8DD9-2DE5-3605B33C5428}"/>
              </a:ext>
            </a:extLst>
          </p:cNvPr>
          <p:cNvSpPr txBox="1"/>
          <p:nvPr/>
        </p:nvSpPr>
        <p:spPr>
          <a:xfrm>
            <a:off x="4014678" y="4115618"/>
            <a:ext cx="1889759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FCAF17"/>
                </a:solidFill>
              </a:rPr>
              <a:t>Алгоритмы компьютерного зрения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F76A30-EC89-0F0F-75B9-AB07EC8AE64C}"/>
              </a:ext>
            </a:extLst>
          </p:cNvPr>
          <p:cNvSpPr txBox="1"/>
          <p:nvPr/>
        </p:nvSpPr>
        <p:spPr>
          <a:xfrm>
            <a:off x="6888699" y="4133081"/>
            <a:ext cx="160275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CAF17"/>
                </a:solidFill>
              </a:rPr>
              <a:t>Volume-Delay Function method</a:t>
            </a:r>
            <a:endParaRPr lang="ru-RU" b="1" dirty="0">
              <a:solidFill>
                <a:srgbClr val="FCAF17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E96A12-2516-AF82-02B4-92A5C25B058F}"/>
              </a:ext>
            </a:extLst>
          </p:cNvPr>
          <p:cNvSpPr txBox="1"/>
          <p:nvPr/>
        </p:nvSpPr>
        <p:spPr>
          <a:xfrm>
            <a:off x="9619359" y="4110060"/>
            <a:ext cx="1501037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FCAF17"/>
                </a:solidFill>
              </a:rPr>
              <a:t>Данные о пропускной способности дорог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2C953C-0415-1236-9207-FC49BEF0D9FA}"/>
              </a:ext>
            </a:extLst>
          </p:cNvPr>
          <p:cNvSpPr txBox="1"/>
          <p:nvPr/>
        </p:nvSpPr>
        <p:spPr>
          <a:xfrm>
            <a:off x="2779886" y="353951"/>
            <a:ext cx="2469583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Технология</a:t>
            </a:r>
          </a:p>
        </p:txBody>
      </p:sp>
      <p:sp>
        <p:nvSpPr>
          <p:cNvPr id="28" name="Прямоугольник 7">
            <a:extLst>
              <a:ext uri="{FF2B5EF4-FFF2-40B4-BE49-F238E27FC236}">
                <a16:creationId xmlns:a16="http://schemas.microsoft.com/office/drawing/2014/main" id="{5D43AF2A-D40F-1C15-D76D-9F5FCC8AF94B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9" name="Прямоугольник 16">
            <a:extLst>
              <a:ext uri="{FF2B5EF4-FFF2-40B4-BE49-F238E27FC236}">
                <a16:creationId xmlns:a16="http://schemas.microsoft.com/office/drawing/2014/main" id="{C0E75FB8-DFAB-20D4-CACD-E46C2166D30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30" name="Прямоугольник">
              <a:extLst>
                <a:ext uri="{FF2B5EF4-FFF2-40B4-BE49-F238E27FC236}">
                  <a16:creationId xmlns:a16="http://schemas.microsoft.com/office/drawing/2014/main" id="{72571035-E582-57B6-D9EA-A357D526F868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31" name="7">
              <a:extLst>
                <a:ext uri="{FF2B5EF4-FFF2-40B4-BE49-F238E27FC236}">
                  <a16:creationId xmlns:a16="http://schemas.microsoft.com/office/drawing/2014/main" id="{397E6834-E132-7314-6415-0045EBAD61F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78B56AE-9BDA-71B3-07EA-6AB03C810C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9AD94C4D-207E-4893-4452-4CE823FC42E0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A9020D4-5266-17B6-3920-BCB482019809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CB8C8597-0807-18E6-99D7-2F1F7EA3A2B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C037A395-0359-3E30-9105-E8D9C53F8F9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CEEB920-AF3A-4B87-18BE-A0B686AD484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3494D7A5-1E5B-A550-0831-7769773F396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3F4407E7-3824-FDCF-718A-E3DDFB07FFA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0" name="Picture 2">
            <a:extLst>
              <a:ext uri="{FF2B5EF4-FFF2-40B4-BE49-F238E27FC236}">
                <a16:creationId xmlns:a16="http://schemas.microsoft.com/office/drawing/2014/main" id="{0CA95B85-38A0-DA10-381C-D88CB41A4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92591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D0AF0C5-DDBD-2702-AAF5-CB0C0E64B86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44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944848" y="372404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Актуальность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33A9411E-9E62-BA7E-B042-FD72426F4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78248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716CD39-B5B2-1FA9-9F5B-09E0C98721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307930"/>
              </p:ext>
            </p:extLst>
          </p:nvPr>
        </p:nvGraphicFramePr>
        <p:xfrm>
          <a:off x="1741447" y="1426457"/>
          <a:ext cx="8709107" cy="4524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606558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4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5B1A5BC-FE1E-8FA9-D3BE-3CEA9FC89AC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866122" y="3428999"/>
            <a:ext cx="8761445" cy="206673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 потрачено государством за последние 4 года на развитие дорожной сферы. Наша технология позволяет рационализировать затраты в дорожной сфере.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89816-9B71-C0FC-33FA-2FAB5F9A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22" y="1813399"/>
            <a:ext cx="8920065" cy="1712949"/>
          </a:xfrm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n-lt"/>
              </a:rPr>
              <a:t>~</a:t>
            </a:r>
            <a:r>
              <a:rPr lang="ru-RU" sz="8000" b="1" dirty="0">
                <a:solidFill>
                  <a:schemeClr val="bg1"/>
                </a:solidFill>
                <a:latin typeface="+mn-lt"/>
              </a:rPr>
              <a:t>77 млрд рублей</a:t>
            </a:r>
          </a:p>
        </p:txBody>
      </p:sp>
    </p:spTree>
    <p:extLst>
      <p:ext uri="{BB962C8B-B14F-4D97-AF65-F5344CB8AC3E}">
        <p14:creationId xmlns:p14="http://schemas.microsoft.com/office/powerpoint/2010/main" val="206982541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57EB5E0-A7D3-B703-72C7-6BBFB818F271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4398AC19-FA65-DB1F-D371-CC286A132700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836533" y="386577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Преимущества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71E9CD0B-0EF7-990F-428B-679F0B6A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104998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FB910E5-1A32-5671-8F41-BBD601C34F82}"/>
              </a:ext>
            </a:extLst>
          </p:cNvPr>
          <p:cNvSpPr txBox="1"/>
          <p:nvPr/>
        </p:nvSpPr>
        <p:spPr>
          <a:xfrm>
            <a:off x="746849" y="1139619"/>
            <a:ext cx="52033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cs typeface="Arial" panose="020B0604020202020204" pitchFamily="34" charset="0"/>
                <a:sym typeface="Helvetica"/>
              </a:rPr>
              <a:t>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44249E-CE93-670D-7D2C-0DE457FB9A95}"/>
              </a:ext>
            </a:extLst>
          </p:cNvPr>
          <p:cNvSpPr txBox="1"/>
          <p:nvPr/>
        </p:nvSpPr>
        <p:spPr>
          <a:xfrm>
            <a:off x="1279329" y="1224645"/>
            <a:ext cx="10408259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800" dirty="0">
                <a:effectLst/>
              </a:rPr>
              <a:t>Новый для России и ближнего зарубежья метод оценки пропускной способности дорог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FCFF93-26D7-E023-E2EE-657441C6234B}"/>
              </a:ext>
            </a:extLst>
          </p:cNvPr>
          <p:cNvSpPr txBox="1"/>
          <p:nvPr/>
        </p:nvSpPr>
        <p:spPr>
          <a:xfrm>
            <a:off x="797574" y="2165652"/>
            <a:ext cx="52033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000" b="1" dirty="0">
                <a:solidFill>
                  <a:srgbClr val="FD493D"/>
                </a:solidFill>
                <a:cs typeface="Arial" panose="020B0604020202020204" pitchFamily="34" charset="0"/>
              </a:rPr>
              <a:t>2</a:t>
            </a: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cs typeface="Arial" panose="020B0604020202020204" pitchFamily="34" charset="0"/>
                <a:sym typeface="Helvetica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6B5487-22D4-25E5-EEF3-A3CF59B9F02E}"/>
              </a:ext>
            </a:extLst>
          </p:cNvPr>
          <p:cNvSpPr txBox="1"/>
          <p:nvPr/>
        </p:nvSpPr>
        <p:spPr>
          <a:xfrm>
            <a:off x="1291478" y="2325034"/>
            <a:ext cx="10408259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rtl="0" fontAlgn="t"/>
            <a:r>
              <a:rPr lang="ru-RU" sz="2800" dirty="0"/>
              <a:t> Комбинация двух востребованных технологий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A93B84-C35A-1371-F48C-A78AC786D69C}"/>
              </a:ext>
            </a:extLst>
          </p:cNvPr>
          <p:cNvSpPr txBox="1"/>
          <p:nvPr/>
        </p:nvSpPr>
        <p:spPr>
          <a:xfrm>
            <a:off x="801475" y="3106659"/>
            <a:ext cx="519010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cs typeface="Arial" panose="020B0604020202020204" pitchFamily="34" charset="0"/>
                <a:sym typeface="Helvetica"/>
              </a:rPr>
              <a:t>3.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0196BF-7794-63EC-6683-34BCDE109795}"/>
              </a:ext>
            </a:extLst>
          </p:cNvPr>
          <p:cNvSpPr txBox="1"/>
          <p:nvPr/>
        </p:nvSpPr>
        <p:spPr>
          <a:xfrm>
            <a:off x="1305756" y="3297168"/>
            <a:ext cx="5639237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rtl="0" fontAlgn="t"/>
            <a:r>
              <a:rPr lang="ru-RU" sz="2800" dirty="0"/>
              <a:t>Повышенная точность прогнозов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6FDACB-E8F0-1927-63FA-1F790E9890ED}"/>
              </a:ext>
            </a:extLst>
          </p:cNvPr>
          <p:cNvSpPr txBox="1"/>
          <p:nvPr/>
        </p:nvSpPr>
        <p:spPr>
          <a:xfrm>
            <a:off x="796371" y="3966563"/>
            <a:ext cx="519010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cs typeface="Arial" panose="020B0604020202020204" pitchFamily="34" charset="0"/>
                <a:sym typeface="Helvetica"/>
              </a:rPr>
              <a:t>4.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8FA789-F86A-CFF6-225F-E7D4D21A0F48}"/>
              </a:ext>
            </a:extLst>
          </p:cNvPr>
          <p:cNvSpPr txBox="1"/>
          <p:nvPr/>
        </p:nvSpPr>
        <p:spPr>
          <a:xfrm>
            <a:off x="1300652" y="4157072"/>
            <a:ext cx="5639237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rtl="0" fontAlgn="t"/>
            <a:r>
              <a:rPr lang="ru-RU" sz="2800" dirty="0"/>
              <a:t>Уменьшение затрат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3681447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4398AC19-FA65-DB1F-D371-CC286A132700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944848" y="37155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Конкуренты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BA3F671-B938-3A3D-4713-80AA2C866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80284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7A02331-8D0E-92B1-E27F-882A098EA4B8}"/>
              </a:ext>
            </a:extLst>
          </p:cNvPr>
          <p:cNvSpPr txBox="1"/>
          <p:nvPr/>
        </p:nvSpPr>
        <p:spPr>
          <a:xfrm>
            <a:off x="673166" y="6413707"/>
            <a:ext cx="6371292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*метод дает неэффективные результаты при высокой загруженности дорог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6C76661-1B94-31CE-3FB6-D49B69C7F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123224"/>
              </p:ext>
            </p:extLst>
          </p:nvPr>
        </p:nvGraphicFramePr>
        <p:xfrm>
          <a:off x="673166" y="1642758"/>
          <a:ext cx="11259257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20238">
                  <a:extLst>
                    <a:ext uri="{9D8B030D-6E8A-4147-A177-3AD203B41FA5}">
                      <a16:colId xmlns:a16="http://schemas.microsoft.com/office/drawing/2014/main" val="3869177683"/>
                    </a:ext>
                  </a:extLst>
                </a:gridCol>
                <a:gridCol w="2850205">
                  <a:extLst>
                    <a:ext uri="{9D8B030D-6E8A-4147-A177-3AD203B41FA5}">
                      <a16:colId xmlns:a16="http://schemas.microsoft.com/office/drawing/2014/main" val="3908829808"/>
                    </a:ext>
                  </a:extLst>
                </a:gridCol>
                <a:gridCol w="3488814">
                  <a:extLst>
                    <a:ext uri="{9D8B030D-6E8A-4147-A177-3AD203B41FA5}">
                      <a16:colId xmlns:a16="http://schemas.microsoft.com/office/drawing/2014/main" val="1135896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Эффективность прогноза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Эффективность прогноза для загруженных мегаполисов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0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b="1" i="0" dirty="0"/>
                        <a:t>Свободные дороги – 2035(мы)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3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>
                          <a:solidFill>
                            <a:srgbClr val="FF2F2D"/>
                          </a:solidFill>
                          <a:effectLst/>
                          <a:latin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Государственная компания «</a:t>
                      </a:r>
                      <a:r>
                        <a:rPr lang="ru-RU" sz="2400" b="1" i="0" u="none" strike="noStrike" dirty="0">
                          <a:solidFill>
                            <a:srgbClr val="FF2F2D"/>
                          </a:solidFill>
                          <a:effectLst/>
                          <a:latin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Автодор</a:t>
                      </a:r>
                      <a:r>
                        <a:rPr lang="ru-RU" sz="2400" b="0" i="0" u="none" strike="noStrike" dirty="0">
                          <a:solidFill>
                            <a:srgbClr val="FF2F2D"/>
                          </a:solidFill>
                          <a:effectLst/>
                          <a:latin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»</a:t>
                      </a:r>
                      <a:endParaRPr lang="ru-RU" sz="2400" b="0" i="0" u="none" strike="noStrike" dirty="0">
                        <a:solidFill>
                          <a:srgbClr val="FF2F2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15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cap="none" spc="0" baseline="0" dirty="0">
                          <a:solidFill>
                            <a:srgbClr val="FF2F2D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Титул - 2005</a:t>
                      </a:r>
                      <a:endParaRPr lang="ru-RU" sz="2400" b="0" i="0" u="none" strike="noStrike" cap="none" spc="0" baseline="0" dirty="0">
                        <a:solidFill>
                          <a:srgbClr val="FF2F2D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cap="none" spc="0" baseline="0" dirty="0" err="1">
                          <a:solidFill>
                            <a:srgbClr val="FF2F2D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IndorRoad</a:t>
                      </a:r>
                      <a:endParaRPr lang="ru-RU" sz="2400" b="0" i="0" u="none" strike="noStrike" cap="none" spc="0" baseline="0" dirty="0">
                        <a:solidFill>
                          <a:srgbClr val="FF2F2D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97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cap="none" spc="0" baseline="0" dirty="0" err="1">
                          <a:solidFill>
                            <a:srgbClr val="FF2F2D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Топоматик</a:t>
                      </a:r>
                      <a:r>
                        <a:rPr lang="ru-RU" sz="2400" b="0" i="0" u="none" strike="noStrike" cap="none" spc="0" baseline="0" dirty="0">
                          <a:solidFill>
                            <a:srgbClr val="FF2F2D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ru-RU" sz="2400" b="0" i="0" u="none" strike="noStrike" cap="none" spc="0" baseline="0" dirty="0" err="1">
                          <a:solidFill>
                            <a:srgbClr val="FF2F2D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Robur</a:t>
                      </a:r>
                      <a:endParaRPr lang="ru-RU" sz="2400" b="0" i="0" u="none" strike="noStrike" cap="none" spc="0" baseline="0" dirty="0">
                        <a:solidFill>
                          <a:srgbClr val="FF2F2D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8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cap="none" spc="0" baseline="0" dirty="0">
                          <a:solidFill>
                            <a:srgbClr val="FF2F2D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Calibr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AVEDEX</a:t>
                      </a:r>
                      <a:endParaRPr lang="ru-RU" sz="2400" b="0" i="0" u="none" strike="noStrike" cap="none" spc="0" baseline="0" dirty="0">
                        <a:solidFill>
                          <a:srgbClr val="FF2F2D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40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75672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944848" y="372404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Целевая аудитория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33A9411E-9E62-BA7E-B042-FD72426F4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78248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C6534BA-40E3-228E-3E1B-BF9389EBD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857" y="1984888"/>
            <a:ext cx="1912198" cy="191219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9BE9972-71D6-AB53-AB75-268059F93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1225" y="1776822"/>
            <a:ext cx="2197786" cy="219778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8482EBA-3202-1652-087D-9D5D1C4A9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3617" y="1477386"/>
            <a:ext cx="2663010" cy="266301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9F30F78-04FD-1C7A-A398-077A6C5CBAF9}"/>
              </a:ext>
            </a:extLst>
          </p:cNvPr>
          <p:cNvSpPr txBox="1"/>
          <p:nvPr/>
        </p:nvSpPr>
        <p:spPr>
          <a:xfrm>
            <a:off x="1108364" y="4470393"/>
            <a:ext cx="173861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CAF17"/>
                </a:solidFill>
              </a:rPr>
              <a:t>B2B</a:t>
            </a:r>
            <a:r>
              <a:rPr lang="en-US" dirty="0"/>
              <a:t> </a:t>
            </a:r>
            <a:r>
              <a:rPr lang="ru-RU" b="1" dirty="0">
                <a:solidFill>
                  <a:srgbClr val="FCAF17"/>
                </a:solidFill>
              </a:rPr>
              <a:t>компании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39FC6A-D18B-8CB8-4EF0-D6FE89B67273}"/>
              </a:ext>
            </a:extLst>
          </p:cNvPr>
          <p:cNvSpPr txBox="1"/>
          <p:nvPr/>
        </p:nvSpPr>
        <p:spPr>
          <a:xfrm>
            <a:off x="4671225" y="4470393"/>
            <a:ext cx="2663012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CAF17"/>
                </a:solidFill>
              </a:rPr>
              <a:t>B2G</a:t>
            </a:r>
            <a:endParaRPr lang="ru-RU" b="1" dirty="0">
              <a:solidFill>
                <a:srgbClr val="FCAF17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FCAF17"/>
                </a:solidFill>
              </a:rPr>
              <a:t>Комитеты транспорта, государственные организации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AD1BEB-E266-4B3E-95A9-D36C436EA1A0}"/>
              </a:ext>
            </a:extLst>
          </p:cNvPr>
          <p:cNvSpPr txBox="1"/>
          <p:nvPr/>
        </p:nvSpPr>
        <p:spPr>
          <a:xfrm>
            <a:off x="8588958" y="4470393"/>
            <a:ext cx="266301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FCAF17"/>
                </a:solidFill>
              </a:rPr>
              <a:t>Страны ближнего зарубежья</a:t>
            </a:r>
          </a:p>
        </p:txBody>
      </p:sp>
    </p:spTree>
    <p:extLst>
      <p:ext uri="{BB962C8B-B14F-4D97-AF65-F5344CB8AC3E}">
        <p14:creationId xmlns:p14="http://schemas.microsoft.com/office/powerpoint/2010/main" val="243487762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57EB5E0-A7D3-B703-72C7-6BBFB818F271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4398AC19-FA65-DB1F-D371-CC286A132700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836533" y="386577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Модель монетизации</a:t>
            </a:r>
            <a:endParaRPr sz="2800" b="1" dirty="0">
              <a:solidFill>
                <a:srgbClr val="FD493D"/>
              </a:solidFill>
              <a:latin typeface="+mn-lt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71E9CD0B-0EF7-990F-428B-679F0B6A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104998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ACFE1B1-C516-B36E-50F9-FF726E56859B}"/>
              </a:ext>
            </a:extLst>
          </p:cNvPr>
          <p:cNvSpPr txBox="1"/>
          <p:nvPr/>
        </p:nvSpPr>
        <p:spPr>
          <a:xfrm>
            <a:off x="2235382" y="4239824"/>
            <a:ext cx="2503008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solidFill>
                  <a:srgbClr val="FCAF17"/>
                </a:solidFill>
              </a:defRPr>
            </a:lvl1pPr>
          </a:lstStyle>
          <a:p>
            <a:r>
              <a:rPr lang="ru-RU" dirty="0"/>
              <a:t>Лицензия с ежегодным продлением. </a:t>
            </a:r>
          </a:p>
          <a:p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7C498F1-91D7-4474-229A-C98FFF1B8A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382" y="2054480"/>
            <a:ext cx="1871546" cy="187154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E81D59-EDB4-9FC3-27EA-D44741D207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173" y="1390260"/>
            <a:ext cx="3111932" cy="30306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A6C0B41-ACA8-91F5-69D5-A95E4BC52756}"/>
              </a:ext>
            </a:extLst>
          </p:cNvPr>
          <p:cNvSpPr txBox="1"/>
          <p:nvPr/>
        </p:nvSpPr>
        <p:spPr>
          <a:xfrm>
            <a:off x="7858678" y="4420900"/>
            <a:ext cx="250300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solidFill>
                  <a:srgbClr val="FCAF17"/>
                </a:solidFill>
              </a:defRPr>
            </a:lvl1pPr>
          </a:lstStyle>
          <a:p>
            <a:r>
              <a:rPr lang="ru-RU" dirty="0"/>
              <a:t>Внутренние единицы</a:t>
            </a:r>
          </a:p>
        </p:txBody>
      </p:sp>
    </p:spTree>
    <p:extLst>
      <p:ext uri="{BB962C8B-B14F-4D97-AF65-F5344CB8AC3E}">
        <p14:creationId xmlns:p14="http://schemas.microsoft.com/office/powerpoint/2010/main" val="312117129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986623" y="289665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Команда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76F4A5A9-5406-572A-9A11-32EC02A1D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78" y="91374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3CA17B7-504E-5D2C-6F09-1B08CCE930AC}"/>
              </a:ext>
            </a:extLst>
          </p:cNvPr>
          <p:cNvGrpSpPr/>
          <p:nvPr/>
        </p:nvGrpSpPr>
        <p:grpSpPr>
          <a:xfrm>
            <a:off x="2180361" y="1999476"/>
            <a:ext cx="7831278" cy="3581782"/>
            <a:chOff x="2288320" y="1999476"/>
            <a:chExt cx="7831278" cy="3581782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4CA5121-CBC5-73F7-1738-91441B0E4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29825" y="1999476"/>
              <a:ext cx="1794184" cy="1794184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7DDD883-F558-4201-2B64-77B2B3350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26208" y="1999476"/>
              <a:ext cx="1794184" cy="179418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FC41B1-312B-E618-EB7A-6B5A83C61AD9}"/>
                </a:ext>
              </a:extLst>
            </p:cNvPr>
            <p:cNvSpPr txBox="1"/>
            <p:nvPr/>
          </p:nvSpPr>
          <p:spPr>
            <a:xfrm>
              <a:off x="2288320" y="3904497"/>
              <a:ext cx="2869284" cy="16619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800" b="0" i="0" u="none" strike="noStrike" dirty="0" err="1">
                  <a:solidFill>
                    <a:srgbClr val="000000"/>
                  </a:solidFill>
                  <a:effectLst/>
                </a:rPr>
                <a:t>Юрьевцева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</a:rPr>
                <a:t> Полина  Николаевна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студентка 3 курса СПбГУ факультета ПМ-ПУ,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кафедра МТЭР </a:t>
              </a:r>
              <a:br>
                <a:rPr lang="ru-RU" dirty="0"/>
              </a:b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6C7CBA-AADB-87AA-F621-BDDFAAEAD339}"/>
                </a:ext>
              </a:extLst>
            </p:cNvPr>
            <p:cNvSpPr txBox="1"/>
            <p:nvPr/>
          </p:nvSpPr>
          <p:spPr>
            <a:xfrm>
              <a:off x="7250314" y="3857713"/>
              <a:ext cx="2869284" cy="1723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800" b="0" i="0" u="none" strike="noStrike" dirty="0">
                  <a:solidFill>
                    <a:srgbClr val="000000"/>
                  </a:solidFill>
                  <a:effectLst/>
                </a:rPr>
                <a:t>Шарашева Надежда Ильдаровна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студентка 3 курса СПбГУ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факультета ПМ-ПУ,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кафедра МТЭР</a:t>
              </a:r>
              <a:br>
                <a:rPr lang="ru-RU" dirty="0"/>
              </a:b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120254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468C52DD-6861-DBCF-8E73-4517890C46BA}"/>
              </a:ext>
            </a:extLst>
          </p:cNvPr>
          <p:cNvSpPr/>
          <p:nvPr/>
        </p:nvSpPr>
        <p:spPr>
          <a:xfrm>
            <a:off x="9906047" y="6347307"/>
            <a:ext cx="2307483" cy="52927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142" y="142068"/>
            <a:ext cx="994281" cy="783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508CD-D6F3-09B8-6F50-133ABFD82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87" y="6485244"/>
            <a:ext cx="1255601" cy="226254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3FB0812-8431-9A6B-2850-ED81DA672ED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BA6E4F-8ECA-4E1E-06C7-23C23267F90A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0CE7918-12B0-B6A0-CE15-23F9883D6D0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3C32DAD-CC32-E08C-0F74-FDD867C3431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B9A58B-327D-D937-4A73-30CFD433D36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50E4406-FD91-23CB-336F-F192DE27666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4B19E0-93A6-37DE-F552-AA3F96CEF2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BFCE4D2B-B299-854D-9484-F2CBBEFB6F5C}"/>
              </a:ext>
            </a:extLst>
          </p:cNvPr>
          <p:cNvSpPr txBox="1"/>
          <p:nvPr/>
        </p:nvSpPr>
        <p:spPr>
          <a:xfrm>
            <a:off x="2944102" y="281958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FD493D"/>
                </a:solidFill>
                <a:latin typeface="+mn-lt"/>
              </a:rPr>
              <a:t>Контакты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84A84C8-B8EA-D811-1E71-EF5E4EFC4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27" y="78580"/>
            <a:ext cx="994282" cy="9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D4AB179E-9D9F-6006-9CD3-0153C62D28C0}"/>
              </a:ext>
            </a:extLst>
          </p:cNvPr>
          <p:cNvGrpSpPr/>
          <p:nvPr/>
        </p:nvGrpSpPr>
        <p:grpSpPr>
          <a:xfrm>
            <a:off x="2443090" y="2205686"/>
            <a:ext cx="7305821" cy="2446627"/>
            <a:chOff x="5500779" y="3175192"/>
            <a:chExt cx="5789983" cy="1938992"/>
          </a:xfrm>
        </p:grpSpPr>
        <p:sp>
          <p:nvSpPr>
            <p:cNvPr id="2" name="Текст 2">
              <a:extLst>
                <a:ext uri="{FF2B5EF4-FFF2-40B4-BE49-F238E27FC236}">
                  <a16:creationId xmlns:a16="http://schemas.microsoft.com/office/drawing/2014/main" id="{D57EB5E0-A7D3-B703-72C7-6BBFB818F271}"/>
                </a:ext>
              </a:extLst>
            </p:cNvPr>
            <p:cNvSpPr txBox="1"/>
            <p:nvPr/>
          </p:nvSpPr>
          <p:spPr>
            <a:xfrm>
              <a:off x="6944993" y="3175192"/>
              <a:ext cx="4345769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>
              <a:spAutoFit/>
            </a:bodyPr>
            <a:lstStyle/>
            <a:p>
              <a:pPr marL="285750" indent="-285750">
                <a:buSzPct val="100000"/>
                <a:buFont typeface="Arial"/>
                <a:buChar char="•"/>
                <a:defRPr sz="1600">
                  <a:solidFill>
                    <a:srgbClr val="8F00FF"/>
                  </a:solidFill>
                  <a:latin typeface="Gilroy-Regular"/>
                  <a:ea typeface="Gilroy-Regular"/>
                  <a:cs typeface="Gilroy-Regular"/>
                  <a:sym typeface="Gilroy-Regular"/>
                </a:defRPr>
              </a:pPr>
              <a:endParaRPr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D0B042-9F1F-B2FD-8B49-5729045EB798}"/>
                </a:ext>
              </a:extLst>
            </p:cNvPr>
            <p:cNvSpPr txBox="1"/>
            <p:nvPr/>
          </p:nvSpPr>
          <p:spPr>
            <a:xfrm>
              <a:off x="5500779" y="3175192"/>
              <a:ext cx="5559008" cy="19389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152400" rtl="0">
                <a:spcBef>
                  <a:spcPts val="0"/>
                </a:spcBef>
                <a:spcAft>
                  <a:spcPts val="0"/>
                </a:spcAft>
              </a:pPr>
              <a:r>
                <a:rPr lang="ru-RU" sz="2400" b="0" i="0" u="none" strike="noStrike" dirty="0" err="1">
                  <a:solidFill>
                    <a:srgbClr val="000000"/>
                  </a:solidFill>
                  <a:effectLst/>
                </a:rPr>
                <a:t>Юрьевцева</a:t>
              </a:r>
              <a:r>
                <a:rPr lang="ru-RU" sz="2400" b="0" i="0" u="none" strike="noStrike" dirty="0">
                  <a:solidFill>
                    <a:srgbClr val="000000"/>
                  </a:solidFill>
                  <a:effectLst/>
                </a:rPr>
                <a:t> Полина Николаевна</a:t>
              </a:r>
            </a:p>
            <a:p>
              <a:pPr marL="152400" rtl="0">
                <a:spcBef>
                  <a:spcPts val="0"/>
                </a:spcBef>
                <a:spcAft>
                  <a:spcPts val="0"/>
                </a:spcAft>
              </a:pPr>
              <a:endParaRPr lang="ru-RU" sz="2400" b="0" dirty="0">
                <a:effectLst/>
              </a:endParaRPr>
            </a:p>
            <a:p>
              <a:pPr marL="152400" rtl="0">
                <a:spcBef>
                  <a:spcPts val="0"/>
                </a:spcBef>
                <a:spcAft>
                  <a:spcPts val="0"/>
                </a:spcAft>
              </a:pPr>
              <a:r>
                <a:rPr lang="ru-RU" sz="2400" b="0" i="0" u="none" strike="noStrike" dirty="0">
                  <a:solidFill>
                    <a:srgbClr val="000000"/>
                  </a:solidFill>
                  <a:effectLst/>
                </a:rPr>
                <a:t> </a:t>
              </a:r>
              <a:endParaRPr lang="ru-RU" sz="2400" b="0" dirty="0">
                <a:effectLst/>
              </a:endParaRPr>
            </a:p>
            <a:p>
              <a:br>
                <a:rPr lang="ru-RU" sz="2400" dirty="0"/>
              </a:br>
              <a:endParaRPr lang="ru-RU" sz="2400" dirty="0">
                <a:solidFill>
                  <a:schemeClr val="dk1"/>
                </a:solidFill>
              </a:endParaRPr>
            </a:p>
          </p:txBody>
        </p:sp>
        <p:pic>
          <p:nvPicPr>
            <p:cNvPr id="28" name="Рисунок 27" descr="Телефонная трубка">
              <a:extLst>
                <a:ext uri="{FF2B5EF4-FFF2-40B4-BE49-F238E27FC236}">
                  <a16:creationId xmlns:a16="http://schemas.microsoft.com/office/drawing/2014/main" id="{4AD1DF2C-F257-78AA-DB78-2D99C1286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97973" y="3586108"/>
              <a:ext cx="457200" cy="4572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9DD66A2-A5DD-0121-CE45-DFC0E447B8FB}"/>
                </a:ext>
              </a:extLst>
            </p:cNvPr>
            <p:cNvSpPr txBox="1"/>
            <p:nvPr/>
          </p:nvSpPr>
          <p:spPr>
            <a:xfrm>
              <a:off x="6096000" y="3661297"/>
              <a:ext cx="2836506" cy="738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ru-RU" sz="2400" b="0" i="0" u="none" strike="noStrike" dirty="0">
                  <a:solidFill>
                    <a:srgbClr val="000000"/>
                  </a:solidFill>
                  <a:effectLst/>
                </a:rPr>
                <a:t> 89829045865</a:t>
              </a:r>
              <a:endParaRPr lang="ru-RU" sz="2400" b="0" dirty="0">
                <a:effectLst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pic>
          <p:nvPicPr>
            <p:cNvPr id="160" name="Рисунок 159" descr="Конверт">
              <a:extLst>
                <a:ext uri="{FF2B5EF4-FFF2-40B4-BE49-F238E27FC236}">
                  <a16:creationId xmlns:a16="http://schemas.microsoft.com/office/drawing/2014/main" id="{4EC235E0-4E10-B779-9492-F96B1250F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649579" y="4177228"/>
              <a:ext cx="553990" cy="553990"/>
            </a:xfrm>
            <a:prstGeom prst="rect">
              <a:avLst/>
            </a:prstGeom>
          </p:spPr>
        </p:pic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B109435-EA5D-2448-DD5A-B5D6B1099FC2}"/>
                </a:ext>
              </a:extLst>
            </p:cNvPr>
            <p:cNvSpPr txBox="1"/>
            <p:nvPr/>
          </p:nvSpPr>
          <p:spPr>
            <a:xfrm>
              <a:off x="6203569" y="4218173"/>
              <a:ext cx="3259468" cy="738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ru-RU" sz="2400" b="0" i="0" u="none" strike="noStrike" dirty="0">
                  <a:solidFill>
                    <a:srgbClr val="000000"/>
                  </a:solidFill>
                  <a:effectLst/>
                </a:rPr>
                <a:t>polly_yupn@mail.com</a:t>
              </a:r>
              <a:endParaRPr lang="ru-RU" sz="2400" b="0" dirty="0">
                <a:effectLst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492313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5304</TotalTime>
  <Words>396</Words>
  <Application>Microsoft Office PowerPoint</Application>
  <PresentationFormat>Широкоэкранный</PresentationFormat>
  <Paragraphs>107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Times New Roman</vt:lpstr>
      <vt:lpstr>Тема Office</vt:lpstr>
      <vt:lpstr>Презентация PowerPoint</vt:lpstr>
      <vt:lpstr>Презентация PowerPoint</vt:lpstr>
      <vt:lpstr>ПРОБЛЕМА</vt:lpstr>
      <vt:lpstr>Презентация PowerPoint</vt:lpstr>
      <vt:lpstr>Презентация PowerPoint</vt:lpstr>
      <vt:lpstr>РЕШЕНИЕ</vt:lpstr>
      <vt:lpstr>Презентация PowerPoint</vt:lpstr>
      <vt:lpstr>Презентация PowerPoint</vt:lpstr>
      <vt:lpstr>Презентация PowerPoint</vt:lpstr>
      <vt:lpstr>~77 млрд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Надя Шарашева</cp:lastModifiedBy>
  <cp:revision>33</cp:revision>
  <dcterms:modified xsi:type="dcterms:W3CDTF">2023-12-06T14:36:11Z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2023-11-06T10:59:42Z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920ffd58-7871-40f5-bcd8-825caa909e1f</vt:lpwstr>
  </property>
  <property fmtid="{D5CDD505-2E9C-101B-9397-08002B2CF9AE}" pid="7" name="MSIP_Label_defa4170-0d19-0005-0004-bc88714345d2_ActionId">
    <vt:lpwstr>4d9c1309-7439-4635-ab7e-2139a1736c4b</vt:lpwstr>
  </property>
  <property fmtid="{D5CDD505-2E9C-101B-9397-08002B2CF9AE}" pid="8" name="MSIP_Label_defa4170-0d19-0005-0004-bc88714345d2_ContentBits">
    <vt:lpwstr>0</vt:lpwstr>
  </property>
</Properties>
</file>