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1" r:id="rId3"/>
    <p:sldId id="257" r:id="rId4"/>
    <p:sldId id="310" r:id="rId5"/>
    <p:sldId id="306" r:id="rId6"/>
    <p:sldId id="308" r:id="rId7"/>
    <p:sldId id="309" r:id="rId8"/>
    <p:sldId id="258" r:id="rId9"/>
    <p:sldId id="307" r:id="rId10"/>
    <p:sldId id="279" r:id="rId11"/>
    <p:sldId id="313" r:id="rId12"/>
    <p:sldId id="315" r:id="rId13"/>
    <p:sldId id="316" r:id="rId14"/>
    <p:sldId id="314" r:id="rId15"/>
    <p:sldId id="311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Evolventa" panose="020B0604020202020204" charset="0"/>
      <p:regular r:id="rId21"/>
    </p:embeddedFont>
    <p:embeddedFont>
      <p:font typeface="Evolventa Bold" panose="020B0604020202020204" charset="0"/>
      <p:regular r:id="rId22"/>
    </p:embeddedFont>
    <p:embeddedFont>
      <p:font typeface="Helios" panose="020B0604020202020204" charset="0"/>
      <p:regular r:id="rId23"/>
    </p:embeddedFont>
    <p:embeddedFont>
      <p:font typeface="Helios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9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7" d="100"/>
          <a:sy n="67" d="100"/>
        </p:scale>
        <p:origin x="79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10" Type="http://schemas.openxmlformats.org/officeDocument/2006/relationships/image" Target="../media/image8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7708610" y="-412494"/>
            <a:ext cx="18562305" cy="8555165"/>
            <a:chOff x="0" y="0"/>
            <a:chExt cx="406400" cy="1873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6777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144000" y="2051466"/>
            <a:ext cx="12503082" cy="10287000"/>
            <a:chOff x="0" y="0"/>
            <a:chExt cx="6184570" cy="50883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blipFill>
              <a:blip r:embed="rId2"/>
              <a:stretch>
                <a:fillRect l="-22799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7178980"/>
            <a:ext cx="7555842" cy="3482406"/>
            <a:chOff x="0" y="0"/>
            <a:chExt cx="406400" cy="187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D888F">
                <a:alpha val="80000"/>
              </a:srgbClr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55904" y="2849085"/>
            <a:ext cx="13041360" cy="370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68"/>
              </a:lnSpc>
            </a:pPr>
            <a:r>
              <a:rPr lang="en-US" sz="6140" spc="-362" dirty="0" err="1">
                <a:solidFill>
                  <a:srgbClr val="2A2E3A"/>
                </a:solidFill>
                <a:latin typeface="Evolventa"/>
              </a:rPr>
              <a:t>Проектирование</a:t>
            </a:r>
            <a:r>
              <a:rPr lang="en-US" sz="6140" spc="-362" dirty="0">
                <a:solidFill>
                  <a:srgbClr val="2A2E3A"/>
                </a:solidFill>
                <a:latin typeface="Evolventa"/>
              </a:rPr>
              <a:t> </a:t>
            </a:r>
            <a:r>
              <a:rPr lang="en-US" sz="6140" spc="-362" dirty="0" err="1">
                <a:solidFill>
                  <a:srgbClr val="2A2E3A"/>
                </a:solidFill>
                <a:latin typeface="Evolventa"/>
              </a:rPr>
              <a:t>автоматизированной</a:t>
            </a:r>
            <a:r>
              <a:rPr lang="en-US" sz="6140" spc="-362" dirty="0">
                <a:solidFill>
                  <a:srgbClr val="2A2E3A"/>
                </a:solidFill>
                <a:latin typeface="Evolventa"/>
              </a:rPr>
              <a:t> </a:t>
            </a:r>
            <a:r>
              <a:rPr lang="en-US" sz="6140" spc="-362" dirty="0" err="1">
                <a:solidFill>
                  <a:srgbClr val="2A2E3A"/>
                </a:solidFill>
                <a:latin typeface="Evolventa"/>
              </a:rPr>
              <a:t>системы</a:t>
            </a:r>
            <a:r>
              <a:rPr lang="en-US" sz="6140" spc="-362" dirty="0">
                <a:solidFill>
                  <a:srgbClr val="2A2E3A"/>
                </a:solidFill>
                <a:latin typeface="Evolventa"/>
              </a:rPr>
              <a:t> </a:t>
            </a:r>
            <a:r>
              <a:rPr lang="en-US" sz="6140" spc="-362" dirty="0" err="1">
                <a:solidFill>
                  <a:srgbClr val="2A2E3A"/>
                </a:solidFill>
                <a:latin typeface="Evolventa"/>
              </a:rPr>
              <a:t>работы</a:t>
            </a:r>
            <a:r>
              <a:rPr lang="en-US" sz="6140" spc="-362" dirty="0">
                <a:solidFill>
                  <a:srgbClr val="2A2E3A"/>
                </a:solidFill>
                <a:latin typeface="Evolventa"/>
              </a:rPr>
              <a:t> с </a:t>
            </a:r>
            <a:r>
              <a:rPr lang="en-US" sz="6140" spc="-362" dirty="0" err="1">
                <a:solidFill>
                  <a:srgbClr val="2A2E3A"/>
                </a:solidFill>
                <a:latin typeface="Evolventa"/>
              </a:rPr>
              <a:t>клиентами</a:t>
            </a:r>
            <a:r>
              <a:rPr lang="ru-RU" sz="6140" spc="-362" dirty="0">
                <a:solidFill>
                  <a:srgbClr val="2A2E3A"/>
                </a:solidFill>
                <a:latin typeface="Evolventa"/>
              </a:rPr>
              <a:t> для метрологической службы</a:t>
            </a:r>
            <a:endParaRPr lang="en-US" sz="6140" spc="-362" dirty="0">
              <a:solidFill>
                <a:srgbClr val="2A2E3A"/>
              </a:solidFill>
              <a:latin typeface="Evolvent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38521" y="505245"/>
            <a:ext cx="10202072" cy="2115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2A2E3A"/>
                </a:solidFill>
                <a:latin typeface="Evolventa Bold"/>
              </a:rPr>
              <a:t>МИНИСТЕРСТВО НАУКИ И ВЫСШЕГО ОБРАЗОВАНИЯ РОССИЙСКОЙ ФЕДЕРАЦИИ</a:t>
            </a:r>
          </a:p>
          <a:p>
            <a:pPr algn="ctr">
              <a:lnSpc>
                <a:spcPts val="2800"/>
              </a:lnSpc>
            </a:pP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Федеральное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Государственное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бюджетное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образовательное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учреждение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высшего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образования</a:t>
            </a:r>
            <a:endParaRPr lang="en-US" sz="2000" dirty="0">
              <a:solidFill>
                <a:srgbClr val="2A2E3A"/>
              </a:solidFill>
              <a:latin typeface="Evolventa Bold"/>
            </a:endParaRPr>
          </a:p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2A2E3A"/>
                </a:solidFill>
                <a:latin typeface="Evolventa Bold"/>
              </a:rPr>
              <a:t>«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Поволжский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государсТвенный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технологический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 </a:t>
            </a:r>
            <a:r>
              <a:rPr lang="en-US" sz="2000" dirty="0" err="1">
                <a:solidFill>
                  <a:srgbClr val="2A2E3A"/>
                </a:solidFill>
                <a:latin typeface="Evolventa Bold"/>
              </a:rPr>
              <a:t>университет</a:t>
            </a:r>
            <a:r>
              <a:rPr lang="en-US" sz="2000" dirty="0">
                <a:solidFill>
                  <a:srgbClr val="2A2E3A"/>
                </a:solidFill>
                <a:latin typeface="Evolventa Bold"/>
              </a:rPr>
              <a:t>»</a:t>
            </a:r>
          </a:p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2A2E3A"/>
                </a:solidFill>
                <a:latin typeface="Evolventa Bold"/>
              </a:rPr>
              <a:t>(ФГБОУ ВО «ПГТУ»)</a:t>
            </a:r>
          </a:p>
          <a:p>
            <a:pPr>
              <a:lnSpc>
                <a:spcPts val="2357"/>
              </a:lnSpc>
              <a:spcBef>
                <a:spcPct val="0"/>
              </a:spcBef>
            </a:pPr>
            <a:endParaRPr lang="en-US" sz="2000" dirty="0">
              <a:solidFill>
                <a:srgbClr val="2A2E3A"/>
              </a:solidFill>
              <a:latin typeface="Evolventa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68572" y="7317879"/>
            <a:ext cx="5961528" cy="182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ВЫПОЛНИЛ: СТУДЕНТ ГРУППЫ ПИ-43 </a:t>
            </a:r>
          </a:p>
          <a:p>
            <a:pPr algn="ctr">
              <a:lnSpc>
                <a:spcPts val="2800"/>
              </a:lnSpc>
            </a:pP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АНДРЕЕВА М.В.</a:t>
            </a:r>
          </a:p>
          <a:p>
            <a:pPr algn="ctr">
              <a:lnSpc>
                <a:spcPts val="2800"/>
              </a:lnSpc>
            </a:pPr>
            <a:r>
              <a:rPr lang="en-US" sz="2400" spc="40" dirty="0" err="1">
                <a:solidFill>
                  <a:srgbClr val="2A2E3A"/>
                </a:solidFill>
                <a:latin typeface="Evolventa Bold"/>
              </a:rPr>
              <a:t>Руководитель</a:t>
            </a: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: </a:t>
            </a:r>
            <a:r>
              <a:rPr lang="en-US" sz="2400" spc="40" dirty="0" err="1">
                <a:solidFill>
                  <a:srgbClr val="2A2E3A"/>
                </a:solidFill>
                <a:latin typeface="Evolventa Bold"/>
              </a:rPr>
              <a:t>к.э.н</a:t>
            </a: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., </a:t>
            </a:r>
            <a:r>
              <a:rPr lang="en-US" sz="2400" spc="40" dirty="0" err="1">
                <a:solidFill>
                  <a:srgbClr val="2A2E3A"/>
                </a:solidFill>
                <a:latin typeface="Evolventa Bold"/>
              </a:rPr>
              <a:t>доц</a:t>
            </a: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. </a:t>
            </a:r>
            <a:r>
              <a:rPr lang="en-US" sz="2400" spc="40" dirty="0" err="1">
                <a:solidFill>
                  <a:srgbClr val="2A2E3A"/>
                </a:solidFill>
                <a:latin typeface="Evolventa Bold"/>
              </a:rPr>
              <a:t>каф</a:t>
            </a: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. ИСЭ</a:t>
            </a:r>
          </a:p>
          <a:p>
            <a:pPr algn="ctr">
              <a:lnSpc>
                <a:spcPts val="2800"/>
              </a:lnSpc>
            </a:pPr>
            <a:r>
              <a:rPr lang="en-US" sz="2400" spc="40" dirty="0">
                <a:solidFill>
                  <a:srgbClr val="2A2E3A"/>
                </a:solidFill>
                <a:latin typeface="Evolventa Bold"/>
              </a:rPr>
              <a:t>МЕЩИХИНА Е.Д.</a:t>
            </a:r>
          </a:p>
          <a:p>
            <a:pPr>
              <a:lnSpc>
                <a:spcPts val="2866"/>
              </a:lnSpc>
              <a:spcBef>
                <a:spcPct val="0"/>
              </a:spcBef>
            </a:pPr>
            <a:endParaRPr lang="en-US" sz="2000" spc="40" dirty="0">
              <a:solidFill>
                <a:srgbClr val="2A2E3A"/>
              </a:solidFill>
              <a:latin typeface="Evolventa Bold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D348686-E4D3-465E-B1D7-10FEB926E191}"/>
              </a:ext>
            </a:extLst>
          </p:cNvPr>
          <p:cNvSpPr/>
          <p:nvPr/>
        </p:nvSpPr>
        <p:spPr>
          <a:xfrm>
            <a:off x="677336" y="9250343"/>
            <a:ext cx="9144000" cy="762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spc="40" dirty="0">
                <a:solidFill>
                  <a:srgbClr val="2A2E3A"/>
                </a:solidFill>
                <a:latin typeface="Evolventa Bold"/>
              </a:rPr>
              <a:t>г. Йошкар-Ола</a:t>
            </a:r>
          </a:p>
          <a:p>
            <a:pPr algn="ctr">
              <a:lnSpc>
                <a:spcPts val="2800"/>
              </a:lnSpc>
            </a:pPr>
            <a:r>
              <a:rPr lang="ru-RU" spc="40" dirty="0">
                <a:solidFill>
                  <a:srgbClr val="2A2E3A"/>
                </a:solidFill>
                <a:latin typeface="Evolventa Bold"/>
              </a:rPr>
              <a:t>2023 год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838941-8CF4-4405-8C94-F8AD8F4EB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885" y="1948427"/>
            <a:ext cx="1398953" cy="14522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72409" y="1646438"/>
            <a:ext cx="1259047" cy="1259042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8888" r="-38888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572409" y="3316906"/>
            <a:ext cx="1259047" cy="1259042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72409" y="4991383"/>
            <a:ext cx="1259047" cy="1259042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572409" y="6804189"/>
            <a:ext cx="1259047" cy="1259042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t="-25047" b="-25047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72409" y="8616995"/>
            <a:ext cx="1259047" cy="1259042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9840" r="-29840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811269"/>
              </p:ext>
            </p:extLst>
          </p:nvPr>
        </p:nvGraphicFramePr>
        <p:xfrm>
          <a:off x="2521752" y="1579916"/>
          <a:ext cx="7862901" cy="1523580"/>
        </p:xfrm>
        <a:graphic>
          <a:graphicData uri="http://schemas.openxmlformats.org/drawingml/2006/table">
            <a:tbl>
              <a:tblPr/>
              <a:tblGrid>
                <a:gridCol w="7862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5564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Высокая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трудоемкость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процессов</a:t>
                      </a: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 обработки заявок клиентов</a:t>
                      </a:r>
                      <a:endParaRPr lang="en-US" sz="11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2521752" y="3316906"/>
          <a:ext cx="7862901" cy="1320802"/>
        </p:xfrm>
        <a:graphic>
          <a:graphicData uri="http://schemas.openxmlformats.org/drawingml/2006/table">
            <a:tbl>
              <a:tblPr/>
              <a:tblGrid>
                <a:gridCol w="7862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0802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Ошибки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и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неточности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записей</a:t>
                      </a:r>
                      <a:endParaRPr lang="en-US" sz="11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76324"/>
              </p:ext>
            </p:extLst>
          </p:nvPr>
        </p:nvGraphicFramePr>
        <p:xfrm>
          <a:off x="2521752" y="5029815"/>
          <a:ext cx="14893268" cy="1316039"/>
        </p:xfrm>
        <a:graphic>
          <a:graphicData uri="http://schemas.openxmlformats.org/drawingml/2006/table">
            <a:tbl>
              <a:tblPr/>
              <a:tblGrid>
                <a:gridCol w="14893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16039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Большие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временные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затраты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на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заполнение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документов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endParaRPr lang="en-US" sz="11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331496"/>
              </p:ext>
            </p:extLst>
          </p:nvPr>
        </p:nvGraphicFramePr>
        <p:xfrm>
          <a:off x="2521752" y="6823405"/>
          <a:ext cx="9365448" cy="1316039"/>
        </p:xfrm>
        <a:graphic>
          <a:graphicData uri="http://schemas.openxmlformats.org/drawingml/2006/table">
            <a:tbl>
              <a:tblPr/>
              <a:tblGrid>
                <a:gridCol w="9365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16039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Упущенные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и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потерянные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заявки клиентов</a:t>
                      </a:r>
                      <a:endParaRPr lang="en-US" sz="11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786128"/>
              </p:ext>
            </p:extLst>
          </p:nvPr>
        </p:nvGraphicFramePr>
        <p:xfrm>
          <a:off x="2521752" y="8616995"/>
          <a:ext cx="14623248" cy="1311277"/>
        </p:xfrm>
        <a:graphic>
          <a:graphicData uri="http://schemas.openxmlformats.org/drawingml/2006/table">
            <a:tbl>
              <a:tblPr/>
              <a:tblGrid>
                <a:gridCol w="14623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11277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Отсутствие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системы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отслеживания</a:t>
                      </a:r>
                      <a:r>
                        <a:rPr lang="en-US" sz="3199" dirty="0">
                          <a:solidFill>
                            <a:srgbClr val="2A2E3A"/>
                          </a:solidFill>
                          <a:latin typeface="Evolventa"/>
                        </a:rPr>
                        <a:t> и </a:t>
                      </a:r>
                      <a:r>
                        <a:rPr lang="en-US" sz="3199" dirty="0" err="1">
                          <a:solidFill>
                            <a:srgbClr val="2A2E3A"/>
                          </a:solidFill>
                          <a:latin typeface="Evolventa"/>
                        </a:rPr>
                        <a:t>контроля</a:t>
                      </a: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 выполнения заявок</a:t>
                      </a:r>
                      <a:endParaRPr lang="en-US" sz="11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Group 17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2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22" name="Freeform 22"/>
          <p:cNvSpPr/>
          <p:nvPr/>
        </p:nvSpPr>
        <p:spPr>
          <a:xfrm>
            <a:off x="10721576" y="498511"/>
            <a:ext cx="8412644" cy="4077438"/>
          </a:xfrm>
          <a:custGeom>
            <a:avLst/>
            <a:gdLst/>
            <a:ahLst/>
            <a:cxnLst/>
            <a:rect l="l" t="t" r="r" b="b"/>
            <a:pathLst>
              <a:path w="8412644" h="4077438">
                <a:moveTo>
                  <a:pt x="0" y="0"/>
                </a:moveTo>
                <a:lnTo>
                  <a:pt x="8412644" y="0"/>
                </a:lnTo>
                <a:lnTo>
                  <a:pt x="8412644" y="4077437"/>
                </a:lnTo>
                <a:lnTo>
                  <a:pt x="0" y="40774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3" name="Group 23"/>
          <p:cNvGrpSpPr/>
          <p:nvPr/>
        </p:nvGrpSpPr>
        <p:grpSpPr>
          <a:xfrm rot="-10800000">
            <a:off x="-5738210" y="-2338465"/>
            <a:ext cx="20666108" cy="3984902"/>
            <a:chOff x="0" y="0"/>
            <a:chExt cx="1796910" cy="3464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96910" cy="346486"/>
            </a:xfrm>
            <a:custGeom>
              <a:avLst/>
              <a:gdLst/>
              <a:ahLst/>
              <a:cxnLst/>
              <a:rect l="l" t="t" r="r" b="b"/>
              <a:pathLst>
                <a:path w="1796910" h="346486">
                  <a:moveTo>
                    <a:pt x="203200" y="0"/>
                  </a:moveTo>
                  <a:lnTo>
                    <a:pt x="1593710" y="0"/>
                  </a:lnTo>
                  <a:lnTo>
                    <a:pt x="1796910" y="346486"/>
                  </a:lnTo>
                  <a:lnTo>
                    <a:pt x="0" y="34648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6777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37996" y="358728"/>
            <a:ext cx="883006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33"/>
              </a:lnSpc>
            </a:pPr>
            <a:r>
              <a:rPr lang="ru-RU" sz="6027" spc="-355" dirty="0">
                <a:solidFill>
                  <a:srgbClr val="E4E4E4"/>
                </a:solidFill>
                <a:latin typeface="Evolventa"/>
              </a:rPr>
              <a:t>Проблема</a:t>
            </a:r>
            <a:endParaRPr lang="en-US" sz="6027" spc="-355" dirty="0">
              <a:solidFill>
                <a:srgbClr val="E4E4E4"/>
              </a:solidFill>
              <a:latin typeface="Evolvent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4094699" cy="10287000"/>
          </a:xfrm>
          <a:custGeom>
            <a:avLst/>
            <a:gdLst/>
            <a:ahLst/>
            <a:cxnLst/>
            <a:rect l="l" t="t" r="r" b="b"/>
            <a:pathLst>
              <a:path w="4094699" h="10287000">
                <a:moveTo>
                  <a:pt x="0" y="0"/>
                </a:moveTo>
                <a:lnTo>
                  <a:pt x="4094699" y="0"/>
                </a:lnTo>
                <a:lnTo>
                  <a:pt x="40946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986" t="-5000" r="-39872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8533949" y="374450"/>
            <a:ext cx="485998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33"/>
              </a:lnSpc>
            </a:pPr>
            <a:endParaRPr lang="ru-RU" sz="6027" spc="-355" dirty="0">
              <a:solidFill>
                <a:srgbClr val="2A2E3A"/>
              </a:solidFill>
              <a:latin typeface="Evolventa"/>
            </a:endParaRPr>
          </a:p>
          <a:p>
            <a:pPr>
              <a:lnSpc>
                <a:spcPts val="7233"/>
              </a:lnSpc>
            </a:pPr>
            <a:endParaRPr lang="en-US" sz="6027" spc="-355" dirty="0">
              <a:solidFill>
                <a:srgbClr val="2A2E3A"/>
              </a:solidFill>
              <a:latin typeface="Evolvent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33949" y="527569"/>
            <a:ext cx="490127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33"/>
              </a:lnSpc>
            </a:pPr>
            <a:r>
              <a:rPr lang="ru-RU" sz="6027" spc="-355" dirty="0">
                <a:solidFill>
                  <a:srgbClr val="2A2E3A"/>
                </a:solidFill>
                <a:latin typeface="Evolventa"/>
              </a:rPr>
              <a:t>Потребность</a:t>
            </a:r>
            <a:endParaRPr lang="en-US" sz="6027" spc="-355" dirty="0">
              <a:solidFill>
                <a:srgbClr val="2A2E3A"/>
              </a:solidFill>
              <a:latin typeface="Evolventa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702142" y="1666163"/>
            <a:ext cx="13733859" cy="2746556"/>
            <a:chOff x="20935" y="-7096628"/>
            <a:chExt cx="18311811" cy="366207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-1013628" y="-5035881"/>
              <a:ext cx="2635891" cy="566765"/>
              <a:chOff x="6667514" y="28409"/>
              <a:chExt cx="3576942" cy="76910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431657" y="28409"/>
                <a:ext cx="812799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2A2E3A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6667514" y="457792"/>
                <a:ext cx="558799" cy="339725"/>
              </a:xfrm>
              <a:prstGeom prst="rect">
                <a:avLst/>
              </a:prstGeom>
            </p:spPr>
            <p:txBody>
              <a:bodyPr lIns="33866" tIns="33866" rIns="33866" bIns="33866" rtlCol="0" anchor="ctr"/>
              <a:lstStyle/>
              <a:p>
                <a:pPr algn="ctr">
                  <a:lnSpc>
                    <a:spcPts val="13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168212" y="-7096628"/>
              <a:ext cx="17164534" cy="3250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912"/>
                </a:lnSpc>
              </a:pPr>
              <a:r>
                <a:rPr lang="ru-RU" sz="3509" dirty="0">
                  <a:solidFill>
                    <a:srgbClr val="2A2E3A"/>
                  </a:solidFill>
                  <a:latin typeface="Evolventa"/>
                </a:rPr>
                <a:t>Улучшить эффективность обработки заявок, уменьшить временные затраты, избежать ошибок и упущенных писем, и внедрить систему, которая позволит более оперативно и качественно обслуживать клиентов</a:t>
              </a:r>
              <a:endParaRPr lang="en-US" sz="3509" dirty="0">
                <a:solidFill>
                  <a:srgbClr val="2A2E3A"/>
                </a:solidFill>
                <a:latin typeface="Evolventa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3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20" name="TextBox 9">
            <a:extLst>
              <a:ext uri="{FF2B5EF4-FFF2-40B4-BE49-F238E27FC236}">
                <a16:creationId xmlns:a16="http://schemas.microsoft.com/office/drawing/2014/main" id="{7511D13D-546A-4CAE-A783-ED53C1F0CD0A}"/>
              </a:ext>
            </a:extLst>
          </p:cNvPr>
          <p:cNvSpPr txBox="1"/>
          <p:nvPr/>
        </p:nvSpPr>
        <p:spPr>
          <a:xfrm>
            <a:off x="9144000" y="4728805"/>
            <a:ext cx="490127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33"/>
              </a:lnSpc>
            </a:pPr>
            <a:r>
              <a:rPr lang="ru-RU" sz="6027" spc="-355" dirty="0">
                <a:solidFill>
                  <a:srgbClr val="2A2E3A"/>
                </a:solidFill>
                <a:latin typeface="Evolventa"/>
              </a:rPr>
              <a:t>Решение</a:t>
            </a:r>
          </a:p>
          <a:p>
            <a:pPr>
              <a:lnSpc>
                <a:spcPts val="7233"/>
              </a:lnSpc>
            </a:pPr>
            <a:endParaRPr lang="ru-RU" sz="6027" spc="-355" dirty="0">
              <a:solidFill>
                <a:srgbClr val="2A2E3A"/>
              </a:solidFill>
              <a:latin typeface="Evolventa"/>
            </a:endParaRP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215DE4C5-1C98-43A9-B415-75F413D8C9C7}"/>
              </a:ext>
            </a:extLst>
          </p:cNvPr>
          <p:cNvGrpSpPr/>
          <p:nvPr/>
        </p:nvGrpSpPr>
        <p:grpSpPr>
          <a:xfrm>
            <a:off x="4828649" y="6089581"/>
            <a:ext cx="13733859" cy="2746556"/>
            <a:chOff x="20935" y="-7096628"/>
            <a:chExt cx="18311811" cy="3662075"/>
          </a:xfrm>
        </p:grpSpPr>
        <p:grpSp>
          <p:nvGrpSpPr>
            <p:cNvPr id="23" name="Group 11">
              <a:extLst>
                <a:ext uri="{FF2B5EF4-FFF2-40B4-BE49-F238E27FC236}">
                  <a16:creationId xmlns:a16="http://schemas.microsoft.com/office/drawing/2014/main" id="{F2E75458-E482-4F89-98F5-3E12027C1910}"/>
                </a:ext>
              </a:extLst>
            </p:cNvPr>
            <p:cNvGrpSpPr/>
            <p:nvPr/>
          </p:nvGrpSpPr>
          <p:grpSpPr>
            <a:xfrm rot="-5400000">
              <a:off x="-1013628" y="-5035881"/>
              <a:ext cx="2635891" cy="566765"/>
              <a:chOff x="6667514" y="28409"/>
              <a:chExt cx="3576942" cy="769108"/>
            </a:xfrm>
          </p:grpSpPr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1F875E95-2C0F-41F9-A31D-3A2A782AAC55}"/>
                  </a:ext>
                </a:extLst>
              </p:cNvPr>
              <p:cNvSpPr/>
              <p:nvPr/>
            </p:nvSpPr>
            <p:spPr>
              <a:xfrm>
                <a:off x="9431657" y="28409"/>
                <a:ext cx="812799" cy="4577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7791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2A2E3A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TextBox 13">
                <a:extLst>
                  <a:ext uri="{FF2B5EF4-FFF2-40B4-BE49-F238E27FC236}">
                    <a16:creationId xmlns:a16="http://schemas.microsoft.com/office/drawing/2014/main" id="{527D14B0-45CC-46A0-8E4E-BE2F43C73DA7}"/>
                  </a:ext>
                </a:extLst>
              </p:cNvPr>
              <p:cNvSpPr txBox="1"/>
              <p:nvPr/>
            </p:nvSpPr>
            <p:spPr>
              <a:xfrm>
                <a:off x="6667514" y="457792"/>
                <a:ext cx="558799" cy="339725"/>
              </a:xfrm>
              <a:prstGeom prst="rect">
                <a:avLst/>
              </a:prstGeom>
            </p:spPr>
            <p:txBody>
              <a:bodyPr lIns="33866" tIns="33866" rIns="33866" bIns="33866" rtlCol="0" anchor="ctr"/>
              <a:lstStyle/>
              <a:p>
                <a:pPr algn="ctr">
                  <a:lnSpc>
                    <a:spcPts val="139"/>
                  </a:lnSpc>
                </a:pPr>
                <a:endParaRPr/>
              </a:p>
            </p:txBody>
          </p:sp>
        </p:grp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A094095C-EE75-4237-955D-3ACFC4160C1E}"/>
                </a:ext>
              </a:extLst>
            </p:cNvPr>
            <p:cNvSpPr txBox="1"/>
            <p:nvPr/>
          </p:nvSpPr>
          <p:spPr>
            <a:xfrm>
              <a:off x="1168212" y="-7096628"/>
              <a:ext cx="17164534" cy="2412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912"/>
                </a:lnSpc>
              </a:pPr>
              <a:r>
                <a:rPr lang="ru-RU" sz="3509" dirty="0">
                  <a:solidFill>
                    <a:srgbClr val="2A2E3A"/>
                  </a:solidFill>
                  <a:latin typeface="Evolventa"/>
                </a:rPr>
                <a:t>Разработка Автоматизированной Информационной Системы (АИС) для управления процессом оказания услуг по поверке средств измерения</a:t>
              </a:r>
              <a:endParaRPr lang="en-US" sz="3509" dirty="0">
                <a:solidFill>
                  <a:srgbClr val="2A2E3A"/>
                </a:solidFill>
                <a:latin typeface="Evolventa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06311" y="-3038556"/>
            <a:ext cx="27569997" cy="5913262"/>
            <a:chOff x="0" y="0"/>
            <a:chExt cx="36759997" cy="7884349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7621999" y="0"/>
              <a:ext cx="29137998" cy="7274320"/>
              <a:chOff x="0" y="0"/>
              <a:chExt cx="1012092" cy="25267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12092" cy="252670"/>
              </a:xfrm>
              <a:custGeom>
                <a:avLst/>
                <a:gdLst/>
                <a:ahLst/>
                <a:cxnLst/>
                <a:rect l="l" t="t" r="r" b="b"/>
                <a:pathLst>
                  <a:path w="1012092" h="252670">
                    <a:moveTo>
                      <a:pt x="203200" y="0"/>
                    </a:moveTo>
                    <a:lnTo>
                      <a:pt x="808892" y="0"/>
                    </a:lnTo>
                    <a:lnTo>
                      <a:pt x="1012092" y="252670"/>
                    </a:lnTo>
                    <a:lnTo>
                      <a:pt x="0" y="25267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8099AF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0800000">
              <a:off x="0" y="3637160"/>
              <a:ext cx="23638426" cy="4247189"/>
              <a:chOff x="0" y="0"/>
              <a:chExt cx="1426143" cy="25624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426143" cy="256240"/>
              </a:xfrm>
              <a:custGeom>
                <a:avLst/>
                <a:gdLst/>
                <a:ahLst/>
                <a:cxnLst/>
                <a:rect l="l" t="t" r="r" b="b"/>
                <a:pathLst>
                  <a:path w="1426143" h="256240">
                    <a:moveTo>
                      <a:pt x="203200" y="0"/>
                    </a:moveTo>
                    <a:lnTo>
                      <a:pt x="1222943" y="0"/>
                    </a:lnTo>
                    <a:lnTo>
                      <a:pt x="1426143" y="256240"/>
                    </a:lnTo>
                    <a:lnTo>
                      <a:pt x="0" y="25624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406351" y="3486453"/>
            <a:ext cx="17148600" cy="768463"/>
            <a:chOff x="0" y="0"/>
            <a:chExt cx="22864800" cy="10246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4152" y="221765"/>
              <a:ext cx="21690648" cy="675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Улучшение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эффективности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и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производительност</a:t>
              </a:r>
              <a:r>
                <a:rPr lang="ru-RU" sz="3199" dirty="0">
                  <a:solidFill>
                    <a:srgbClr val="000000"/>
                  </a:solidFill>
                  <a:latin typeface="Evolventa"/>
                </a:rPr>
                <a:t>и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процесса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обработки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заявок</a:t>
              </a:r>
              <a:endParaRPr lang="en-US" sz="3199" dirty="0">
                <a:solidFill>
                  <a:srgbClr val="000000"/>
                </a:solidFill>
                <a:latin typeface="Evolventa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68617" y="7773384"/>
            <a:ext cx="17148600" cy="1330438"/>
            <a:chOff x="0" y="0"/>
            <a:chExt cx="22864800" cy="17739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4152" y="221766"/>
              <a:ext cx="21690648" cy="1552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000000"/>
                  </a:solidFill>
                  <a:latin typeface="Evolventa"/>
                </a:rPr>
                <a:t>Повышение удовлетворенности клиентов за счет более оперативного и качественного обслуживания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68617" y="4486919"/>
            <a:ext cx="17148600" cy="768463"/>
            <a:chOff x="0" y="0"/>
            <a:chExt cx="22864800" cy="102461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4152" y="221766"/>
              <a:ext cx="21690648" cy="802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Снижение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трудоемкости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процессов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68617" y="9258300"/>
            <a:ext cx="17148600" cy="768463"/>
            <a:chOff x="0" y="0"/>
            <a:chExt cx="22864800" cy="10246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74152" y="221766"/>
              <a:ext cx="21690648" cy="802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000000"/>
                  </a:solidFill>
                  <a:latin typeface="Evolventa"/>
                </a:rPr>
                <a:t>Увеличение конкурентоспособности и привлечение новых клиентов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68617" y="5607808"/>
            <a:ext cx="17148600" cy="768463"/>
            <a:chOff x="0" y="0"/>
            <a:chExt cx="22864800" cy="102461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74152" y="221766"/>
              <a:ext cx="21690648" cy="802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000000"/>
                  </a:solidFill>
                  <a:latin typeface="Evolventa"/>
                </a:rPr>
                <a:t>Минимизация ошибок и неточностей в данных 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68617" y="6690596"/>
            <a:ext cx="17148600" cy="768463"/>
            <a:chOff x="0" y="0"/>
            <a:chExt cx="22864800" cy="102461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74152" y="221766"/>
              <a:ext cx="21690648" cy="802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Отсутствие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потерянных</a:t>
              </a:r>
              <a:r>
                <a:rPr lang="en-US" sz="3199" dirty="0">
                  <a:solidFill>
                    <a:srgbClr val="000000"/>
                  </a:solidFill>
                  <a:latin typeface="Evolventa"/>
                </a:rPr>
                <a:t> </a:t>
              </a:r>
              <a:r>
                <a:rPr lang="en-US" sz="3199" dirty="0" err="1">
                  <a:solidFill>
                    <a:srgbClr val="000000"/>
                  </a:solidFill>
                  <a:latin typeface="Evolventa"/>
                </a:rPr>
                <a:t>писем</a:t>
              </a:r>
              <a:endParaRPr lang="en-US" sz="3199" dirty="0">
                <a:solidFill>
                  <a:srgbClr val="000000"/>
                </a:solidFill>
                <a:latin typeface="Evolventa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4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32" name="Freeform 32"/>
          <p:cNvSpPr/>
          <p:nvPr/>
        </p:nvSpPr>
        <p:spPr>
          <a:xfrm>
            <a:off x="9996040" y="-1127217"/>
            <a:ext cx="11064307" cy="5220161"/>
          </a:xfrm>
          <a:custGeom>
            <a:avLst/>
            <a:gdLst/>
            <a:ahLst/>
            <a:cxnLst/>
            <a:rect l="l" t="t" r="r" b="b"/>
            <a:pathLst>
              <a:path w="11064307" h="5220161">
                <a:moveTo>
                  <a:pt x="0" y="0"/>
                </a:moveTo>
                <a:lnTo>
                  <a:pt x="11064307" y="0"/>
                </a:lnTo>
                <a:lnTo>
                  <a:pt x="11064307" y="5220161"/>
                </a:lnTo>
                <a:lnTo>
                  <a:pt x="0" y="52201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3" name="TextBox 33"/>
          <p:cNvSpPr txBox="1"/>
          <p:nvPr/>
        </p:nvSpPr>
        <p:spPr>
          <a:xfrm>
            <a:off x="468690" y="1186970"/>
            <a:ext cx="12273266" cy="117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ru-RU" sz="8464" spc="-499" dirty="0">
                <a:solidFill>
                  <a:srgbClr val="E4E4E4"/>
                </a:solidFill>
                <a:latin typeface="Evolventa"/>
              </a:rPr>
              <a:t>Цель проекта: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8015" y="3550659"/>
            <a:ext cx="5070039" cy="5403095"/>
            <a:chOff x="0" y="0"/>
            <a:chExt cx="1335319" cy="14230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5319" cy="1423037"/>
            </a:xfrm>
            <a:custGeom>
              <a:avLst/>
              <a:gdLst/>
              <a:ahLst/>
              <a:cxnLst/>
              <a:rect l="l" t="t" r="r" b="b"/>
              <a:pathLst>
                <a:path w="1335319" h="1423037">
                  <a:moveTo>
                    <a:pt x="0" y="0"/>
                  </a:moveTo>
                  <a:lnTo>
                    <a:pt x="1335319" y="0"/>
                  </a:lnTo>
                  <a:lnTo>
                    <a:pt x="1335319" y="1423037"/>
                  </a:lnTo>
                  <a:lnTo>
                    <a:pt x="0" y="1423037"/>
                  </a:lnTo>
                  <a:close/>
                </a:path>
              </a:pathLst>
            </a:custGeom>
            <a:solidFill>
              <a:srgbClr val="E4E4E4"/>
            </a:solidFill>
            <a:ln w="9525">
              <a:solidFill>
                <a:srgbClr val="2A2E3A"/>
              </a:solidFill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14927" y="3485577"/>
            <a:ext cx="11086521" cy="5403095"/>
            <a:chOff x="0" y="0"/>
            <a:chExt cx="2919907" cy="14230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19907" cy="1423037"/>
            </a:xfrm>
            <a:custGeom>
              <a:avLst/>
              <a:gdLst/>
              <a:ahLst/>
              <a:cxnLst/>
              <a:rect l="l" t="t" r="r" b="b"/>
              <a:pathLst>
                <a:path w="2919907" h="1423037">
                  <a:moveTo>
                    <a:pt x="0" y="0"/>
                  </a:moveTo>
                  <a:lnTo>
                    <a:pt x="2919907" y="0"/>
                  </a:lnTo>
                  <a:lnTo>
                    <a:pt x="2919907" y="1423037"/>
                  </a:lnTo>
                  <a:lnTo>
                    <a:pt x="0" y="1423037"/>
                  </a:lnTo>
                  <a:close/>
                </a:path>
              </a:pathLst>
            </a:custGeom>
            <a:solidFill>
              <a:srgbClr val="E4E4E4"/>
            </a:solidFill>
            <a:ln w="9525">
              <a:solidFill>
                <a:srgbClr val="2A2E3A"/>
              </a:solidFill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271392" y="9607868"/>
            <a:ext cx="2023714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Helios Bold"/>
              </a:rPr>
              <a:t>Back to Agenda</a:t>
            </a:r>
          </a:p>
        </p:txBody>
      </p:sp>
      <p:sp>
        <p:nvSpPr>
          <p:cNvPr id="9" name="Freeform 9"/>
          <p:cNvSpPr/>
          <p:nvPr/>
        </p:nvSpPr>
        <p:spPr>
          <a:xfrm>
            <a:off x="2503435" y="4992441"/>
            <a:ext cx="1479198" cy="2510547"/>
          </a:xfrm>
          <a:custGeom>
            <a:avLst/>
            <a:gdLst/>
            <a:ahLst/>
            <a:cxnLst/>
            <a:rect l="l" t="t" r="r" b="b"/>
            <a:pathLst>
              <a:path w="1479198" h="2143765">
                <a:moveTo>
                  <a:pt x="0" y="0"/>
                </a:moveTo>
                <a:lnTo>
                  <a:pt x="1479198" y="0"/>
                </a:lnTo>
                <a:lnTo>
                  <a:pt x="1479198" y="2143764"/>
                </a:lnTo>
                <a:lnTo>
                  <a:pt x="0" y="2143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grpSp>
        <p:nvGrpSpPr>
          <p:cNvPr id="14" name="Group 14"/>
          <p:cNvGrpSpPr/>
          <p:nvPr/>
        </p:nvGrpSpPr>
        <p:grpSpPr>
          <a:xfrm>
            <a:off x="-6206311" y="-3038556"/>
            <a:ext cx="27569997" cy="5913262"/>
            <a:chOff x="0" y="0"/>
            <a:chExt cx="36759997" cy="7884349"/>
          </a:xfrm>
        </p:grpSpPr>
        <p:grpSp>
          <p:nvGrpSpPr>
            <p:cNvPr id="15" name="Group 15"/>
            <p:cNvGrpSpPr/>
            <p:nvPr/>
          </p:nvGrpSpPr>
          <p:grpSpPr>
            <a:xfrm rot="-10800000">
              <a:off x="7621999" y="0"/>
              <a:ext cx="29137998" cy="7274320"/>
              <a:chOff x="0" y="0"/>
              <a:chExt cx="1012092" cy="25267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12092" cy="252670"/>
              </a:xfrm>
              <a:custGeom>
                <a:avLst/>
                <a:gdLst/>
                <a:ahLst/>
                <a:cxnLst/>
                <a:rect l="l" t="t" r="r" b="b"/>
                <a:pathLst>
                  <a:path w="1012092" h="252670">
                    <a:moveTo>
                      <a:pt x="203200" y="0"/>
                    </a:moveTo>
                    <a:lnTo>
                      <a:pt x="808892" y="0"/>
                    </a:lnTo>
                    <a:lnTo>
                      <a:pt x="1012092" y="252670"/>
                    </a:lnTo>
                    <a:lnTo>
                      <a:pt x="0" y="25267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8099AF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10800000">
              <a:off x="0" y="3637160"/>
              <a:ext cx="23638426" cy="4247189"/>
              <a:chOff x="0" y="0"/>
              <a:chExt cx="1426143" cy="25624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426143" cy="256240"/>
              </a:xfrm>
              <a:custGeom>
                <a:avLst/>
                <a:gdLst/>
                <a:ahLst/>
                <a:cxnLst/>
                <a:rect l="l" t="t" r="r" b="b"/>
                <a:pathLst>
                  <a:path w="1426143" h="256240">
                    <a:moveTo>
                      <a:pt x="203200" y="0"/>
                    </a:moveTo>
                    <a:lnTo>
                      <a:pt x="1222943" y="0"/>
                    </a:lnTo>
                    <a:lnTo>
                      <a:pt x="1426143" y="256240"/>
                    </a:lnTo>
                    <a:lnTo>
                      <a:pt x="0" y="25624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9134264" y="5661849"/>
              <a:ext cx="12022070" cy="1569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157"/>
                </a:lnSpc>
              </a:pPr>
              <a:r>
                <a:rPr lang="ru-RU" sz="8464" spc="-499" dirty="0">
                  <a:solidFill>
                    <a:srgbClr val="E4E4E4"/>
                  </a:solidFill>
                  <a:latin typeface="Evolventa"/>
                </a:rPr>
                <a:t>Технология: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5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27" name="Freeform 27"/>
          <p:cNvSpPr/>
          <p:nvPr/>
        </p:nvSpPr>
        <p:spPr>
          <a:xfrm>
            <a:off x="9660939" y="-262854"/>
            <a:ext cx="11382098" cy="4161494"/>
          </a:xfrm>
          <a:custGeom>
            <a:avLst/>
            <a:gdLst/>
            <a:ahLst/>
            <a:cxnLst/>
            <a:rect l="l" t="t" r="r" b="b"/>
            <a:pathLst>
              <a:path w="11382098" h="4161494">
                <a:moveTo>
                  <a:pt x="0" y="0"/>
                </a:moveTo>
                <a:lnTo>
                  <a:pt x="11382098" y="0"/>
                </a:lnTo>
                <a:lnTo>
                  <a:pt x="11382098" y="4161494"/>
                </a:lnTo>
                <a:lnTo>
                  <a:pt x="0" y="41614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8" name="Group 28"/>
          <p:cNvGrpSpPr/>
          <p:nvPr/>
        </p:nvGrpSpPr>
        <p:grpSpPr>
          <a:xfrm>
            <a:off x="1163532" y="6824173"/>
            <a:ext cx="4438519" cy="1322059"/>
            <a:chOff x="0" y="-9525"/>
            <a:chExt cx="5918025" cy="1762745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9525"/>
              <a:ext cx="5918025" cy="7755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56"/>
                </a:lnSpc>
                <a:spcBef>
                  <a:spcPct val="0"/>
                </a:spcBef>
              </a:pPr>
              <a:endParaRPr lang="en-US" sz="3964" dirty="0">
                <a:solidFill>
                  <a:srgbClr val="2A2E3A"/>
                </a:solidFill>
                <a:latin typeface="Helios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92003"/>
              <a:ext cx="5918025" cy="761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7"/>
                </a:lnSpc>
              </a:pPr>
              <a:endParaRPr lang="en-US" sz="3398" dirty="0">
                <a:solidFill>
                  <a:srgbClr val="2A2E3A"/>
                </a:solidFill>
                <a:latin typeface="Helios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7382202" y="4905606"/>
            <a:ext cx="9901546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4"/>
              </a:lnSpc>
            </a:pPr>
            <a:r>
              <a:rPr lang="ru-RU" sz="3600" dirty="0">
                <a:solidFill>
                  <a:srgbClr val="2A2E3A"/>
                </a:solidFill>
                <a:latin typeface="Evolventa"/>
              </a:rPr>
              <a:t>Разработка АИС работы с клиентами для метрологической службы с использованием веб-технологий, что предоставляет клиентам возможность доступа к системе, автоматическую обработку заявок и мгновенное информационное взаимодействие.</a:t>
            </a:r>
            <a:endParaRPr lang="en-US" sz="3600" dirty="0">
              <a:solidFill>
                <a:srgbClr val="2A2E3A"/>
              </a:solidFill>
              <a:latin typeface="Evolvent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006751" y="-3038556"/>
            <a:ext cx="21853498" cy="5455740"/>
            <a:chOff x="0" y="0"/>
            <a:chExt cx="1012092" cy="2526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2092" cy="252670"/>
            </a:xfrm>
            <a:custGeom>
              <a:avLst/>
              <a:gdLst/>
              <a:ahLst/>
              <a:cxnLst/>
              <a:rect l="l" t="t" r="r" b="b"/>
              <a:pathLst>
                <a:path w="1012092" h="252670">
                  <a:moveTo>
                    <a:pt x="203200" y="0"/>
                  </a:moveTo>
                  <a:lnTo>
                    <a:pt x="808892" y="0"/>
                  </a:lnTo>
                  <a:lnTo>
                    <a:pt x="1012092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99A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-6206311" y="-310686"/>
            <a:ext cx="18917779" cy="3185392"/>
            <a:chOff x="0" y="0"/>
            <a:chExt cx="1521786" cy="2562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1786" cy="256240"/>
            </a:xfrm>
            <a:custGeom>
              <a:avLst/>
              <a:gdLst/>
              <a:ahLst/>
              <a:cxnLst/>
              <a:rect l="l" t="t" r="r" b="b"/>
              <a:pathLst>
                <a:path w="1521786" h="256240">
                  <a:moveTo>
                    <a:pt x="203200" y="0"/>
                  </a:moveTo>
                  <a:lnTo>
                    <a:pt x="1318586" y="0"/>
                  </a:lnTo>
                  <a:lnTo>
                    <a:pt x="1521786" y="256240"/>
                  </a:lnTo>
                  <a:lnTo>
                    <a:pt x="0" y="25624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6777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6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893226" y="-310686"/>
            <a:ext cx="8752926" cy="4031579"/>
          </a:xfrm>
          <a:custGeom>
            <a:avLst/>
            <a:gdLst/>
            <a:ahLst/>
            <a:cxnLst/>
            <a:rect l="l" t="t" r="r" b="b"/>
            <a:pathLst>
              <a:path w="8752926" h="4031579">
                <a:moveTo>
                  <a:pt x="0" y="0"/>
                </a:moveTo>
                <a:lnTo>
                  <a:pt x="8752926" y="0"/>
                </a:lnTo>
                <a:lnTo>
                  <a:pt x="8752926" y="4031579"/>
                </a:lnTo>
                <a:lnTo>
                  <a:pt x="0" y="40315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TextBox 15"/>
          <p:cNvSpPr txBox="1"/>
          <p:nvPr/>
        </p:nvSpPr>
        <p:spPr>
          <a:xfrm>
            <a:off x="480742" y="196820"/>
            <a:ext cx="12118185" cy="3793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ru-RU" sz="8464" spc="-499" dirty="0">
                <a:solidFill>
                  <a:srgbClr val="E4E4E4"/>
                </a:solidFill>
                <a:latin typeface="Evolventa"/>
              </a:rPr>
              <a:t>Продукт:</a:t>
            </a:r>
          </a:p>
          <a:p>
            <a:pPr>
              <a:lnSpc>
                <a:spcPts val="10157"/>
              </a:lnSpc>
            </a:pPr>
            <a:endParaRPr lang="ru-RU" sz="8464" spc="-499" dirty="0">
              <a:solidFill>
                <a:srgbClr val="E4E4E4"/>
              </a:solidFill>
              <a:latin typeface="Evolventa"/>
            </a:endParaRPr>
          </a:p>
          <a:p>
            <a:pPr>
              <a:lnSpc>
                <a:spcPts val="10157"/>
              </a:lnSpc>
            </a:pPr>
            <a:endParaRPr lang="en-US" sz="8464" spc="-499" dirty="0">
              <a:solidFill>
                <a:srgbClr val="E4E4E4"/>
              </a:solidFill>
              <a:latin typeface="Evolventa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13EB6B-7BF8-42A9-8011-55AE21E67201}"/>
              </a:ext>
            </a:extLst>
          </p:cNvPr>
          <p:cNvSpPr/>
          <p:nvPr/>
        </p:nvSpPr>
        <p:spPr>
          <a:xfrm>
            <a:off x="480742" y="3239852"/>
            <a:ext cx="17623770" cy="7528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Evolventa"/>
              </a:rPr>
              <a:t>Автоматизированная Информационная Система (АИС) для организации и управления процессом оказания услуг по поверке средств измерения, включая веб-приложение и базу данных.</a:t>
            </a:r>
          </a:p>
          <a:p>
            <a:pPr algn="ctr">
              <a:lnSpc>
                <a:spcPct val="150000"/>
              </a:lnSpc>
            </a:pPr>
            <a:endParaRPr lang="ru-RU" sz="3200">
              <a:solidFill>
                <a:srgbClr val="000000"/>
              </a:solidFill>
              <a:latin typeface="Evolventa"/>
            </a:endParaRPr>
          </a:p>
          <a:p>
            <a:pPr algn="ctr">
              <a:lnSpc>
                <a:spcPct val="150000"/>
              </a:lnSpc>
            </a:pPr>
            <a:r>
              <a:rPr lang="ru-RU" sz="3200">
                <a:solidFill>
                  <a:srgbClr val="000000"/>
                </a:solidFill>
                <a:latin typeface="Evolventa"/>
              </a:rPr>
              <a:t>Возможности </a:t>
            </a:r>
            <a:r>
              <a:rPr lang="ru-RU" sz="3200" dirty="0">
                <a:solidFill>
                  <a:srgbClr val="000000"/>
                </a:solidFill>
                <a:latin typeface="Evolventa"/>
              </a:rPr>
              <a:t>продукта:</a:t>
            </a:r>
          </a:p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Evolventa"/>
              </a:rPr>
              <a:t>- учет средств измерения и контрагентов;</a:t>
            </a:r>
          </a:p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Evolventa"/>
              </a:rPr>
              <a:t>- формирование заявок, договоров, актов выполненных работ;</a:t>
            </a:r>
          </a:p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Evolventa"/>
              </a:rPr>
              <a:t>- выставление счетов;</a:t>
            </a:r>
          </a:p>
          <a:p>
            <a:pPr algn="just"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Evolventa"/>
              </a:rPr>
              <a:t>- передача данных в «1С:Управление производственным предприятием».</a:t>
            </a:r>
          </a:p>
          <a:p>
            <a:pPr algn="just">
              <a:lnSpc>
                <a:spcPct val="150000"/>
              </a:lnSpc>
            </a:pP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06311" y="-3038556"/>
            <a:ext cx="27569997" cy="5913262"/>
            <a:chOff x="0" y="0"/>
            <a:chExt cx="36759997" cy="7884349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7621999" y="0"/>
              <a:ext cx="29137998" cy="7274320"/>
              <a:chOff x="0" y="0"/>
              <a:chExt cx="1012092" cy="25267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12092" cy="252670"/>
              </a:xfrm>
              <a:custGeom>
                <a:avLst/>
                <a:gdLst/>
                <a:ahLst/>
                <a:cxnLst/>
                <a:rect l="l" t="t" r="r" b="b"/>
                <a:pathLst>
                  <a:path w="1012092" h="252670">
                    <a:moveTo>
                      <a:pt x="203200" y="0"/>
                    </a:moveTo>
                    <a:lnTo>
                      <a:pt x="808892" y="0"/>
                    </a:lnTo>
                    <a:lnTo>
                      <a:pt x="1012092" y="252670"/>
                    </a:lnTo>
                    <a:lnTo>
                      <a:pt x="0" y="25267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8099AF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0800000">
              <a:off x="0" y="3637160"/>
              <a:ext cx="23638426" cy="4247189"/>
              <a:chOff x="0" y="0"/>
              <a:chExt cx="1426143" cy="25624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426143" cy="256240"/>
              </a:xfrm>
              <a:custGeom>
                <a:avLst/>
                <a:gdLst/>
                <a:ahLst/>
                <a:cxnLst/>
                <a:rect l="l" t="t" r="r" b="b"/>
                <a:pathLst>
                  <a:path w="1426143" h="256240">
                    <a:moveTo>
                      <a:pt x="203200" y="0"/>
                    </a:moveTo>
                    <a:lnTo>
                      <a:pt x="1222943" y="0"/>
                    </a:lnTo>
                    <a:lnTo>
                      <a:pt x="1426143" y="256240"/>
                    </a:lnTo>
                    <a:lnTo>
                      <a:pt x="0" y="25624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15271392" y="9607868"/>
            <a:ext cx="2023714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Helios Bold"/>
              </a:rPr>
              <a:t>Back to Agenda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85511" y="865713"/>
            <a:ext cx="17955624" cy="9007402"/>
            <a:chOff x="-391652" y="-38100"/>
            <a:chExt cx="1204452" cy="2372320"/>
          </a:xfrm>
        </p:grpSpPr>
        <p:sp>
          <p:nvSpPr>
            <p:cNvPr id="24" name="Freeform 24"/>
            <p:cNvSpPr/>
            <p:nvPr/>
          </p:nvSpPr>
          <p:spPr>
            <a:xfrm>
              <a:off x="-391652" y="604792"/>
              <a:ext cx="1142126" cy="1729428"/>
            </a:xfrm>
            <a:custGeom>
              <a:avLst/>
              <a:gdLst/>
              <a:ahLst/>
              <a:cxnLst/>
              <a:rect l="l" t="t" r="r" b="b"/>
              <a:pathLst>
                <a:path w="988140" h="1433820">
                  <a:moveTo>
                    <a:pt x="0" y="0"/>
                  </a:moveTo>
                  <a:lnTo>
                    <a:pt x="988140" y="0"/>
                  </a:lnTo>
                  <a:lnTo>
                    <a:pt x="988140" y="1433820"/>
                  </a:lnTo>
                  <a:lnTo>
                    <a:pt x="0" y="1433820"/>
                  </a:lnTo>
                  <a:close/>
                </a:path>
              </a:pathLst>
            </a:custGeom>
            <a:solidFill>
              <a:srgbClr val="E4E4E4"/>
            </a:solidFill>
            <a:ln w="9525">
              <a:solidFill>
                <a:srgbClr val="2A2E3A"/>
              </a:solidFill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310512" y="5735602"/>
            <a:ext cx="1085739" cy="117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endParaRPr lang="en-US" sz="8464" spc="-499" dirty="0">
              <a:solidFill>
                <a:srgbClr val="2A2E3A"/>
              </a:solidFill>
              <a:latin typeface="Evolventa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75667" y="3239852"/>
            <a:ext cx="17026488" cy="7843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97"/>
              </a:lnSpc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1.Промышленные предприятия: Множество промышленных предприятий в разных отраслях нуждаются в регулярной поверке своих средств измерения, чтобы обеспечивать точность и надежность производственных процессов.</a:t>
            </a:r>
          </a:p>
          <a:p>
            <a:pPr>
              <a:lnSpc>
                <a:spcPts val="4397"/>
              </a:lnSpc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2.Лаборатории и исследовательские учреждения: Организации, занимающиеся научными исследованиями, часто работают с точными измерениями и требуют поверку своего оборудования.</a:t>
            </a:r>
          </a:p>
          <a:p>
            <a:pPr>
              <a:lnSpc>
                <a:spcPts val="4397"/>
              </a:lnSpc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3.Коммерческие метрологические лаборатории: Метрологические компании, оказывающие услуги по поверке средств измерения, могут использовать систему для более эффективного управления клиентскими заказами и процессами.</a:t>
            </a:r>
          </a:p>
          <a:p>
            <a:pPr>
              <a:lnSpc>
                <a:spcPts val="4397"/>
              </a:lnSpc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4.Государственные органы и инспекции: Государственные органы, отвечающие за стандарты и метрологию, могут воспользоваться системой для мониторинга и контроля средств измерения.</a:t>
            </a:r>
          </a:p>
          <a:p>
            <a:pPr algn="ctr">
              <a:lnSpc>
                <a:spcPts val="4397"/>
              </a:lnSpc>
            </a:pPr>
            <a:endParaRPr lang="ru-RU" sz="3664" spc="-216" dirty="0">
              <a:solidFill>
                <a:srgbClr val="000000"/>
              </a:solidFill>
              <a:latin typeface="Evolventa"/>
            </a:endParaRPr>
          </a:p>
          <a:p>
            <a:pPr algn="ctr">
              <a:lnSpc>
                <a:spcPts val="4397"/>
              </a:lnSpc>
            </a:pPr>
            <a:endParaRPr lang="en-US" sz="3664" spc="-216" dirty="0">
              <a:solidFill>
                <a:srgbClr val="000000"/>
              </a:solidFill>
              <a:latin typeface="Evolventa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7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34" name="Freeform 34"/>
          <p:cNvSpPr/>
          <p:nvPr/>
        </p:nvSpPr>
        <p:spPr>
          <a:xfrm>
            <a:off x="11010096" y="-181832"/>
            <a:ext cx="8412644" cy="4077438"/>
          </a:xfrm>
          <a:custGeom>
            <a:avLst/>
            <a:gdLst/>
            <a:ahLst/>
            <a:cxnLst/>
            <a:rect l="l" t="t" r="r" b="b"/>
            <a:pathLst>
              <a:path w="8412644" h="4077438">
                <a:moveTo>
                  <a:pt x="0" y="0"/>
                </a:moveTo>
                <a:lnTo>
                  <a:pt x="8412644" y="0"/>
                </a:lnTo>
                <a:lnTo>
                  <a:pt x="8412644" y="4077438"/>
                </a:lnTo>
                <a:lnTo>
                  <a:pt x="0" y="4077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5" name="TextBox 35"/>
          <p:cNvSpPr txBox="1"/>
          <p:nvPr/>
        </p:nvSpPr>
        <p:spPr>
          <a:xfrm>
            <a:off x="297157" y="1017245"/>
            <a:ext cx="12273266" cy="117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ru-RU" sz="8464" spc="-499" dirty="0">
                <a:solidFill>
                  <a:srgbClr val="E4E4E4"/>
                </a:solidFill>
                <a:latin typeface="Evolventa"/>
              </a:rPr>
              <a:t>Целевой рынок: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4411" y="484388"/>
            <a:ext cx="14630400" cy="2012641"/>
          </a:xfrm>
          <a:custGeom>
            <a:avLst/>
            <a:gdLst/>
            <a:ahLst/>
            <a:cxnLst/>
            <a:rect l="l" t="t" r="r" b="b"/>
            <a:pathLst>
              <a:path w="14630400" h="2012641">
                <a:moveTo>
                  <a:pt x="0" y="0"/>
                </a:moveTo>
                <a:lnTo>
                  <a:pt x="14630400" y="0"/>
                </a:lnTo>
                <a:lnTo>
                  <a:pt x="14630400" y="2012641"/>
                </a:lnTo>
                <a:lnTo>
                  <a:pt x="0" y="2012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447" b="-104447"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4109936" y="182870"/>
            <a:ext cx="13253936" cy="2615678"/>
            <a:chOff x="0" y="0"/>
            <a:chExt cx="736505" cy="1453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6505" cy="145350"/>
            </a:xfrm>
            <a:custGeom>
              <a:avLst/>
              <a:gdLst/>
              <a:ahLst/>
              <a:cxnLst/>
              <a:rect l="l" t="t" r="r" b="b"/>
              <a:pathLst>
                <a:path w="736505" h="145350">
                  <a:moveTo>
                    <a:pt x="203200" y="0"/>
                  </a:moveTo>
                  <a:lnTo>
                    <a:pt x="533305" y="0"/>
                  </a:lnTo>
                  <a:lnTo>
                    <a:pt x="736505" y="145350"/>
                  </a:lnTo>
                  <a:lnTo>
                    <a:pt x="0" y="1453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6777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469920"/>
              </p:ext>
            </p:extLst>
          </p:nvPr>
        </p:nvGraphicFramePr>
        <p:xfrm>
          <a:off x="-611921" y="2988404"/>
          <a:ext cx="18288000" cy="6991077"/>
        </p:xfrm>
        <a:graphic>
          <a:graphicData uri="http://schemas.openxmlformats.org/drawingml/2006/table">
            <a:tbl>
              <a:tblPr/>
              <a:tblGrid>
                <a:gridCol w="1281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6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91077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endParaRPr lang="en-US" sz="16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latin typeface="Evolventa"/>
                          <a:ea typeface="+mn-ea"/>
                          <a:cs typeface="+mn-cs"/>
                        </a:rPr>
                        <a:t>1.Специализированные метрологические информационные системы: Некоторые из них могут предоставлять более широкий функционал или иметь устоявшиеся отношения с клиентами (информационные системы «ИС Метрология» и «1С:Метрологическая служба» на базе 1С:Предприятие 8.3., программный комплекс АСМО-метрология, система метрологического учета «</a:t>
                      </a:r>
                      <a:r>
                        <a:rPr lang="ru-RU" sz="2800" kern="1200" dirty="0" err="1">
                          <a:solidFill>
                            <a:srgbClr val="000000"/>
                          </a:solidFill>
                          <a:latin typeface="Evolventa"/>
                          <a:ea typeface="+mn-ea"/>
                          <a:cs typeface="+mn-cs"/>
                        </a:rPr>
                        <a:t>Метрикс</a:t>
                      </a:r>
                      <a:r>
                        <a:rPr lang="ru-RU" sz="2800" kern="1200" dirty="0">
                          <a:solidFill>
                            <a:srgbClr val="000000"/>
                          </a:solidFill>
                          <a:latin typeface="Evolventa"/>
                          <a:ea typeface="+mn-ea"/>
                          <a:cs typeface="+mn-cs"/>
                        </a:rPr>
                        <a:t>» и др.).</a:t>
                      </a:r>
                    </a:p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latin typeface="Evolventa"/>
                          <a:ea typeface="+mn-ea"/>
                          <a:cs typeface="+mn-cs"/>
                        </a:rPr>
                        <a:t>2.Устаревшие системы и ручные методы: Многие организации могут продолжать использовать устаревшие системы или даже ручные методы управления клиентскими заказами и процессами поверки. </a:t>
                      </a:r>
                    </a:p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latin typeface="Evolventa"/>
                          <a:ea typeface="+mn-ea"/>
                          <a:cs typeface="+mn-cs"/>
                        </a:rPr>
                        <a:t>3.Другие стартапы и компании, разрабатывающие подобные решения: С течением времени на рынке могут появиться другие компании и стартапы, которые также предложат аналогичные информационные системы.</a:t>
                      </a:r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" name="Group 7"/>
          <p:cNvGrpSpPr/>
          <p:nvPr/>
        </p:nvGrpSpPr>
        <p:grpSpPr>
          <a:xfrm rot="-10800000">
            <a:off x="14590258" y="-183694"/>
            <a:ext cx="6470627" cy="2982242"/>
            <a:chOff x="0" y="0"/>
            <a:chExt cx="406400" cy="1873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D888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62610" y="1207160"/>
            <a:ext cx="6788822" cy="97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ru-RU" sz="6999" dirty="0">
                <a:solidFill>
                  <a:srgbClr val="FFFFFF"/>
                </a:solidFill>
                <a:latin typeface="Evolventa"/>
              </a:rPr>
              <a:t>Конкуренты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8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110139" y="-3038556"/>
            <a:ext cx="21853498" cy="5455740"/>
            <a:chOff x="0" y="0"/>
            <a:chExt cx="1012092" cy="2526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2092" cy="252670"/>
            </a:xfrm>
            <a:custGeom>
              <a:avLst/>
              <a:gdLst/>
              <a:ahLst/>
              <a:cxnLst/>
              <a:rect l="l" t="t" r="r" b="b"/>
              <a:pathLst>
                <a:path w="1012092" h="252670">
                  <a:moveTo>
                    <a:pt x="203200" y="0"/>
                  </a:moveTo>
                  <a:lnTo>
                    <a:pt x="808892" y="0"/>
                  </a:lnTo>
                  <a:lnTo>
                    <a:pt x="1012092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99AF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-6206311" y="-310686"/>
            <a:ext cx="17858054" cy="3185392"/>
            <a:chOff x="0" y="0"/>
            <a:chExt cx="1436539" cy="2562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36539" cy="256240"/>
            </a:xfrm>
            <a:custGeom>
              <a:avLst/>
              <a:gdLst/>
              <a:ahLst/>
              <a:cxnLst/>
              <a:rect l="l" t="t" r="r" b="b"/>
              <a:pathLst>
                <a:path w="1436539" h="256240">
                  <a:moveTo>
                    <a:pt x="203200" y="0"/>
                  </a:moveTo>
                  <a:lnTo>
                    <a:pt x="1233339" y="0"/>
                  </a:lnTo>
                  <a:lnTo>
                    <a:pt x="1436539" y="256240"/>
                  </a:lnTo>
                  <a:lnTo>
                    <a:pt x="0" y="25624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6777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9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78913" y="-301968"/>
            <a:ext cx="7921377" cy="3541820"/>
          </a:xfrm>
          <a:custGeom>
            <a:avLst/>
            <a:gdLst/>
            <a:ahLst/>
            <a:cxnLst/>
            <a:rect l="l" t="t" r="r" b="b"/>
            <a:pathLst>
              <a:path w="7921377" h="3541820">
                <a:moveTo>
                  <a:pt x="0" y="0"/>
                </a:moveTo>
                <a:lnTo>
                  <a:pt x="7921377" y="0"/>
                </a:lnTo>
                <a:lnTo>
                  <a:pt x="7921377" y="3541820"/>
                </a:lnTo>
                <a:lnTo>
                  <a:pt x="0" y="35418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TextBox 15"/>
          <p:cNvSpPr txBox="1"/>
          <p:nvPr/>
        </p:nvSpPr>
        <p:spPr>
          <a:xfrm>
            <a:off x="609600" y="1240068"/>
            <a:ext cx="8756290" cy="1177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ru-RU" sz="8464" spc="-499" dirty="0">
                <a:solidFill>
                  <a:srgbClr val="E4E4E4"/>
                </a:solidFill>
                <a:latin typeface="Evolventa"/>
              </a:rPr>
              <a:t>Бизнес-модель: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1B94AAD-D100-4F9F-9921-B6C34B87E4F5}"/>
              </a:ext>
            </a:extLst>
          </p:cNvPr>
          <p:cNvSpPr/>
          <p:nvPr/>
        </p:nvSpPr>
        <p:spPr>
          <a:xfrm>
            <a:off x="928966" y="3706453"/>
            <a:ext cx="15835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Evolventa"/>
              </a:rPr>
              <a:t>Сумма затрат на разработку АИС «Метролог ММЗ» составляет 51 215 рублей.</a:t>
            </a:r>
            <a:br>
              <a:rPr lang="ru-RU" dirty="0"/>
            </a:br>
            <a:br>
              <a:rPr lang="ru-RU" dirty="0"/>
            </a:br>
            <a:endParaRPr lang="ru-RU" dirty="0">
              <a:solidFill>
                <a:srgbClr val="374151"/>
              </a:solidFill>
              <a:latin typeface="Söhne"/>
            </a:endParaRP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75AE63-6FCC-431C-8540-82580003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467930"/>
            <a:ext cx="17242544" cy="30377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4880583" y="-2574367"/>
            <a:ext cx="23463393" cy="3984902"/>
            <a:chOff x="0" y="0"/>
            <a:chExt cx="31284524" cy="5313203"/>
          </a:xfrm>
        </p:grpSpPr>
        <p:grpSp>
          <p:nvGrpSpPr>
            <p:cNvPr id="4" name="Group 4"/>
            <p:cNvGrpSpPr/>
            <p:nvPr/>
          </p:nvGrpSpPr>
          <p:grpSpPr>
            <a:xfrm rot="-10800000">
              <a:off x="0" y="0"/>
              <a:ext cx="31284524" cy="5313203"/>
              <a:chOff x="0" y="0"/>
              <a:chExt cx="2040133" cy="3464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040133" cy="346486"/>
              </a:xfrm>
              <a:custGeom>
                <a:avLst/>
                <a:gdLst/>
                <a:ahLst/>
                <a:cxnLst/>
                <a:rect l="l" t="t" r="r" b="b"/>
                <a:pathLst>
                  <a:path w="2040133" h="346486">
                    <a:moveTo>
                      <a:pt x="203200" y="0"/>
                    </a:moveTo>
                    <a:lnTo>
                      <a:pt x="1836933" y="0"/>
                    </a:lnTo>
                    <a:lnTo>
                      <a:pt x="2040133" y="346486"/>
                    </a:lnTo>
                    <a:lnTo>
                      <a:pt x="0" y="346486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7367269" y="4132680"/>
              <a:ext cx="21767563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Текущий статус проекта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10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124468-B094-4177-83CF-C227BCF92374}"/>
              </a:ext>
            </a:extLst>
          </p:cNvPr>
          <p:cNvSpPr/>
          <p:nvPr/>
        </p:nvSpPr>
        <p:spPr>
          <a:xfrm>
            <a:off x="644869" y="1848719"/>
            <a:ext cx="16957331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Evolventa"/>
              </a:rPr>
              <a:t>Проект создания Автоматизированной Информационной Системы (АИС) успешно завершен на этапе разработки и тестирования. В рамках проекта была разработана полноценная АИС, которая позволяет организовать и упростить процессы обработки заявок на услуги по поверке средств измерения.</a:t>
            </a:r>
          </a:p>
          <a:p>
            <a:endParaRPr lang="ru-RU" sz="3600" dirty="0">
              <a:solidFill>
                <a:srgbClr val="000000"/>
              </a:solidFill>
              <a:latin typeface="Evolventa"/>
            </a:endParaRPr>
          </a:p>
          <a:p>
            <a:r>
              <a:rPr lang="ru-RU" sz="3600" dirty="0">
                <a:solidFill>
                  <a:srgbClr val="000000"/>
                </a:solidFill>
                <a:latin typeface="Evolventa"/>
              </a:rPr>
              <a:t>Экономические показатели и финансовые прогнозы для проекта были успешно просчитаны и показывают перспективу наращивания прибыли и сокращения затрат в организации. Проект оценивается как финансово обоснованный и перспективный.</a:t>
            </a:r>
          </a:p>
          <a:p>
            <a:endParaRPr lang="ru-RU" sz="3600" dirty="0">
              <a:solidFill>
                <a:srgbClr val="000000"/>
              </a:solidFill>
              <a:latin typeface="Evolventa"/>
            </a:endParaRPr>
          </a:p>
          <a:p>
            <a:r>
              <a:rPr lang="ru-RU" sz="3600" dirty="0">
                <a:solidFill>
                  <a:srgbClr val="000000"/>
                </a:solidFill>
                <a:latin typeface="Evolventa"/>
              </a:rPr>
              <a:t>На данном этапе проекта важным шагом становится внедрение АИС в организацию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4880583" y="-2574367"/>
            <a:ext cx="23463393" cy="3984902"/>
            <a:chOff x="0" y="0"/>
            <a:chExt cx="31284524" cy="5313203"/>
          </a:xfrm>
        </p:grpSpPr>
        <p:grpSp>
          <p:nvGrpSpPr>
            <p:cNvPr id="4" name="Group 4"/>
            <p:cNvGrpSpPr/>
            <p:nvPr/>
          </p:nvGrpSpPr>
          <p:grpSpPr>
            <a:xfrm rot="-10800000">
              <a:off x="0" y="0"/>
              <a:ext cx="31284524" cy="5313203"/>
              <a:chOff x="0" y="0"/>
              <a:chExt cx="2040133" cy="3464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040133" cy="346486"/>
              </a:xfrm>
              <a:custGeom>
                <a:avLst/>
                <a:gdLst/>
                <a:ahLst/>
                <a:cxnLst/>
                <a:rect l="l" t="t" r="r" b="b"/>
                <a:pathLst>
                  <a:path w="2040133" h="346486">
                    <a:moveTo>
                      <a:pt x="203200" y="0"/>
                    </a:moveTo>
                    <a:lnTo>
                      <a:pt x="1836933" y="0"/>
                    </a:lnTo>
                    <a:lnTo>
                      <a:pt x="2040133" y="346486"/>
                    </a:lnTo>
                    <a:lnTo>
                      <a:pt x="0" y="346486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7367269" y="4132680"/>
              <a:ext cx="21767563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План реализации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11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124468-B094-4177-83CF-C227BCF92374}"/>
              </a:ext>
            </a:extLst>
          </p:cNvPr>
          <p:cNvSpPr/>
          <p:nvPr/>
        </p:nvSpPr>
        <p:spPr>
          <a:xfrm>
            <a:off x="644869" y="2095500"/>
            <a:ext cx="1663887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Evolventa"/>
              </a:rPr>
              <a:t>Для успешной реализации этого этапа необходимо выполнить следующие шаги:</a:t>
            </a:r>
          </a:p>
          <a:p>
            <a:endParaRPr lang="ru-RU" sz="2800" dirty="0">
              <a:solidFill>
                <a:srgbClr val="000000"/>
              </a:solidFill>
              <a:latin typeface="Evolvent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Установка и интеграция: Установить и настроить АИС на серверы организации, интегрировать ее с существующими системами и базами данных.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Обучение персонала: Обеспечить обучение сотрудников метрологического отдела и клиентов организации по работе с новой системой. Это включает в себя обучение по заполнению заявок, работе с клиентскими кабинетами и другими функциями системы.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Тестирование и отладка: Провести тщательное тестирование системы в рабочем окружении для выявления и устранения возможных ошибок или неполадок.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Запуск и мониторинг: После успешного завершения тестирования запустить АИС и начать мониторинг ее работы в реальном времени.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Обратная связь и доработки: Организовать механизм сбора обратной связи от пользователей и клиентов системы. Внимательно рассматривать запросы и предложения для доработок и улучшений.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Evolventa"/>
              </a:rPr>
              <a:t>Обеспечение информационной безопасности: Гарантировать, что вся информация, вводимая и хранящаяся в системе, защищена и соблюдаются стандарты информационной безопасности.</a:t>
            </a:r>
          </a:p>
          <a:p>
            <a:br>
              <a:rPr lang="ru-RU" dirty="0"/>
            </a:br>
            <a:endParaRPr lang="ru-RU" b="0" i="0" dirty="0">
              <a:solidFill>
                <a:srgbClr val="374151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407888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0714"/>
              </p:ext>
            </p:extLst>
          </p:nvPr>
        </p:nvGraphicFramePr>
        <p:xfrm>
          <a:off x="2181915" y="3680850"/>
          <a:ext cx="7862901" cy="1325564"/>
        </p:xfrm>
        <a:graphic>
          <a:graphicData uri="http://schemas.openxmlformats.org/drawingml/2006/table">
            <a:tbl>
              <a:tblPr/>
              <a:tblGrid>
                <a:gridCol w="7862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5564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Лидер группы: АНДРЕЕВА М. В.</a:t>
                      </a:r>
                      <a:endParaRPr lang="en-US" sz="1100" dirty="0"/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830992"/>
              </p:ext>
            </p:extLst>
          </p:nvPr>
        </p:nvGraphicFramePr>
        <p:xfrm>
          <a:off x="2181915" y="4950908"/>
          <a:ext cx="10111585" cy="1496719"/>
        </p:xfrm>
        <a:graphic>
          <a:graphicData uri="http://schemas.openxmlformats.org/drawingml/2006/table">
            <a:tbl>
              <a:tblPr/>
              <a:tblGrid>
                <a:gridCol w="10111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11277">
                <a:tc>
                  <a:txBody>
                    <a:bodyPr/>
                    <a:lstStyle/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Руководитель: к.э.н., доц. каф. ИСЭ</a:t>
                      </a:r>
                    </a:p>
                    <a:p>
                      <a:pPr algn="l">
                        <a:lnSpc>
                          <a:spcPts val="4479"/>
                        </a:lnSpc>
                        <a:defRPr/>
                      </a:pPr>
                      <a:r>
                        <a:rPr lang="ru-RU" sz="3199" dirty="0">
                          <a:solidFill>
                            <a:srgbClr val="2A2E3A"/>
                          </a:solidFill>
                          <a:latin typeface="Evolventa"/>
                        </a:rPr>
                        <a:t>МЕЩИХИНА Е.Д.</a:t>
                      </a:r>
                    </a:p>
                  </a:txBody>
                  <a:tcPr marL="211594" marR="211594" marT="211594" marB="211594" anchor="ctr">
                    <a:lnL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Group 17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12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22" name="Freeform 22"/>
          <p:cNvSpPr/>
          <p:nvPr/>
        </p:nvSpPr>
        <p:spPr>
          <a:xfrm>
            <a:off x="10721576" y="498511"/>
            <a:ext cx="8412644" cy="4077438"/>
          </a:xfrm>
          <a:custGeom>
            <a:avLst/>
            <a:gdLst/>
            <a:ahLst/>
            <a:cxnLst/>
            <a:rect l="l" t="t" r="r" b="b"/>
            <a:pathLst>
              <a:path w="8412644" h="4077438">
                <a:moveTo>
                  <a:pt x="0" y="0"/>
                </a:moveTo>
                <a:lnTo>
                  <a:pt x="8412644" y="0"/>
                </a:lnTo>
                <a:lnTo>
                  <a:pt x="8412644" y="4077437"/>
                </a:lnTo>
                <a:lnTo>
                  <a:pt x="0" y="4077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3" name="Group 23"/>
          <p:cNvGrpSpPr/>
          <p:nvPr/>
        </p:nvGrpSpPr>
        <p:grpSpPr>
          <a:xfrm rot="-10800000">
            <a:off x="-5738210" y="-2338465"/>
            <a:ext cx="20666108" cy="3984902"/>
            <a:chOff x="0" y="0"/>
            <a:chExt cx="1796910" cy="3464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96910" cy="346486"/>
            </a:xfrm>
            <a:custGeom>
              <a:avLst/>
              <a:gdLst/>
              <a:ahLst/>
              <a:cxnLst/>
              <a:rect l="l" t="t" r="r" b="b"/>
              <a:pathLst>
                <a:path w="1796910" h="346486">
                  <a:moveTo>
                    <a:pt x="203200" y="0"/>
                  </a:moveTo>
                  <a:lnTo>
                    <a:pt x="1593710" y="0"/>
                  </a:lnTo>
                  <a:lnTo>
                    <a:pt x="1796910" y="346486"/>
                  </a:lnTo>
                  <a:lnTo>
                    <a:pt x="0" y="34648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6777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37996" y="358728"/>
            <a:ext cx="883006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33"/>
              </a:lnSpc>
            </a:pPr>
            <a:r>
              <a:rPr lang="ru-RU" sz="6027" spc="-355" dirty="0">
                <a:solidFill>
                  <a:srgbClr val="E4E4E4"/>
                </a:solidFill>
                <a:latin typeface="Evolventa"/>
              </a:rPr>
              <a:t>Команда проекта</a:t>
            </a:r>
          </a:p>
          <a:p>
            <a:pPr>
              <a:lnSpc>
                <a:spcPts val="7233"/>
              </a:lnSpc>
            </a:pPr>
            <a:endParaRPr lang="en-US" sz="6027" spc="-355" dirty="0">
              <a:solidFill>
                <a:srgbClr val="E4E4E4"/>
              </a:solidFill>
              <a:latin typeface="Evolventa"/>
            </a:endParaRPr>
          </a:p>
        </p:txBody>
      </p:sp>
    </p:spTree>
    <p:extLst>
      <p:ext uri="{BB962C8B-B14F-4D97-AF65-F5344CB8AC3E}">
        <p14:creationId xmlns:p14="http://schemas.microsoft.com/office/powerpoint/2010/main" val="1860893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06311" y="-3038556"/>
            <a:ext cx="27569997" cy="5913262"/>
            <a:chOff x="0" y="0"/>
            <a:chExt cx="36759997" cy="7884349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7621999" y="0"/>
              <a:ext cx="29137998" cy="7274320"/>
              <a:chOff x="0" y="0"/>
              <a:chExt cx="1012092" cy="25267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12092" cy="252670"/>
              </a:xfrm>
              <a:custGeom>
                <a:avLst/>
                <a:gdLst/>
                <a:ahLst/>
                <a:cxnLst/>
                <a:rect l="l" t="t" r="r" b="b"/>
                <a:pathLst>
                  <a:path w="1012092" h="252670">
                    <a:moveTo>
                      <a:pt x="203200" y="0"/>
                    </a:moveTo>
                    <a:lnTo>
                      <a:pt x="808892" y="0"/>
                    </a:lnTo>
                    <a:lnTo>
                      <a:pt x="1012092" y="252670"/>
                    </a:lnTo>
                    <a:lnTo>
                      <a:pt x="0" y="25267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8099AF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0800000">
              <a:off x="0" y="3637160"/>
              <a:ext cx="23638426" cy="4247189"/>
              <a:chOff x="0" y="0"/>
              <a:chExt cx="1426143" cy="25624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426143" cy="256240"/>
              </a:xfrm>
              <a:custGeom>
                <a:avLst/>
                <a:gdLst/>
                <a:ahLst/>
                <a:cxnLst/>
                <a:rect l="l" t="t" r="r" b="b"/>
                <a:pathLst>
                  <a:path w="1426143" h="256240">
                    <a:moveTo>
                      <a:pt x="203200" y="0"/>
                    </a:moveTo>
                    <a:lnTo>
                      <a:pt x="1222943" y="0"/>
                    </a:lnTo>
                    <a:lnTo>
                      <a:pt x="1426143" y="256240"/>
                    </a:lnTo>
                    <a:lnTo>
                      <a:pt x="0" y="25624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15271392" y="9607868"/>
            <a:ext cx="2023714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Helios Bold"/>
              </a:rPr>
              <a:t>Back to Agenda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67045" y="4067598"/>
            <a:ext cx="3751846" cy="5444035"/>
            <a:chOff x="0" y="0"/>
            <a:chExt cx="988140" cy="14338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8140" cy="1433820"/>
            </a:xfrm>
            <a:custGeom>
              <a:avLst/>
              <a:gdLst/>
              <a:ahLst/>
              <a:cxnLst/>
              <a:rect l="l" t="t" r="r" b="b"/>
              <a:pathLst>
                <a:path w="988140" h="1433820">
                  <a:moveTo>
                    <a:pt x="0" y="0"/>
                  </a:moveTo>
                  <a:lnTo>
                    <a:pt x="988140" y="0"/>
                  </a:lnTo>
                  <a:lnTo>
                    <a:pt x="988140" y="1433820"/>
                  </a:lnTo>
                  <a:lnTo>
                    <a:pt x="0" y="1433820"/>
                  </a:lnTo>
                  <a:close/>
                </a:path>
              </a:pathLst>
            </a:custGeom>
            <a:solidFill>
              <a:srgbClr val="E4E4E4"/>
            </a:solidFill>
            <a:ln w="9525">
              <a:solidFill>
                <a:srgbClr val="2A2E3A"/>
              </a:solidFill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857830" y="4268414"/>
            <a:ext cx="1156059" cy="1675448"/>
          </a:xfrm>
          <a:custGeom>
            <a:avLst/>
            <a:gdLst/>
            <a:ahLst/>
            <a:cxnLst/>
            <a:rect l="l" t="t" r="r" b="b"/>
            <a:pathLst>
              <a:path w="1156059" h="1675448">
                <a:moveTo>
                  <a:pt x="0" y="0"/>
                </a:moveTo>
                <a:lnTo>
                  <a:pt x="1156059" y="0"/>
                </a:lnTo>
                <a:lnTo>
                  <a:pt x="1156059" y="1675447"/>
                </a:lnTo>
                <a:lnTo>
                  <a:pt x="0" y="1675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4" name="Group 14"/>
          <p:cNvGrpSpPr/>
          <p:nvPr/>
        </p:nvGrpSpPr>
        <p:grpSpPr>
          <a:xfrm>
            <a:off x="4867831" y="4066914"/>
            <a:ext cx="3751846" cy="5444719"/>
            <a:chOff x="0" y="0"/>
            <a:chExt cx="988140" cy="1434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88140" cy="1434000"/>
            </a:xfrm>
            <a:custGeom>
              <a:avLst/>
              <a:gdLst/>
              <a:ahLst/>
              <a:cxnLst/>
              <a:rect l="l" t="t" r="r" b="b"/>
              <a:pathLst>
                <a:path w="988140" h="1434000">
                  <a:moveTo>
                    <a:pt x="0" y="0"/>
                  </a:moveTo>
                  <a:lnTo>
                    <a:pt x="988140" y="0"/>
                  </a:lnTo>
                  <a:lnTo>
                    <a:pt x="988140" y="1434000"/>
                  </a:lnTo>
                  <a:lnTo>
                    <a:pt x="0" y="1434000"/>
                  </a:lnTo>
                  <a:close/>
                </a:path>
              </a:pathLst>
            </a:custGeom>
            <a:solidFill>
              <a:srgbClr val="E4E4E4"/>
            </a:solidFill>
            <a:ln w="9525">
              <a:solidFill>
                <a:srgbClr val="2A2E3A"/>
              </a:solidFill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6049440" y="4312286"/>
            <a:ext cx="1388627" cy="1600723"/>
          </a:xfrm>
          <a:custGeom>
            <a:avLst/>
            <a:gdLst/>
            <a:ahLst/>
            <a:cxnLst/>
            <a:rect l="l" t="t" r="r" b="b"/>
            <a:pathLst>
              <a:path w="1388627" h="1600723">
                <a:moveTo>
                  <a:pt x="0" y="0"/>
                </a:moveTo>
                <a:lnTo>
                  <a:pt x="1388627" y="0"/>
                </a:lnTo>
                <a:lnTo>
                  <a:pt x="1388627" y="1600723"/>
                </a:lnTo>
                <a:lnTo>
                  <a:pt x="0" y="16007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8" name="Group 18"/>
          <p:cNvGrpSpPr/>
          <p:nvPr/>
        </p:nvGrpSpPr>
        <p:grpSpPr>
          <a:xfrm>
            <a:off x="268617" y="4067598"/>
            <a:ext cx="3751489" cy="5444035"/>
            <a:chOff x="0" y="0"/>
            <a:chExt cx="988046" cy="14338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88046" cy="1433820"/>
            </a:xfrm>
            <a:custGeom>
              <a:avLst/>
              <a:gdLst/>
              <a:ahLst/>
              <a:cxnLst/>
              <a:rect l="l" t="t" r="r" b="b"/>
              <a:pathLst>
                <a:path w="988046" h="1433820">
                  <a:moveTo>
                    <a:pt x="0" y="0"/>
                  </a:moveTo>
                  <a:lnTo>
                    <a:pt x="988046" y="0"/>
                  </a:lnTo>
                  <a:lnTo>
                    <a:pt x="988046" y="1433820"/>
                  </a:lnTo>
                  <a:lnTo>
                    <a:pt x="0" y="1433820"/>
                  </a:lnTo>
                  <a:close/>
                </a:path>
              </a:pathLst>
            </a:custGeom>
            <a:solidFill>
              <a:srgbClr val="E4E4E4"/>
            </a:solidFill>
            <a:ln w="9525">
              <a:solidFill>
                <a:srgbClr val="2A2E3A"/>
              </a:solidFill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504970" y="4373991"/>
            <a:ext cx="1278784" cy="1539018"/>
          </a:xfrm>
          <a:custGeom>
            <a:avLst/>
            <a:gdLst/>
            <a:ahLst/>
            <a:cxnLst/>
            <a:rect l="l" t="t" r="r" b="b"/>
            <a:pathLst>
              <a:path w="1278784" h="1539018">
                <a:moveTo>
                  <a:pt x="0" y="0"/>
                </a:moveTo>
                <a:lnTo>
                  <a:pt x="1278784" y="0"/>
                </a:lnTo>
                <a:lnTo>
                  <a:pt x="1278784" y="1539018"/>
                </a:lnTo>
                <a:lnTo>
                  <a:pt x="0" y="15390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22" name="Group 22"/>
          <p:cNvGrpSpPr/>
          <p:nvPr/>
        </p:nvGrpSpPr>
        <p:grpSpPr>
          <a:xfrm>
            <a:off x="14066615" y="4067598"/>
            <a:ext cx="3751846" cy="5444035"/>
            <a:chOff x="0" y="0"/>
            <a:chExt cx="5002461" cy="7258713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5002461" cy="7258713"/>
              <a:chOff x="0" y="0"/>
              <a:chExt cx="988140" cy="143382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8140" cy="1433820"/>
              </a:xfrm>
              <a:custGeom>
                <a:avLst/>
                <a:gdLst/>
                <a:ahLst/>
                <a:cxnLst/>
                <a:rect l="l" t="t" r="r" b="b"/>
                <a:pathLst>
                  <a:path w="988140" h="1433820">
                    <a:moveTo>
                      <a:pt x="0" y="0"/>
                    </a:moveTo>
                    <a:lnTo>
                      <a:pt x="988140" y="0"/>
                    </a:lnTo>
                    <a:lnTo>
                      <a:pt x="988140" y="1433820"/>
                    </a:lnTo>
                    <a:lnTo>
                      <a:pt x="0" y="1433820"/>
                    </a:lnTo>
                    <a:close/>
                  </a:path>
                </a:pathLst>
              </a:custGeom>
              <a:solidFill>
                <a:srgbClr val="E4E4E4"/>
              </a:solidFill>
              <a:ln w="9525">
                <a:solidFill>
                  <a:srgbClr val="2A2E3A"/>
                </a:solidFill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884293" y="170776"/>
              <a:ext cx="2685907" cy="2344064"/>
            </a:xfrm>
            <a:custGeom>
              <a:avLst/>
              <a:gdLst/>
              <a:ahLst/>
              <a:cxnLst/>
              <a:rect l="l" t="t" r="r" b="b"/>
              <a:pathLst>
                <a:path w="2685907" h="2344064">
                  <a:moveTo>
                    <a:pt x="0" y="0"/>
                  </a:moveTo>
                  <a:lnTo>
                    <a:pt x="2685907" y="0"/>
                  </a:lnTo>
                  <a:lnTo>
                    <a:pt x="2685907" y="2344065"/>
                  </a:lnTo>
                  <a:lnTo>
                    <a:pt x="0" y="234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83712" y="3272843"/>
              <a:ext cx="1447652" cy="1980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157"/>
                </a:lnSpc>
              </a:pPr>
              <a:r>
                <a:rPr lang="en-US" sz="8464" spc="-499" dirty="0">
                  <a:solidFill>
                    <a:srgbClr val="2A2E3A"/>
                  </a:solidFill>
                  <a:latin typeface="Evolventa"/>
                </a:rPr>
                <a:t>51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6538" y="5879374"/>
              <a:ext cx="4895923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97"/>
                </a:lnSpc>
              </a:pPr>
              <a:r>
                <a:rPr lang="en-US" sz="3664" spc="-216">
                  <a:solidFill>
                    <a:srgbClr val="000000"/>
                  </a:solidFill>
                  <a:latin typeface="Evolventa"/>
                </a:rPr>
                <a:t>ДЕНЬ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13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34" name="Freeform 34"/>
          <p:cNvSpPr/>
          <p:nvPr/>
        </p:nvSpPr>
        <p:spPr>
          <a:xfrm>
            <a:off x="11010096" y="-181832"/>
            <a:ext cx="8412644" cy="4077438"/>
          </a:xfrm>
          <a:custGeom>
            <a:avLst/>
            <a:gdLst/>
            <a:ahLst/>
            <a:cxnLst/>
            <a:rect l="l" t="t" r="r" b="b"/>
            <a:pathLst>
              <a:path w="8412644" h="4077438">
                <a:moveTo>
                  <a:pt x="0" y="0"/>
                </a:moveTo>
                <a:lnTo>
                  <a:pt x="8412644" y="0"/>
                </a:lnTo>
                <a:lnTo>
                  <a:pt x="8412644" y="4077438"/>
                </a:lnTo>
                <a:lnTo>
                  <a:pt x="0" y="4077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5" name="TextBox 35"/>
          <p:cNvSpPr txBox="1"/>
          <p:nvPr/>
        </p:nvSpPr>
        <p:spPr>
          <a:xfrm>
            <a:off x="268617" y="307345"/>
            <a:ext cx="9198428" cy="2485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ru-RU" sz="8464" spc="-499" dirty="0">
                <a:solidFill>
                  <a:srgbClr val="E4E4E4"/>
                </a:solidFill>
                <a:latin typeface="Evolventa"/>
              </a:rPr>
              <a:t>Финансовые показатели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524317" y="6448775"/>
            <a:ext cx="2109822" cy="155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en-US" sz="8464" spc="-499" dirty="0">
                <a:solidFill>
                  <a:srgbClr val="2A2E3A"/>
                </a:solidFill>
                <a:latin typeface="Evolventa"/>
              </a:rPr>
              <a:t>46,8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671060" y="7753847"/>
            <a:ext cx="3500794" cy="1636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97"/>
              </a:lnSpc>
            </a:pPr>
            <a:r>
              <a:rPr lang="en-US" sz="3664" spc="-216" dirty="0">
                <a:solidFill>
                  <a:srgbClr val="000000"/>
                </a:solidFill>
                <a:latin typeface="Evolventa"/>
              </a:rPr>
              <a:t>ЭКОНОМИЯ ВРЕМЕНИ(ЧАС)/МЕС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353159" y="6443836"/>
            <a:ext cx="3127285" cy="155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en-US" sz="8464" spc="-499" dirty="0">
                <a:solidFill>
                  <a:srgbClr val="2A2E3A"/>
                </a:solidFill>
                <a:latin typeface="Evolventa"/>
              </a:rPr>
              <a:t>29 700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87352" y="7924331"/>
            <a:ext cx="3312448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7"/>
              </a:lnSpc>
            </a:pPr>
            <a:r>
              <a:rPr lang="en-US" sz="3664" spc="-216">
                <a:solidFill>
                  <a:srgbClr val="000000"/>
                </a:solidFill>
                <a:latin typeface="Evolventa"/>
              </a:rPr>
              <a:t>ПРИБЫЛЬ(РУБ)/МЕС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38030" y="6316786"/>
            <a:ext cx="1384356" cy="1177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en-US" sz="8464" spc="-499" dirty="0">
                <a:solidFill>
                  <a:srgbClr val="2A2E3A"/>
                </a:solidFill>
                <a:latin typeface="Evolventa"/>
              </a:rPr>
              <a:t>30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9800" y="8200556"/>
            <a:ext cx="2829481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7"/>
              </a:lnSpc>
            </a:pPr>
            <a:r>
              <a:rPr lang="en-US" sz="3664" spc="-216">
                <a:solidFill>
                  <a:srgbClr val="000000"/>
                </a:solidFill>
                <a:latin typeface="Evolventa"/>
              </a:rPr>
              <a:t>ЗАЯВОК/МЕС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06311" y="-3038556"/>
            <a:ext cx="27569997" cy="5913262"/>
            <a:chOff x="0" y="0"/>
            <a:chExt cx="36759997" cy="7884349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7621999" y="0"/>
              <a:ext cx="29137998" cy="7274320"/>
              <a:chOff x="0" y="0"/>
              <a:chExt cx="1012092" cy="25267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12092" cy="252670"/>
              </a:xfrm>
              <a:custGeom>
                <a:avLst/>
                <a:gdLst/>
                <a:ahLst/>
                <a:cxnLst/>
                <a:rect l="l" t="t" r="r" b="b"/>
                <a:pathLst>
                  <a:path w="1012092" h="252670">
                    <a:moveTo>
                      <a:pt x="203200" y="0"/>
                    </a:moveTo>
                    <a:lnTo>
                      <a:pt x="808892" y="0"/>
                    </a:lnTo>
                    <a:lnTo>
                      <a:pt x="1012092" y="252670"/>
                    </a:lnTo>
                    <a:lnTo>
                      <a:pt x="0" y="25267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8099AF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0800000">
              <a:off x="0" y="3637160"/>
              <a:ext cx="23638426" cy="4247189"/>
              <a:chOff x="0" y="0"/>
              <a:chExt cx="1426143" cy="25624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426143" cy="256240"/>
              </a:xfrm>
              <a:custGeom>
                <a:avLst/>
                <a:gdLst/>
                <a:ahLst/>
                <a:cxnLst/>
                <a:rect l="l" t="t" r="r" b="b"/>
                <a:pathLst>
                  <a:path w="1426143" h="256240">
                    <a:moveTo>
                      <a:pt x="203200" y="0"/>
                    </a:moveTo>
                    <a:lnTo>
                      <a:pt x="1222943" y="0"/>
                    </a:lnTo>
                    <a:lnTo>
                      <a:pt x="1426143" y="256240"/>
                    </a:lnTo>
                    <a:lnTo>
                      <a:pt x="0" y="25624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393998" y="4546130"/>
            <a:ext cx="17148600" cy="2404501"/>
            <a:chOff x="0" y="0"/>
            <a:chExt cx="22864800" cy="32060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4152" y="221765"/>
              <a:ext cx="21690648" cy="2984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ru-RU" sz="3199" dirty="0">
                  <a:solidFill>
                    <a:srgbClr val="000000"/>
                  </a:solidFill>
                  <a:latin typeface="Evolventa"/>
                </a:rPr>
                <a:t>Потенциал роста: Рынок услуг по поверке средств измерения постоянно растет. С появлением нашей АИС, мы ожидаем увеличение клиентской базы и, следовательно, увеличение прибыли.</a:t>
              </a:r>
            </a:p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endParaRPr lang="ru-RU" sz="3199" dirty="0">
                <a:solidFill>
                  <a:srgbClr val="000000"/>
                </a:solidFill>
                <a:latin typeface="Evolventa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66159" y="8622055"/>
            <a:ext cx="17148600" cy="1827420"/>
            <a:chOff x="0" y="0"/>
            <a:chExt cx="22864800" cy="24365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4152" y="221765"/>
              <a:ext cx="21690648" cy="22147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ru-RU" sz="3199" dirty="0">
                  <a:solidFill>
                    <a:srgbClr val="000000"/>
                  </a:solidFill>
                  <a:latin typeface="Evolventa"/>
                </a:rPr>
                <a:t>Участие в стратегических решениях: Инвестор получит право участия в ключевых стратегических решениях, связанных с развитием проекта.</a:t>
              </a:r>
            </a:p>
            <a:p>
              <a:pPr>
                <a:lnSpc>
                  <a:spcPts val="4479"/>
                </a:lnSpc>
                <a:spcBef>
                  <a:spcPct val="0"/>
                </a:spcBef>
              </a:pPr>
              <a:endParaRPr lang="ru-RU" sz="3199" dirty="0">
                <a:solidFill>
                  <a:srgbClr val="000000"/>
                </a:solidFill>
                <a:latin typeface="Evolventa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66159" y="6623639"/>
            <a:ext cx="17148600" cy="2404501"/>
            <a:chOff x="0" y="0"/>
            <a:chExt cx="22864800" cy="32060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6786" cy="1024618"/>
            </a:xfrm>
            <a:custGeom>
              <a:avLst/>
              <a:gdLst/>
              <a:ahLst/>
              <a:cxnLst/>
              <a:rect l="l" t="t" r="r" b="b"/>
              <a:pathLst>
                <a:path w="906786" h="1024618">
                  <a:moveTo>
                    <a:pt x="0" y="0"/>
                  </a:moveTo>
                  <a:lnTo>
                    <a:pt x="906786" y="0"/>
                  </a:lnTo>
                  <a:lnTo>
                    <a:pt x="906786" y="1024618"/>
                  </a:lnTo>
                  <a:lnTo>
                    <a:pt x="0" y="102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74152" y="221766"/>
              <a:ext cx="21690648" cy="29842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ru-RU" sz="3199" dirty="0">
                  <a:solidFill>
                    <a:srgbClr val="000000"/>
                  </a:solidFill>
                  <a:latin typeface="Evolventa"/>
                </a:rPr>
                <a:t>Сжатые сроки окупаемости: Наш проект обладает короткими сроками окупаемости. Согласно нашим расчетам, срок окупаемости составляет всего 51 день.</a:t>
              </a:r>
            </a:p>
            <a:p>
              <a:pPr>
                <a:lnSpc>
                  <a:spcPts val="4479"/>
                </a:lnSpc>
                <a:spcBef>
                  <a:spcPct val="0"/>
                </a:spcBef>
              </a:pPr>
              <a:endParaRPr lang="ru-RU" sz="3199" dirty="0">
                <a:solidFill>
                  <a:srgbClr val="000000"/>
                </a:solidFill>
                <a:latin typeface="Evolventa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856138" y="9259698"/>
            <a:ext cx="5765006" cy="1028700"/>
            <a:chOff x="0" y="0"/>
            <a:chExt cx="7686674" cy="137160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7686674" cy="1371600"/>
              <a:chOff x="0" y="0"/>
              <a:chExt cx="1049690" cy="1873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049690" cy="187305"/>
              </a:xfrm>
              <a:custGeom>
                <a:avLst/>
                <a:gdLst/>
                <a:ahLst/>
                <a:cxnLst/>
                <a:rect l="l" t="t" r="r" b="b"/>
                <a:pathLst>
                  <a:path w="1049690" h="187305">
                    <a:moveTo>
                      <a:pt x="203200" y="0"/>
                    </a:moveTo>
                    <a:lnTo>
                      <a:pt x="846490" y="0"/>
                    </a:lnTo>
                    <a:lnTo>
                      <a:pt x="1049690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556777"/>
              </a:solidFill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903480" y="161925"/>
              <a:ext cx="690267" cy="7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ru-RU" sz="3999" spc="-235" dirty="0">
                  <a:solidFill>
                    <a:srgbClr val="E4E4E4"/>
                  </a:solidFill>
                  <a:latin typeface="Evolventa"/>
                </a:rPr>
                <a:t>14</a:t>
              </a:r>
              <a:endParaRPr lang="en-US" sz="3999" spc="-235" dirty="0">
                <a:solidFill>
                  <a:srgbClr val="E4E4E4"/>
                </a:solidFill>
                <a:latin typeface="Evolventa"/>
              </a:endParaRPr>
            </a:p>
          </p:txBody>
        </p:sp>
      </p:grpSp>
      <p:sp>
        <p:nvSpPr>
          <p:cNvPr id="32" name="Freeform 32"/>
          <p:cNvSpPr/>
          <p:nvPr/>
        </p:nvSpPr>
        <p:spPr>
          <a:xfrm>
            <a:off x="9996040" y="-1127217"/>
            <a:ext cx="11064307" cy="5220161"/>
          </a:xfrm>
          <a:custGeom>
            <a:avLst/>
            <a:gdLst/>
            <a:ahLst/>
            <a:cxnLst/>
            <a:rect l="l" t="t" r="r" b="b"/>
            <a:pathLst>
              <a:path w="11064307" h="5220161">
                <a:moveTo>
                  <a:pt x="0" y="0"/>
                </a:moveTo>
                <a:lnTo>
                  <a:pt x="11064307" y="0"/>
                </a:lnTo>
                <a:lnTo>
                  <a:pt x="11064307" y="5220161"/>
                </a:lnTo>
                <a:lnTo>
                  <a:pt x="0" y="52201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3" name="TextBox 33"/>
          <p:cNvSpPr txBox="1"/>
          <p:nvPr/>
        </p:nvSpPr>
        <p:spPr>
          <a:xfrm>
            <a:off x="558223" y="321052"/>
            <a:ext cx="8065710" cy="2485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57"/>
              </a:lnSpc>
            </a:pPr>
            <a:r>
              <a:rPr lang="ru-RU" sz="8464" spc="-499" dirty="0">
                <a:solidFill>
                  <a:srgbClr val="E4E4E4"/>
                </a:solidFill>
                <a:latin typeface="Evolventa"/>
              </a:rPr>
              <a:t>Предложение инвестору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AD53583-2F27-4A0A-B9F6-EF74D2493340}"/>
              </a:ext>
            </a:extLst>
          </p:cNvPr>
          <p:cNvSpPr/>
          <p:nvPr/>
        </p:nvSpPr>
        <p:spPr>
          <a:xfrm>
            <a:off x="606204" y="3654962"/>
            <a:ext cx="9144000" cy="11386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199" dirty="0">
                <a:solidFill>
                  <a:srgbClr val="000000"/>
                </a:solidFill>
                <a:latin typeface="Evolventa"/>
              </a:rPr>
              <a:t>Что мы предлагаем Инвестору</a:t>
            </a:r>
            <a:endParaRPr lang="ru-RU" dirty="0">
              <a:solidFill>
                <a:srgbClr val="374151"/>
              </a:solidFill>
              <a:latin typeface="Söhne"/>
            </a:endParaRPr>
          </a:p>
          <a:p>
            <a:br>
              <a:rPr lang="ru-RU" dirty="0">
                <a:solidFill>
                  <a:srgbClr val="374151"/>
                </a:solidFill>
                <a:latin typeface="Söhne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798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23252"/>
            <a:ext cx="18288000" cy="8813800"/>
          </a:xfrm>
          <a:custGeom>
            <a:avLst/>
            <a:gdLst/>
            <a:ahLst/>
            <a:cxnLst/>
            <a:rect l="l" t="t" r="r" b="b"/>
            <a:pathLst>
              <a:path w="18288000" h="8813800">
                <a:moveTo>
                  <a:pt x="0" y="0"/>
                </a:moveTo>
                <a:lnTo>
                  <a:pt x="18288000" y="0"/>
                </a:lnTo>
                <a:lnTo>
                  <a:pt x="18288000" y="8813800"/>
                </a:lnTo>
                <a:lnTo>
                  <a:pt x="0" y="8813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7144011" y="2217244"/>
            <a:ext cx="11143989" cy="557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60"/>
              </a:lnSpc>
            </a:pPr>
            <a:r>
              <a:rPr lang="en-US" sz="12327">
                <a:solidFill>
                  <a:srgbClr val="000000"/>
                </a:solidFill>
                <a:latin typeface="Evolventa"/>
              </a:rPr>
              <a:t>СПАСИБО </a:t>
            </a:r>
          </a:p>
          <a:p>
            <a:pPr marL="0" lvl="0" indent="0" algn="ctr">
              <a:lnSpc>
                <a:spcPts val="13560"/>
              </a:lnSpc>
              <a:spcBef>
                <a:spcPct val="0"/>
              </a:spcBef>
            </a:pPr>
            <a:r>
              <a:rPr lang="en-US" sz="12327">
                <a:solidFill>
                  <a:srgbClr val="000000"/>
                </a:solidFill>
                <a:latin typeface="Evolventa"/>
              </a:rPr>
              <a:t>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904</Words>
  <Application>Microsoft Office PowerPoint</Application>
  <PresentationFormat>Произвольный</PresentationFormat>
  <Paragraphs>105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Evolventa</vt:lpstr>
      <vt:lpstr>Evolventa Bold</vt:lpstr>
      <vt:lpstr>Söhne</vt:lpstr>
      <vt:lpstr>Helios Bold</vt:lpstr>
      <vt:lpstr>Helios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Company Profile Business Presentation in Red Maroon White Geometric Style</dc:title>
  <dc:creator>Admin</dc:creator>
  <cp:lastModifiedBy>Олег Иванов</cp:lastModifiedBy>
  <cp:revision>29</cp:revision>
  <dcterms:created xsi:type="dcterms:W3CDTF">2006-08-16T00:00:00Z</dcterms:created>
  <dcterms:modified xsi:type="dcterms:W3CDTF">2023-11-08T06:14:56Z</dcterms:modified>
  <dc:identifier>DAFl48_aMFk</dc:identifier>
</cp:coreProperties>
</file>