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21"/>
  </p:notesMasterIdLst>
  <p:sldIdLst>
    <p:sldId id="357" r:id="rId6"/>
    <p:sldId id="390" r:id="rId7"/>
    <p:sldId id="404" r:id="rId8"/>
    <p:sldId id="398" r:id="rId9"/>
    <p:sldId id="393" r:id="rId10"/>
    <p:sldId id="391" r:id="rId11"/>
    <p:sldId id="395" r:id="rId12"/>
    <p:sldId id="394" r:id="rId13"/>
    <p:sldId id="399" r:id="rId14"/>
    <p:sldId id="396" r:id="rId15"/>
    <p:sldId id="397" r:id="rId16"/>
    <p:sldId id="402" r:id="rId17"/>
    <p:sldId id="405" r:id="rId18"/>
    <p:sldId id="406" r:id="rId19"/>
    <p:sldId id="403" r:id="rId20"/>
  </p:sldIdLst>
  <p:sldSz cx="9144000" cy="5143500" type="screen16x9"/>
  <p:notesSz cx="6858000" cy="9144000"/>
  <p:embeddedFontLs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Calibri Light" pitchFamily="34" charset="0"/>
      <p:regular r:id="rId26"/>
      <p:italic r:id="rId27"/>
    </p:embeddedFont>
    <p:embeddedFont>
      <p:font typeface="Helvetica" pitchFamily="34" charset="0"/>
      <p:regular r:id="rId28"/>
      <p:bold r:id="rId29"/>
      <p:italic r:id="rId30"/>
      <p:boldItalic r:id="rId31"/>
    </p:embeddedFont>
    <p:embeddedFont>
      <p:font typeface="Raleway Medium" charset="-52"/>
      <p:regular r:id="rId32"/>
      <p:italic r:id="rId33"/>
    </p:embeddedFont>
    <p:embeddedFont>
      <p:font typeface="Roboto" charset="0"/>
      <p:regular r:id="rId34"/>
      <p:bold r:id="rId35"/>
      <p:italic r:id="rId36"/>
      <p:boldItalic r:id="rId37"/>
    </p:embeddedFont>
    <p:embeddedFont>
      <p:font typeface="PT Sans" charset="-52"/>
      <p:regular r:id="rId38"/>
      <p:bold r:id="rId39"/>
      <p:italic r:id="rId40"/>
      <p:boldItalic r:id="rId41"/>
    </p:embeddedFont>
    <p:embeddedFont>
      <p:font typeface="Raleway" charset="-52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7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E36B4"/>
    <a:srgbClr val="C59EE2"/>
    <a:srgbClr val="0543E8"/>
    <a:srgbClr val="008000"/>
    <a:srgbClr val="F43162"/>
    <a:srgbClr val="BEE395"/>
    <a:srgbClr val="FF6600"/>
    <a:srgbClr val="F2F2F2"/>
    <a:srgbClr val="EA8600"/>
    <a:srgbClr val="E5FFF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>
      <p:cViewPr varScale="1">
        <p:scale>
          <a:sx n="91" d="100"/>
          <a:sy n="91" d="100"/>
        </p:scale>
        <p:origin x="-786" y="-96"/>
      </p:cViewPr>
      <p:guideLst>
        <p:guide orient="horz" pos="350"/>
        <p:guide orient="horz" pos="713"/>
        <p:guide pos="181"/>
        <p:guide pos="521"/>
        <p:guide pos="50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8.fntdata"/><Relationship Id="rId41" Type="http://schemas.openxmlformats.org/officeDocument/2006/relationships/font" Target="fonts/font20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75939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xmlns="" id="{DCB17FD3-08D9-814A-4D75-5F3512583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xmlns="" id="{8F9A1AB9-49B8-AF7D-5481-0058523F83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xmlns="" id="{DA87BB2B-9477-6BB5-8044-EB09492788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29014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xmlns="" id="{BAFA99C0-292D-C3D2-4209-F622BFAE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xmlns="" id="{44F1D403-2F73-BC1C-B3CD-1B50BC50BA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xmlns="" id="{139D3309-7885-AD8A-F9B8-27222CEEE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27660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06505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54967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1131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02076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xmlns="" id="{73F3E719-6CF7-77B5-5CA8-7261265C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xmlns="" id="{D865ABC4-6563-0813-57E8-31665391FA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xmlns="" id="{9ED62834-F931-2FF6-CB6F-65B89F92F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137550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74234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5194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xmlns="" id="{721C1C22-82E9-1D66-C3A4-259A20FD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xmlns="" id="{92827882-E1D6-0F75-6D59-FEDAA8EC14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xmlns="" id="{B304AD67-0473-9079-A702-F17FBEFA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(Сказать перед тем, как начать читать этот слайд) Разработка настольной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профориентационной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игры требует тщательного планирования для того, чтобы она была интересной, полезной и востребованной среди целевой аудитории. </a:t>
            </a:r>
            <a:r>
              <a:rPr lang="ru-RU" dirty="0" smtClean="0"/>
              <a:t/>
            </a:r>
            <a:br>
              <a:rPr lang="ru-RU" dirty="0" smtClean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812682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xmlns="" id="{721C1C22-82E9-1D66-C3A4-259A20FD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xmlns="" id="{92827882-E1D6-0F75-6D59-FEDAA8EC14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xmlns="" id="{B304AD67-0473-9079-A702-F17FBEFA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812682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xmlns="" id="{721C1C22-82E9-1D66-C3A4-259A20FD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xmlns="" id="{92827882-E1D6-0F75-6D59-FEDAA8EC14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xmlns="" id="{B304AD67-0473-9079-A702-F17FBEFA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812682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xmlns="" id="{C9757069-3663-F2D4-2003-7F68BBCD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xmlns="" id="{E7DBBD70-2058-386C-E123-7F3D61CFC4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xmlns="" id="{E41BFCA3-067E-083B-7649-A04D0B4FF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19404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4529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liarabova6654@gmail.com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C3CC2F69-5ECF-376C-1DFD-0883A66A0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2641"/>
            <a:ext cx="1035050" cy="69611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BC3DE7E-8D5E-2EE1-3602-100397572FD1}"/>
              </a:ext>
            </a:extLst>
          </p:cNvPr>
          <p:cNvSpPr/>
          <p:nvPr/>
        </p:nvSpPr>
        <p:spPr>
          <a:xfrm>
            <a:off x="-1" y="1341003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10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52706EE-C900-562A-BCBF-28A12F62B8D1}"/>
              </a:ext>
            </a:extLst>
          </p:cNvPr>
          <p:cNvSpPr/>
          <p:nvPr/>
        </p:nvSpPr>
        <p:spPr>
          <a:xfrm>
            <a:off x="-1" y="3063810"/>
            <a:ext cx="9144001" cy="54676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xmlns="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6223" y="159660"/>
            <a:ext cx="751932" cy="69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43895" y="1317460"/>
            <a:ext cx="5262826" cy="94596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Название проекта</a:t>
            </a:r>
            <a:b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SBS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-24 </a:t>
            </a:r>
            <a:r>
              <a:rPr lang="ru-RU" sz="2400" b="1" i="0" dirty="0">
                <a:solidFill>
                  <a:srgbClr val="1F1F1F"/>
                </a:solidFill>
                <a:effectLst/>
                <a:latin typeface="Google Sans"/>
              </a:rPr>
              <a:t>а42 </a:t>
            </a:r>
            <a:r>
              <a:rPr lang="ru-RU" sz="2400" b="1" i="0" dirty="0" err="1" smtClean="0">
                <a:solidFill>
                  <a:srgbClr val="1F1F1F"/>
                </a:solidFill>
                <a:effectLst/>
                <a:latin typeface="Google Sans"/>
              </a:rPr>
              <a:t>Интерактиная</a:t>
            </a:r>
            <a:r>
              <a:rPr lang="ru-RU" sz="2400" b="1" i="0" dirty="0" smtClean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ru-RU" sz="2400" b="1" i="0" dirty="0" err="1">
                <a:solidFill>
                  <a:srgbClr val="1F1F1F"/>
                </a:solidFill>
                <a:effectLst/>
                <a:latin typeface="Google Sans"/>
              </a:rPr>
              <a:t>профоориентационная</a:t>
            </a:r>
            <a:r>
              <a:rPr lang="ru-RU" sz="2400" b="1" i="0" dirty="0">
                <a:solidFill>
                  <a:srgbClr val="1F1F1F"/>
                </a:solidFill>
                <a:effectLst/>
                <a:latin typeface="Google Sans"/>
              </a:rPr>
              <a:t> игра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F452BC3-8A8A-81DA-4714-87CF2A7542AB}"/>
              </a:ext>
            </a:extLst>
          </p:cNvPr>
          <p:cNvSpPr txBox="1"/>
          <p:nvPr/>
        </p:nvSpPr>
        <p:spPr>
          <a:xfrm>
            <a:off x="920172" y="3044803"/>
            <a:ext cx="3651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ЮФУ</a:t>
            </a:r>
          </a:p>
          <a:p>
            <a:r>
              <a:rPr lang="ru-RU" sz="16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Академия психологии и педагогики</a:t>
            </a:r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xmlns="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168003"/>
            <a:ext cx="2688610" cy="9459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Питч-сессия</a:t>
            </a:r>
            <a:b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ноября</a:t>
            </a:r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Рисунок 11" descr="Тропическая сцена">
            <a:extLst>
              <a:ext uri="{FF2B5EF4-FFF2-40B4-BE49-F238E27FC236}">
                <a16:creationId xmlns:a16="http://schemas.microsoft.com/office/drawing/2014/main" xmlns="" id="{2B06EFEC-0127-6F22-1FA3-7FDD8EECC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104013" y="2742527"/>
            <a:ext cx="781542" cy="781542"/>
          </a:xfrm>
          <a:prstGeom prst="rect">
            <a:avLst/>
          </a:prstGeom>
        </p:spPr>
      </p:pic>
      <p:pic>
        <p:nvPicPr>
          <p:cNvPr id="9" name="Рисунок 8" descr="Изображение выглядит как мультфильм, Вымышленный персонаж, фантастика, Анимация&#10;&#10;Автоматически созданное описание">
            <a:extLst>
              <a:ext uri="{FF2B5EF4-FFF2-40B4-BE49-F238E27FC236}">
                <a16:creationId xmlns:a16="http://schemas.microsoft.com/office/drawing/2014/main" xmlns="" id="{6A838DC2-B49B-1725-838E-1B588D8B4C2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041" r="9041"/>
          <a:stretch/>
        </p:blipFill>
        <p:spPr>
          <a:xfrm>
            <a:off x="4931549" y="1589649"/>
            <a:ext cx="4117560" cy="3553851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Графика, Шрифт, графический дизай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5CFEBD5-70C5-3CF9-E142-689938EEFC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8328" y="56644"/>
            <a:ext cx="1035050" cy="8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421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Проблема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3" name="Google Shape;113;p26">
            <a:extLst>
              <a:ext uri="{FF2B5EF4-FFF2-40B4-BE49-F238E27FC236}">
                <a16:creationId xmlns:a16="http://schemas.microsoft.com/office/drawing/2014/main" xmlns="" id="{F542111C-2CF3-C8C1-D54B-CB0F9C48C9E1}"/>
              </a:ext>
            </a:extLst>
          </p:cNvPr>
          <p:cNvSpPr txBox="1"/>
          <p:nvPr/>
        </p:nvSpPr>
        <p:spPr>
          <a:xfrm>
            <a:off x="203898" y="970671"/>
            <a:ext cx="8612555" cy="2708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999" marR="0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E36B4"/>
              </a:buClr>
              <a:buSzPts val="1200"/>
              <a:buFont typeface="Raleway Medium"/>
              <a:buChar char="●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Современные молодые люди и выпускники часто сталкиваются с трудностями при выборе профессионального пути. Традиционные методы профориентации, такие как тесты, консультации с карьерными консультантами или посещение ярмарок вакансий, могут быть недостаточно интерактивными и не всегда эффективно помогают раскрыть потенциал и интересы каждого отдельного человека. Существующие решения зачастую фокусируются на одном аспекте профориентации, не учитывая множественность факторов, влияющих на выбор профессии, таких как личные интересы, социальные навыки, рыночные тенденции и психологические особенности.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E36B4"/>
              </a:buClr>
              <a:buSzPts val="1200"/>
            </a:pPr>
            <a:endParaRPr lang="ru-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179999" marR="0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E36B4"/>
              </a:buClr>
              <a:buSzPts val="1200"/>
              <a:buFont typeface="Raleway Medium"/>
              <a:buChar char="●"/>
            </a:pPr>
            <a:endParaRPr lang="ru-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58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xmlns="" id="{A420A684-1E3F-94ED-F8E0-6A6689B6E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6CD50BE-36EA-B62F-FF0E-EB0DAC9524CF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BBB5978-8949-BF83-72AF-BA15EC2D632E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E10E36F-507A-DAAA-EE78-0CFD4C174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7AFF674C-8C6C-506C-E3E5-2EDF77408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16B5479-1E4B-9D53-1708-A5A1FEBBFCF6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 smtClean="0">
                <a:solidFill>
                  <a:schemeClr val="bg1"/>
                </a:solidFill>
                <a:sym typeface="Raleway Medium"/>
              </a:rPr>
              <a:t>Проблемы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ED834C63-E31A-03CA-20BB-AE38D0C290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3" name="Google Shape;113;p26">
            <a:extLst>
              <a:ext uri="{FF2B5EF4-FFF2-40B4-BE49-F238E27FC236}">
                <a16:creationId xmlns:a16="http://schemas.microsoft.com/office/drawing/2014/main" xmlns="" id="{E4BE1706-547C-602F-D617-54B4BD812F6A}"/>
              </a:ext>
            </a:extLst>
          </p:cNvPr>
          <p:cNvSpPr txBox="1"/>
          <p:nvPr/>
        </p:nvSpPr>
        <p:spPr>
          <a:xfrm>
            <a:off x="161455" y="744696"/>
            <a:ext cx="8612555" cy="2708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999" marR="0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E36B4"/>
              </a:buClr>
              <a:buSzPts val="1200"/>
              <a:buFont typeface="Raleway Medium"/>
              <a:buChar char="●"/>
            </a:pPr>
            <a:endParaRPr lang="ru-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0208" y="725213"/>
            <a:ext cx="80404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</a:t>
            </a:r>
            <a:r>
              <a:rPr lang="ru-RU" b="1" dirty="0" smtClean="0"/>
              <a:t> Подростки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Проблема: переживания о будущей профессии, незнание своих интересов и склонностей, отсутствие информации о разных профессиях, страх сделать неправильный выбор.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2.Частные школы/ психологические центры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Проблема: отсутствие инструментов для привлечения клиентов/учеников; создание новой прибыльной услуги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3. </a:t>
            </a:r>
            <a:r>
              <a:rPr lang="ru-RU" b="1" dirty="0" smtClean="0"/>
              <a:t>Родители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Проблема: переживания о будущей профессии ребёнка отсутствие времени и компетенции в профориентации.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4. </a:t>
            </a:r>
            <a:r>
              <a:rPr lang="ru-RU" b="1" dirty="0" smtClean="0"/>
              <a:t>Педагог-психолог </a:t>
            </a:r>
            <a:endParaRPr lang="ru-RU" b="1" dirty="0" smtClean="0"/>
          </a:p>
          <a:p>
            <a:r>
              <a:rPr lang="ru-RU" dirty="0" smtClean="0"/>
              <a:t>Проблема</a:t>
            </a:r>
            <a:r>
              <a:rPr lang="ru-RU" dirty="0" smtClean="0"/>
              <a:t>: отсутствие интерактивных методик для проведения профориентации в школе, необходимость в интересных и эффективных формах работы.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0296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xmlns="" id="{1665BF2F-A1C1-A214-DAC6-FFE82BD7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9FCB0498-89A4-AD9E-742A-48543022627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AC498766-76F9-A63B-7082-4755533C68D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455576B6-A8AC-BFAC-4BC9-054586DE0CBA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CA39381-D6FD-0906-5991-01444330C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A7EF7CEF-4D7D-6732-1525-AF8269DBD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9744D46-E904-2F9D-5D35-D3C300846815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Решение (продукт)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AAEDEC85-53FC-C6A9-D212-E390B9069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xmlns="" id="{92D38E53-2929-1BEB-41CD-D7419937DB6C}"/>
              </a:ext>
            </a:extLst>
          </p:cNvPr>
          <p:cNvSpPr/>
          <p:nvPr/>
        </p:nvSpPr>
        <p:spPr>
          <a:xfrm>
            <a:off x="307824" y="1058900"/>
            <a:ext cx="5459929" cy="3316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0" i="1" u="none" strike="noStrike" cap="none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42295"/>
            <a:ext cx="9144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Механизм: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Игроки выбирают профессию из списка или создают свою</a:t>
            </a:r>
            <a:r>
              <a:rPr lang="ru-RU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   Карты профессий/специальностей (с описанием, плюсами, минусами).</a:t>
            </a:r>
            <a:br>
              <a:rPr lang="ru-RU" dirty="0" smtClean="0"/>
            </a:br>
            <a:r>
              <a:rPr lang="ru-RU" dirty="0" smtClean="0"/>
              <a:t>      Игроки перемещаются по карте "жизненного пути", выбирая профессии, получая навыки и опыт. </a:t>
            </a:r>
            <a:br>
              <a:rPr lang="ru-RU" dirty="0" smtClean="0"/>
            </a:br>
            <a:r>
              <a:rPr lang="ru-RU" dirty="0" smtClean="0"/>
              <a:t>      Событийные карты добавляют неожиданные повороты (увольнение, смены профессии, новые возможности).</a:t>
            </a:r>
            <a:br>
              <a:rPr lang="ru-RU" dirty="0" smtClean="0"/>
            </a:br>
            <a:r>
              <a:rPr lang="ru-RU" dirty="0" smtClean="0"/>
              <a:t>      Игра симулирует рабочий день с задачами, решениями, взаимодействием с коллегами и клиентами.</a:t>
            </a:r>
            <a:br>
              <a:rPr lang="ru-RU" dirty="0" smtClean="0"/>
            </a:br>
            <a:r>
              <a:rPr lang="ru-RU" dirty="0" smtClean="0"/>
              <a:t>      Успешность выполнения задач влияет на заработок, продвижение по карьерной лестнице, удовлетворение от работы.</a:t>
            </a:r>
            <a:br>
              <a:rPr lang="ru-RU" dirty="0" smtClean="0"/>
            </a:br>
            <a:r>
              <a:rPr lang="ru-RU" dirty="0" smtClean="0"/>
              <a:t>      В конце дня - подведение итогов, анализ результатов, возможность изменить свой подход, игроки оценивают, насколько они приблизились к своей мечте, и анализируют свой путь</a:t>
            </a:r>
            <a:r>
              <a:rPr lang="ru-RU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r>
              <a:rPr lang="ru-RU" b="1" dirty="0" smtClean="0"/>
              <a:t>Интересно</a:t>
            </a:r>
            <a:r>
              <a:rPr lang="ru-RU" b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   Реалистично погружает в мир работы, позволяет почувствовать ритм рабочего дня.</a:t>
            </a:r>
            <a:br>
              <a:rPr lang="ru-RU" dirty="0" smtClean="0"/>
            </a:br>
            <a:r>
              <a:rPr lang="ru-RU" dirty="0" smtClean="0"/>
              <a:t>      Развивает навыки коммуникации, </a:t>
            </a:r>
            <a:r>
              <a:rPr lang="ru-RU" dirty="0" err="1" smtClean="0"/>
              <a:t>тайм-менеджмента</a:t>
            </a:r>
            <a:r>
              <a:rPr lang="ru-RU" dirty="0" smtClean="0"/>
              <a:t>, </a:t>
            </a:r>
            <a:r>
              <a:rPr lang="ru-RU" dirty="0" err="1" smtClean="0"/>
              <a:t>стрессоустойчивости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      Помогает понять, что реально происходит на выбранной профессии.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Профориентационные</a:t>
            </a:r>
            <a:r>
              <a:rPr lang="ru-RU" dirty="0" smtClean="0"/>
              <a:t> игры могут стать эффективным инструментом для помощи молодым людям в выборе профессии. Они предоставляют возможность попробовать себя в разных ролях, узнать больше о мире труда и найти свой путь к успеху.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272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Целевая аудитория (описание клиентов)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89;p7">
            <a:extLst>
              <a:ext uri="{FF2B5EF4-FFF2-40B4-BE49-F238E27FC236}">
                <a16:creationId xmlns:a16="http://schemas.microsoft.com/office/drawing/2014/main" xmlns="" id="{337E951C-08ED-7279-A7AF-E1FD775463B0}"/>
              </a:ext>
            </a:extLst>
          </p:cNvPr>
          <p:cNvSpPr/>
          <p:nvPr/>
        </p:nvSpPr>
        <p:spPr>
          <a:xfrm>
            <a:off x="388509" y="970179"/>
            <a:ext cx="5312218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9999" indent="-179999"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dirty="0" smtClean="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 </a:t>
            </a:r>
            <a:r>
              <a:rPr lang="ru" dirty="0" smtClean="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   </a:t>
            </a:r>
            <a:r>
              <a:rPr lang="ru-RU" dirty="0" smtClean="0"/>
              <a:t>Целевой </a:t>
            </a:r>
            <a:r>
              <a:rPr lang="ru-RU" dirty="0" smtClean="0"/>
              <a:t>аудиторией в </a:t>
            </a:r>
            <a:r>
              <a:rPr lang="ru-RU" dirty="0" err="1" smtClean="0"/>
              <a:t>профориентационной</a:t>
            </a:r>
            <a:r>
              <a:rPr lang="ru-RU" dirty="0" smtClean="0"/>
              <a:t> игре </a:t>
            </a:r>
            <a:r>
              <a:rPr lang="ru-RU" dirty="0" smtClean="0"/>
              <a:t>могут являться:</a:t>
            </a:r>
          </a:p>
          <a:p>
            <a:pPr marL="179999" indent="-179999"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dirty="0" smtClean="0"/>
              <a:t> </a:t>
            </a:r>
            <a:r>
              <a:rPr lang="ru-RU" dirty="0" smtClean="0"/>
              <a:t>   - Школьники </a:t>
            </a:r>
            <a:r>
              <a:rPr lang="ru-RU" dirty="0" smtClean="0"/>
              <a:t>9-11 </a:t>
            </a:r>
            <a:r>
              <a:rPr lang="ru-RU" dirty="0" smtClean="0"/>
              <a:t>классов</a:t>
            </a:r>
          </a:p>
          <a:p>
            <a:pPr marL="179999" indent="-179999"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dirty="0" smtClean="0"/>
              <a:t> </a:t>
            </a:r>
            <a:r>
              <a:rPr lang="ru-RU" dirty="0" smtClean="0"/>
              <a:t>   - Родители</a:t>
            </a:r>
          </a:p>
          <a:p>
            <a:pPr marL="179999" indent="-179999"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dirty="0" smtClean="0"/>
              <a:t> </a:t>
            </a:r>
            <a:r>
              <a:rPr lang="ru-RU" dirty="0" smtClean="0"/>
              <a:t>   - Педагоги-психологи</a:t>
            </a:r>
          </a:p>
          <a:p>
            <a:pPr marL="179999" indent="-179999"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dirty="0" smtClean="0"/>
              <a:t>    - Учебные центры </a:t>
            </a:r>
          </a:p>
          <a:p>
            <a:pPr marL="179999" indent="-179999"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dirty="0" smtClean="0"/>
              <a:t> </a:t>
            </a:r>
            <a:r>
              <a:rPr lang="ru-RU" dirty="0" smtClean="0"/>
              <a:t>   - Общеобразовательные </a:t>
            </a:r>
            <a:r>
              <a:rPr lang="ru-RU" dirty="0" smtClean="0"/>
              <a:t>и частные школы</a:t>
            </a: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179999" indent="-179999">
              <a:lnSpc>
                <a:spcPct val="115000"/>
              </a:lnSpc>
              <a:buClr>
                <a:srgbClr val="6000C5"/>
              </a:buClr>
              <a:buSzPts val="1200"/>
              <a:buFont typeface="Raleway"/>
              <a:buAutoNum type="arabicPeriod"/>
            </a:pP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07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CD50661B-BAFA-65DF-1A95-161CEF2AF58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5F4F48E-2D94-5950-41A0-9DFD103A7819}"/>
              </a:ext>
            </a:extLst>
          </p:cNvPr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Рынок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97;p8">
            <a:extLst>
              <a:ext uri="{FF2B5EF4-FFF2-40B4-BE49-F238E27FC236}">
                <a16:creationId xmlns:a16="http://schemas.microsoft.com/office/drawing/2014/main" xmlns="" id="{F29FE970-EFAE-39AC-09B4-A923F382E82C}"/>
              </a:ext>
            </a:extLst>
          </p:cNvPr>
          <p:cNvSpPr/>
          <p:nvPr/>
        </p:nvSpPr>
        <p:spPr>
          <a:xfrm>
            <a:off x="287338" y="869128"/>
            <a:ext cx="6367429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9999" indent="-179999">
              <a:lnSpc>
                <a:spcPct val="115000"/>
              </a:lnSpc>
              <a:buClr>
                <a:srgbClr val="6000C5"/>
              </a:buClr>
              <a:buSzPts val="1200"/>
            </a:pPr>
            <a:endParaRPr lang="ru-RU" dirty="0" smtClean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179999" indent="-179999">
              <a:lnSpc>
                <a:spcPct val="115000"/>
              </a:lnSpc>
              <a:buClr>
                <a:srgbClr val="6000C5"/>
              </a:buClr>
              <a:buSzPts val="1200"/>
              <a:buFont typeface="Raleway"/>
              <a:buAutoNum type="arabicPeriod"/>
            </a:pPr>
            <a:r>
              <a:rPr lang="ru-RU" dirty="0" smtClean="0"/>
              <a:t>1. </a:t>
            </a:r>
            <a:r>
              <a:rPr lang="ru-RU" b="1" dirty="0" err="1" smtClean="0"/>
              <a:t>EduNet</a:t>
            </a:r>
            <a:r>
              <a:rPr lang="ru-RU" dirty="0" smtClean="0"/>
              <a:t> — это </a:t>
            </a:r>
            <a:r>
              <a:rPr lang="ru-RU" b="1" dirty="0" smtClean="0"/>
              <a:t>рынок продуктов и сервисов, которые вовлекают человека в развитие и реализацию своего потенциала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Объём рынка </a:t>
            </a:r>
            <a:br>
              <a:rPr lang="ru-RU" dirty="0" smtClean="0"/>
            </a:br>
            <a:r>
              <a:rPr lang="ru-RU" dirty="0" smtClean="0"/>
              <a:t>ТАМ - 17,7 </a:t>
            </a:r>
            <a:r>
              <a:rPr lang="ru-RU" dirty="0" err="1" smtClean="0"/>
              <a:t>млн</a:t>
            </a:r>
            <a:r>
              <a:rPr lang="ru-RU" dirty="0" smtClean="0"/>
              <a:t> школьников</a:t>
            </a:r>
            <a:br>
              <a:rPr lang="ru-RU" dirty="0" smtClean="0"/>
            </a:br>
            <a:r>
              <a:rPr lang="ru-RU" dirty="0" smtClean="0"/>
              <a:t>SAM - 462 тыс. школьников</a:t>
            </a:r>
            <a:br>
              <a:rPr lang="ru-RU" dirty="0" smtClean="0"/>
            </a:br>
            <a:r>
              <a:rPr lang="ru-RU" dirty="0" smtClean="0"/>
              <a:t>SOM - 17 центров профориентации, 102 школы</a:t>
            </a:r>
            <a:endParaRPr lang="ru-RU" dirty="0" smtClean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179999" indent="-179999">
              <a:lnSpc>
                <a:spcPct val="115000"/>
              </a:lnSpc>
              <a:buClr>
                <a:srgbClr val="6000C5"/>
              </a:buClr>
              <a:buSzPts val="1200"/>
              <a:buFont typeface="Raleway"/>
              <a:buAutoNum type="arabicPeriod"/>
            </a:pP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268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-1" y="638293"/>
          <a:ext cx="9144003" cy="4448714"/>
        </p:xfrm>
        <a:graphic>
          <a:graphicData uri="http://schemas.openxmlformats.org/drawingml/2006/table">
            <a:tbl>
              <a:tblPr/>
              <a:tblGrid>
                <a:gridCol w="2537402"/>
                <a:gridCol w="878461"/>
                <a:gridCol w="2816558"/>
                <a:gridCol w="2911582"/>
              </a:tblGrid>
              <a:tr h="1786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Название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Цена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Достоинство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Недостатки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 «Карта профессий»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1800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Красивая иллюстрация.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Понятная подробная инструкция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Высокая цена.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Прилагается за отдельную плату обучение на сайте в видеоформате.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Не соотношение  цены и качества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77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«Моя профессия и деньги» 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3420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Возможность пройти обучение игре и получить сертификат ведущего. Проходит в формате личной или групповой игры </a:t>
                      </a:r>
                      <a:r>
                        <a:rPr lang="ru-RU" sz="1000" kern="100" baseline="0" dirty="0" err="1">
                          <a:latin typeface="Arial" pitchFamily="34" charset="0"/>
                          <a:ea typeface="Aptos"/>
                          <a:cs typeface="Times New Roman"/>
                        </a:rPr>
                        <a:t>онлайн</a:t>
                      </a: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, с обучающим тренером школы </a:t>
                      </a:r>
                      <a:r>
                        <a:rPr lang="ru-RU" sz="1000" kern="100" baseline="0" dirty="0" err="1">
                          <a:latin typeface="Arial" pitchFamily="34" charset="0"/>
                          <a:ea typeface="Aptos"/>
                          <a:cs typeface="Times New Roman"/>
                        </a:rPr>
                        <a:t>игропрактики</a:t>
                      </a: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 «Игры Жизни» или в формате обучающих видео записей с автором игры.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Выявление способов «монетизации» выбранной профессии, Выявление конкретного способа получать доход 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Высокая цена.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52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«Компас новых профессий»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12 000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Бесплатная видео-инструкция.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Хорошее  качество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Полное наполнение.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Полезна не только для школьников, но и для учителей, взрослых людей.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Высокая цена.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62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 err="1">
                          <a:latin typeface="Arial" pitchFamily="34" charset="0"/>
                          <a:ea typeface="Aptos"/>
                          <a:cs typeface="Times New Roman"/>
                        </a:rPr>
                        <a:t>Профориентационный</a:t>
                      </a: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 центр «Планета Профессий»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-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Бесплатная телефонная консультация.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Большой спектр услуг (от 3 до 11 класса)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Arial" pitchFamily="34" charset="0"/>
                          <a:ea typeface="Aptos"/>
                          <a:cs typeface="Times New Roman"/>
                        </a:rPr>
                        <a:t>Отсутствие цен на сайте.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Центр по подготовке к ОГЭ и ЕГЭ «</a:t>
                      </a:r>
                      <a:r>
                        <a:rPr lang="en-US" sz="1000" kern="100" baseline="0" dirty="0" err="1">
                          <a:latin typeface="Arial" pitchFamily="34" charset="0"/>
                          <a:ea typeface="Aptos"/>
                          <a:cs typeface="Times New Roman"/>
                        </a:rPr>
                        <a:t>Twostu</a:t>
                      </a: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»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4990-13990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Хорошие отзывы.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Не очень понятный для понимания сайт.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Arial" pitchFamily="34" charset="0"/>
                          <a:ea typeface="Aptos"/>
                          <a:cs typeface="Times New Roman"/>
                        </a:rPr>
                        <a:t>Высокие цены.</a:t>
                      </a:r>
                    </a:p>
                  </a:txBody>
                  <a:tcPr marL="31689" marR="316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9933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Ценностные предложения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116;p10">
            <a:extLst>
              <a:ext uri="{FF2B5EF4-FFF2-40B4-BE49-F238E27FC236}">
                <a16:creationId xmlns:a16="http://schemas.microsoft.com/office/drawing/2014/main" xmlns="" id="{A680103F-4F87-5623-EAC9-E4859ED90D76}"/>
              </a:ext>
            </a:extLst>
          </p:cNvPr>
          <p:cNvSpPr/>
          <p:nvPr/>
        </p:nvSpPr>
        <p:spPr>
          <a:xfrm>
            <a:off x="339889" y="676371"/>
            <a:ext cx="7059393" cy="4130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9999" lvl="0" indent="-179999">
              <a:lnSpc>
                <a:spcPct val="115000"/>
              </a:lnSpc>
              <a:buClr>
                <a:srgbClr val="7E36B4"/>
              </a:buClr>
              <a:buSzPts val="1200"/>
              <a:buFont typeface="Raleway Medium"/>
              <a:buChar char="●"/>
            </a:pPr>
            <a:r>
              <a:rPr lang="ru-RU" dirty="0" smtClean="0"/>
              <a:t>1 </a:t>
            </a:r>
            <a:r>
              <a:rPr lang="ru-RU" b="1" dirty="0" smtClean="0"/>
              <a:t>Подростки</a:t>
            </a:r>
            <a:r>
              <a:rPr lang="ru-RU" dirty="0" smtClean="0"/>
              <a:t>. </a:t>
            </a:r>
            <a:r>
              <a:rPr lang="ru-RU" dirty="0" smtClean="0"/>
              <a:t>Ценностное предложение: чёткое представление о своих профессиональных интересах, возможностях и будущей профессии </a:t>
            </a:r>
            <a:br>
              <a:rPr lang="ru-RU" dirty="0" smtClean="0"/>
            </a:br>
            <a:r>
              <a:rPr lang="ru-RU" b="1" dirty="0" smtClean="0"/>
              <a:t>2 Частные школы/Психологические детский </a:t>
            </a:r>
            <a:r>
              <a:rPr lang="ru-RU" b="1" dirty="0" smtClean="0"/>
              <a:t>центр</a:t>
            </a:r>
            <a:r>
              <a:rPr lang="ru-RU" dirty="0" smtClean="0"/>
              <a:t>. </a:t>
            </a:r>
            <a:r>
              <a:rPr lang="ru-RU" dirty="0" smtClean="0"/>
              <a:t>Ценностное предложение: предоставление уникальных инструментов и подхода, которые привлекут клиентов. Красочное дополнение к уже использованным методам профориентации, игра позволяет расширить кругозор потенциально выбранных профессий, рассмотреть возможности своего будущего, понять свои сильные и слабые стороны, которые могут ему в дальнейшим помочь для развития своих компетенций.</a:t>
            </a:r>
            <a:br>
              <a:rPr lang="ru-RU" dirty="0" smtClean="0"/>
            </a:br>
            <a:r>
              <a:rPr lang="ru-RU" dirty="0" smtClean="0"/>
              <a:t>3 </a:t>
            </a:r>
            <a:r>
              <a:rPr lang="ru-RU" b="1" dirty="0" smtClean="0"/>
              <a:t>Родители</a:t>
            </a:r>
            <a:r>
              <a:rPr lang="ru-RU" dirty="0" smtClean="0"/>
              <a:t>. </a:t>
            </a:r>
            <a:r>
              <a:rPr lang="ru-RU" dirty="0" smtClean="0"/>
              <a:t>Ценностное предложение: ребёнок обретёт уверенность в своём профессиональном выборе, а родители - спокойствие.</a:t>
            </a:r>
            <a:br>
              <a:rPr lang="ru-RU" dirty="0" smtClean="0"/>
            </a:br>
            <a:r>
              <a:rPr lang="ru-RU" dirty="0" smtClean="0"/>
              <a:t>4 </a:t>
            </a:r>
            <a:r>
              <a:rPr lang="ru-RU" b="1" dirty="0" smtClean="0"/>
              <a:t>Педагог-психолог</a:t>
            </a:r>
            <a:r>
              <a:rPr lang="ru-RU" dirty="0" smtClean="0"/>
              <a:t>. Ценностное </a:t>
            </a:r>
            <a:r>
              <a:rPr lang="ru-RU" dirty="0" smtClean="0"/>
              <a:t>предложение: Уникальный подход; групповая игра, которая способна завлечь учеников не просто для прохождения этого мероприятия «для галочки», а для детального познания, в ходе игры, себя, своих возможностей и предпочтений.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  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74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xmlns="" id="{398785B8-89A5-AB0B-63D5-79942A6F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FB82666B-7411-1F50-58D1-64E553708D61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A3AAB769-E35D-C1F9-3BCD-89B5A7CF8AB1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01A7C574-D8BA-74BE-1F84-BA67BE57F49B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E9B6382-6313-27BF-4D42-01457783A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DB7A1D59-315D-07CC-A4E8-B693CD029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76B13C0-FA13-975E-9507-13627AFDEB41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Бизнес-модель развития продукта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773C2EB5-131F-6586-4D74-1B2ABA7EF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131;p12">
            <a:extLst>
              <a:ext uri="{FF2B5EF4-FFF2-40B4-BE49-F238E27FC236}">
                <a16:creationId xmlns:a16="http://schemas.microsoft.com/office/drawing/2014/main" xmlns="" id="{6A8A1DC8-6311-77C0-974D-C5A5AB8D07F7}"/>
              </a:ext>
            </a:extLst>
          </p:cNvPr>
          <p:cNvSpPr/>
          <p:nvPr/>
        </p:nvSpPr>
        <p:spPr>
          <a:xfrm>
            <a:off x="293757" y="1028260"/>
            <a:ext cx="6367500" cy="34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>
                <a:srgbClr val="322336"/>
              </a:buClr>
              <a:buSzPts val="1100"/>
              <a:buFont typeface="Arial"/>
              <a:buNone/>
            </a:pP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0207" y="788277"/>
            <a:ext cx="6647793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b="1" dirty="0" smtClean="0"/>
              <a:t>Планируется </a:t>
            </a:r>
            <a:r>
              <a:rPr lang="ru-RU" b="1" dirty="0" smtClean="0"/>
              <a:t>продажа готового продукта (игры)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Маркетплейсы</a:t>
            </a:r>
            <a:r>
              <a:rPr lang="ru-RU" dirty="0" smtClean="0"/>
              <a:t>: </a:t>
            </a:r>
            <a:r>
              <a:rPr lang="ru-RU" dirty="0" err="1" smtClean="0"/>
              <a:t>вайлдберис</a:t>
            </a:r>
            <a:r>
              <a:rPr lang="ru-RU" dirty="0" smtClean="0"/>
              <a:t>, озон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Займ</a:t>
            </a:r>
            <a:r>
              <a:rPr lang="ru-RU" dirty="0" smtClean="0"/>
              <a:t> в банке не планируется.</a:t>
            </a:r>
            <a:br>
              <a:rPr lang="ru-RU" dirty="0" smtClean="0"/>
            </a:br>
            <a:r>
              <a:rPr lang="ru-RU" dirty="0" smtClean="0"/>
              <a:t>Привлечение средств от </a:t>
            </a:r>
            <a:r>
              <a:rPr lang="ru-RU" dirty="0" smtClean="0"/>
              <a:t>инвесторов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b="1" dirty="0" smtClean="0"/>
              <a:t>Каналы продвижения: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• Партнерство с экспертами - привлечение к продвижению игры специалистов по профориентации, психологов, карьерных консультантов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• Сотрудничество с </a:t>
            </a:r>
            <a:r>
              <a:rPr lang="ru-RU" dirty="0" err="1" smtClean="0"/>
              <a:t>блогерами</a:t>
            </a:r>
            <a:r>
              <a:rPr lang="ru-RU" dirty="0" smtClean="0"/>
              <a:t> - найти </a:t>
            </a:r>
            <a:r>
              <a:rPr lang="ru-RU" dirty="0" err="1" smtClean="0"/>
              <a:t>блогеров</a:t>
            </a:r>
            <a:r>
              <a:rPr lang="ru-RU" dirty="0" smtClean="0"/>
              <a:t>, специализирующихся на образовании, профориентации и предложить им протестировать игру и поделиться своим мнением с аудиторией/ закупить рекламу у </a:t>
            </a:r>
            <a:r>
              <a:rPr lang="ru-RU" dirty="0" err="1" smtClean="0"/>
              <a:t>блогеров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• участие в выставках и конференциях: представить игру на профильных выставках и конференциях, связанных с образованием и развитием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• партнерские программы: согласовать размещение баннеров на тематических сайтах, образовательных порталах, форумах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5037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PT Sans"/>
              </a:rPr>
              <a:t>Команда «Название команды»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14;p26">
            <a:extLst>
              <a:ext uri="{FF2B5EF4-FFF2-40B4-BE49-F238E27FC236}">
                <a16:creationId xmlns:a16="http://schemas.microsoft.com/office/drawing/2014/main" xmlns="" id="{849F75B4-8653-D306-EB89-335AF2A8B99B}"/>
              </a:ext>
            </a:extLst>
          </p:cNvPr>
          <p:cNvSpPr txBox="1"/>
          <p:nvPr/>
        </p:nvSpPr>
        <p:spPr>
          <a:xfrm>
            <a:off x="198087" y="1004727"/>
            <a:ext cx="8575923" cy="3272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    </a:t>
            </a: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3269" y="756746"/>
            <a:ext cx="8240111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bg2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Мы сможем воплотить этот проект потому что наша команда обладает такими компетенциями, как:  сплочённость, целеустремлённость, умение обучаться новому, проявляет интерес к мелочам, а главное обладает желанием найти способ помочь своим же потребителям решить их проблему.</a:t>
            </a:r>
          </a:p>
          <a:p>
            <a:pPr lvl="0"/>
            <a:endParaRPr lang="ru-RU" b="1" dirty="0" smtClean="0">
              <a:solidFill>
                <a:srgbClr val="FF6600"/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r>
              <a:rPr lang="ru-RU" b="1" dirty="0" smtClean="0">
                <a:solidFill>
                  <a:srgbClr val="FF6600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Состав </a:t>
            </a:r>
            <a:r>
              <a:rPr lang="ru-RU" b="1" dirty="0" smtClean="0">
                <a:solidFill>
                  <a:srgbClr val="FF6600"/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команды проекта: </a:t>
            </a:r>
          </a:p>
          <a:p>
            <a:pPr lvl="0"/>
            <a:endParaRPr lang="ru-RU" sz="11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r>
              <a:rPr lang="ru-RU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Рябова Лия – лидер команды</a:t>
            </a:r>
          </a:p>
          <a:p>
            <a:pPr lvl="0"/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Насонова Дарья</a:t>
            </a:r>
          </a:p>
          <a:p>
            <a:pPr lvl="0"/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Шабанова Ксения</a:t>
            </a:r>
            <a:endParaRPr lang="ru-RU" b="1" u="sng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r>
              <a:rPr lang="ru-RU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Авагян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</a:t>
            </a:r>
            <a:r>
              <a:rPr lang="ru-RU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Мариам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</a:t>
            </a:r>
          </a:p>
          <a:p>
            <a:pPr lvl="0"/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Попович Полина</a:t>
            </a:r>
          </a:p>
          <a:p>
            <a:pPr lvl="0"/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Попкова Дарья</a:t>
            </a:r>
          </a:p>
          <a:p>
            <a:pPr lvl="0"/>
            <a:r>
              <a:rPr lang="ru-RU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Жмайло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Владимир</a:t>
            </a:r>
          </a:p>
          <a:p>
            <a:pPr lvl="0"/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Андреева Анна</a:t>
            </a:r>
          </a:p>
          <a:p>
            <a:pPr lvl="0"/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Янковская Арина</a:t>
            </a:r>
          </a:p>
          <a:p>
            <a:pPr lvl="0"/>
            <a:r>
              <a:rPr lang="ru-RU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Хомченко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Мария</a:t>
            </a:r>
          </a:p>
          <a:p>
            <a:pPr lvl="0"/>
            <a:endParaRPr lang="ru-RU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endParaRPr lang="ru-RU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endParaRPr lang="ru-RU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endParaRPr lang="ru-RU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endParaRPr lang="ru-RU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700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Текущие результаты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xmlns="" id="{E510D2AA-4B2B-3033-62FA-473956E77503}"/>
              </a:ext>
            </a:extLst>
          </p:cNvPr>
          <p:cNvSpPr txBox="1">
            <a:spLocks/>
          </p:cNvSpPr>
          <p:nvPr/>
        </p:nvSpPr>
        <p:spPr>
          <a:xfrm>
            <a:off x="307825" y="1152475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200"/>
              </a:spcAft>
            </a:pPr>
            <a:r>
              <a:rPr lang="ru-RU" sz="1600" dirty="0" smtClean="0"/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Мы провели тестирование среди подростков, в ходе которого было выявлено, что наш продукт является актуальным и востребованным. На данный момент мы разработали механизм и структуру игры, выявили потребителей и целевую аудиторию на которую мы работаем. Также провели анализ продукта наших конкурентов, выявили для себя плюсы и минусы у данных компаний. Тем самым подчеркнули для себя ключевые моменты в разработке нашего продукте.</a:t>
            </a:r>
            <a:endParaRPr lang="ru-RU" sz="1600" dirty="0">
              <a:solidFill>
                <a:schemeClr val="tx1"/>
              </a:solidFill>
              <a:latin typeface="Calibri"/>
              <a:cs typeface="Calibri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32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xmlns="" id="{6A6E6F12-AF2F-72E2-A45C-43E0DCF7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EE8C0086-8D38-49F1-C6C1-6D75160EC2CD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30783139-9A14-34E4-AB13-8CD559D1A93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C59B4366-E4E6-B3D7-9461-68FC46FBC489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4859407-8911-57F7-6CBB-9E1C572E0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BBFE6A12-10ED-ED83-4148-A29C55EDE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AB77613-BA45-7A1F-5CB4-D87FA2938B3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Планы развития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EDC9A1FE-2C6B-409A-C00C-2CEF3DCA0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xmlns="" id="{0CB65B71-B4B7-C7BC-9D8E-4EDD4A63C1BC}"/>
              </a:ext>
            </a:extLst>
          </p:cNvPr>
          <p:cNvSpPr txBox="1">
            <a:spLocks/>
          </p:cNvSpPr>
          <p:nvPr/>
        </p:nvSpPr>
        <p:spPr>
          <a:xfrm>
            <a:off x="307825" y="756745"/>
            <a:ext cx="7788246" cy="3812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200"/>
              </a:spcAft>
            </a:pPr>
            <a:endParaRPr lang="ru-RU" sz="1600" dirty="0">
              <a:latin typeface="Calibri"/>
              <a:cs typeface="Calibri"/>
              <a:sym typeface="Raleway Medium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6841" y="704193"/>
            <a:ext cx="86395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Концепция игры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-Проанализировать различные профессии, чтобы составить рассмотрение и информацию о всех возможностях с учетом интересов целевой аудитории</a:t>
            </a:r>
            <a:br>
              <a:rPr lang="ru-RU" dirty="0" smtClean="0"/>
            </a:br>
            <a:r>
              <a:rPr lang="ru-RU" dirty="0" smtClean="0"/>
              <a:t>   - Разработка сюжета и механики игры.</a:t>
            </a:r>
            <a:br>
              <a:rPr lang="ru-RU" dirty="0" smtClean="0"/>
            </a:br>
            <a:r>
              <a:rPr lang="ru-RU" dirty="0" smtClean="0"/>
              <a:t>   - Создание уникальных элементов, отличающих игру от конкурентов.</a:t>
            </a:r>
            <a:br>
              <a:rPr lang="ru-RU" dirty="0" smtClean="0"/>
            </a:br>
            <a:r>
              <a:rPr lang="ru-RU" dirty="0" smtClean="0"/>
              <a:t>- Создать правила: как игроки будут передвигаться, какие действия они могут выполнять, как получать очки и т. д.</a:t>
            </a:r>
            <a:br>
              <a:rPr lang="ru-RU" dirty="0" smtClean="0"/>
            </a:br>
            <a:r>
              <a:rPr lang="ru-RU" dirty="0" smtClean="0"/>
              <a:t>- Карты профессий с описанием, необходимыми навыками и типичными задачами.</a:t>
            </a:r>
            <a:br>
              <a:rPr lang="ru-RU" dirty="0" smtClean="0"/>
            </a:br>
            <a:r>
              <a:rPr lang="ru-RU" dirty="0" smtClean="0"/>
              <a:t>  - Слушания и испытания для игроков, где они могут продемонстрировать свои навыки и решать задачи из различных профессий.</a:t>
            </a:r>
            <a:br>
              <a:rPr lang="ru-RU" dirty="0" smtClean="0"/>
            </a:br>
            <a:r>
              <a:rPr lang="ru-RU" dirty="0" smtClean="0"/>
              <a:t>  - "События", которые могут повлиять на карьерный путь игроков (например, возможность пройти стажировку, испытания или успехи и неудачи).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486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xmlns="" id="{6A6E6F12-AF2F-72E2-A45C-43E0DCF7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>
            <a:extLst>
              <a:ext uri="{FF2B5EF4-FFF2-40B4-BE49-F238E27FC236}">
                <a16:creationId xmlns:a16="http://schemas.microsoft.com/office/drawing/2014/main" xmlns="" id="{EE8C0086-8D38-49F1-C6C1-6D75160EC2CD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30783139-9A14-34E4-AB13-8CD559D1A93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C59B4366-E4E6-B3D7-9461-68FC46FBC489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4859407-8911-57F7-6CBB-9E1C572E0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BBFE6A12-10ED-ED83-4148-A29C55EDE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AB77613-BA45-7A1F-5CB4-D87FA2938B3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Планы развития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EDC9A1FE-2C6B-409A-C00C-2CEF3DCA0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xmlns="" id="{0CB65B71-B4B7-C7BC-9D8E-4EDD4A63C1BC}"/>
              </a:ext>
            </a:extLst>
          </p:cNvPr>
          <p:cNvSpPr txBox="1">
            <a:spLocks/>
          </p:cNvSpPr>
          <p:nvPr/>
        </p:nvSpPr>
        <p:spPr>
          <a:xfrm>
            <a:off x="307825" y="756745"/>
            <a:ext cx="7788246" cy="3812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200"/>
              </a:spcAft>
            </a:pPr>
            <a:endParaRPr lang="ru-RU" sz="1600" dirty="0">
              <a:latin typeface="Calibri"/>
              <a:cs typeface="Calibri"/>
              <a:sym typeface="Raleway Medium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4290" y="777766"/>
            <a:ext cx="867103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   </a:t>
            </a:r>
            <a:r>
              <a:rPr lang="ru-RU" b="1" dirty="0" smtClean="0"/>
              <a:t>Дизайн и разработка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- Подготовка прототипа игры (карты, фишки, игровое поле).</a:t>
            </a:r>
            <a:br>
              <a:rPr lang="ru-RU" dirty="0" smtClean="0"/>
            </a:br>
            <a:r>
              <a:rPr lang="ru-RU" dirty="0" smtClean="0"/>
              <a:t>   - Доработка дизайна и игровых материалов.</a:t>
            </a:r>
            <a:br>
              <a:rPr lang="ru-RU" dirty="0" smtClean="0"/>
            </a:br>
            <a:r>
              <a:rPr lang="ru-RU" dirty="0" smtClean="0"/>
              <a:t>- Привлечь профессионалов из разных областей для создания реальных карточек профессий и актуальных ситуаций.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  </a:t>
            </a:r>
            <a:r>
              <a:rPr lang="ru-RU" b="1" dirty="0" err="1" smtClean="0"/>
              <a:t>Прототипирование</a:t>
            </a:r>
            <a:r>
              <a:rPr lang="ru-RU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Создание прототипа. Сделать первый вариант игры с минимальным набором элементов, чтобы можно было протестировать основные механики и правила.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Тестирование. Провести тестирование прототипа с небольшой аудиторией, чтобы понять, что работает, а что требует доработки. Собрать отзывы для улучшения игры.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486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xmlns="" id="{6A6E6F12-AF2F-72E2-A45C-43E0DCF7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>
            <a:extLst>
              <a:ext uri="{FF2B5EF4-FFF2-40B4-BE49-F238E27FC236}">
                <a16:creationId xmlns:a16="http://schemas.microsoft.com/office/drawing/2014/main" xmlns="" id="{EE8C0086-8D38-49F1-C6C1-6D75160EC2CD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30783139-9A14-34E4-AB13-8CD559D1A93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C59B4366-E4E6-B3D7-9461-68FC46FBC489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4859407-8911-57F7-6CBB-9E1C572E0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BBFE6A12-10ED-ED83-4148-A29C55EDE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AB77613-BA45-7A1F-5CB4-D87FA2938B3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Планы развития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EDC9A1FE-2C6B-409A-C00C-2CEF3DCA0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xmlns="" id="{0CB65B71-B4B7-C7BC-9D8E-4EDD4A63C1BC}"/>
              </a:ext>
            </a:extLst>
          </p:cNvPr>
          <p:cNvSpPr txBox="1">
            <a:spLocks/>
          </p:cNvSpPr>
          <p:nvPr/>
        </p:nvSpPr>
        <p:spPr>
          <a:xfrm>
            <a:off x="307825" y="756745"/>
            <a:ext cx="7788246" cy="3812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200"/>
              </a:spcAft>
            </a:pPr>
            <a:endParaRPr lang="ru-RU" sz="1600" dirty="0">
              <a:latin typeface="Calibri"/>
              <a:cs typeface="Calibri"/>
              <a:sym typeface="Raleway Medium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9697" y="882870"/>
            <a:ext cx="440383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Производство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- Выбор подрядчика для печати и сборки игры.</a:t>
            </a:r>
            <a:br>
              <a:rPr lang="ru-RU" dirty="0" smtClean="0"/>
            </a:br>
            <a:r>
              <a:rPr lang="ru-RU" dirty="0" smtClean="0"/>
              <a:t>   - Контроль качества производства.</a:t>
            </a:r>
            <a:br>
              <a:rPr lang="ru-RU" dirty="0" smtClean="0"/>
            </a:br>
            <a:r>
              <a:rPr lang="ru-RU" dirty="0" smtClean="0"/>
              <a:t>   - Упаковка и подготовка к продаже.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  </a:t>
            </a:r>
            <a:r>
              <a:rPr lang="ru-RU" b="1" dirty="0" smtClean="0"/>
              <a:t>Маркетинг и продвижение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- Разработка маркетинговой стратегии.</a:t>
            </a:r>
            <a:br>
              <a:rPr lang="ru-RU" dirty="0" smtClean="0"/>
            </a:br>
            <a:r>
              <a:rPr lang="ru-RU" dirty="0" smtClean="0"/>
              <a:t>   - Запуск рекламных кампаний (</a:t>
            </a:r>
            <a:r>
              <a:rPr lang="ru-RU" dirty="0" err="1" smtClean="0"/>
              <a:t>онлайн</a:t>
            </a:r>
            <a:r>
              <a:rPr lang="ru-RU" dirty="0" smtClean="0"/>
              <a:t> и </a:t>
            </a:r>
            <a:r>
              <a:rPr lang="ru-RU" dirty="0" err="1" smtClean="0"/>
              <a:t>оффлайн</a:t>
            </a:r>
            <a:r>
              <a:rPr lang="ru-RU" dirty="0" smtClean="0"/>
              <a:t>).</a:t>
            </a:r>
            <a:br>
              <a:rPr lang="ru-RU" dirty="0" smtClean="0"/>
            </a:br>
            <a:r>
              <a:rPr lang="ru-RU" dirty="0" smtClean="0"/>
              <a:t>   - Участие в выставках и мероприятиях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325008" y="936569"/>
            <a:ext cx="4572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    </a:t>
            </a:r>
            <a:r>
              <a:rPr lang="ru-RU" b="1" dirty="0" smtClean="0"/>
              <a:t>Запуск и поддержка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- Организация продаж через </a:t>
            </a:r>
            <a:r>
              <a:rPr lang="ru-RU" dirty="0" err="1" smtClean="0"/>
              <a:t>интернет-магазины</a:t>
            </a:r>
            <a:r>
              <a:rPr lang="ru-RU" dirty="0" smtClean="0"/>
              <a:t> и розничные сети.</a:t>
            </a:r>
            <a:br>
              <a:rPr lang="ru-RU" dirty="0" smtClean="0"/>
            </a:br>
            <a:r>
              <a:rPr lang="ru-RU" dirty="0" smtClean="0"/>
              <a:t>   - Поддержка пользователей (ответы на вопросы, обновления правил).</a:t>
            </a:r>
            <a:br>
              <a:rPr lang="ru-RU" dirty="0" smtClean="0"/>
            </a:br>
            <a:r>
              <a:rPr lang="ru-RU" dirty="0" smtClean="0"/>
              <a:t>   - Сбор отзывов и предложений для улучшения игры.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Развитие продукта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- Выпуск дополнений и новых версий игры.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486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xmlns="" id="{45478265-2DB1-D825-6F0B-C2CA2C628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25E9EE71-7804-2905-35A1-5CD8CD1AD43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38250CCB-8A19-284E-94F7-D4081277A250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118B311E-997A-489E-C33F-EEAA453493C4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DEEE31C-0FCC-ACEB-075D-883490B7A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5C801E85-94EA-6989-9188-4189A2EA5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07A23B2-7E56-B1B8-27FC-E1AD118BF04F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Raleway Medium"/>
              </a:rPr>
              <a:t>Контакты</a:t>
            </a:r>
            <a:endParaRPr lang="ru-RU" sz="2100" b="1" dirty="0">
              <a:solidFill>
                <a:schemeClr val="bg1"/>
              </a:solidFill>
              <a:sym typeface="Raleway Medium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0A321C6B-BB6B-BCED-B3C7-9CCF5664C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8" name="Google Shape;174;p17">
            <a:extLst>
              <a:ext uri="{FF2B5EF4-FFF2-40B4-BE49-F238E27FC236}">
                <a16:creationId xmlns:a16="http://schemas.microsoft.com/office/drawing/2014/main" xmlns="" id="{D267C6AC-9254-EBBC-77BD-290EA98AFF25}"/>
              </a:ext>
            </a:extLst>
          </p:cNvPr>
          <p:cNvSpPr/>
          <p:nvPr/>
        </p:nvSpPr>
        <p:spPr>
          <a:xfrm>
            <a:off x="842401" y="2367403"/>
            <a:ext cx="27813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300"/>
              <a:buFont typeface="Arial"/>
              <a:buNone/>
            </a:pPr>
            <a:r>
              <a:rPr lang="ru" dirty="0" smtClean="0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 </a:t>
            </a:r>
            <a:endParaRPr sz="1600" dirty="0">
              <a:solidFill>
                <a:schemeClr val="dk2"/>
              </a:solidFill>
              <a:latin typeface="Calibri"/>
              <a:cs typeface="Calibri"/>
              <a:sym typeface="Raleway Medium"/>
            </a:endParaRPr>
          </a:p>
        </p:txBody>
      </p:sp>
      <p:sp>
        <p:nvSpPr>
          <p:cNvPr id="12" name="Google Shape;174;p17">
            <a:extLst>
              <a:ext uri="{FF2B5EF4-FFF2-40B4-BE49-F238E27FC236}">
                <a16:creationId xmlns:a16="http://schemas.microsoft.com/office/drawing/2014/main" xmlns="" id="{70AD97CE-E339-18E6-16EF-894664B151DD}"/>
              </a:ext>
            </a:extLst>
          </p:cNvPr>
          <p:cNvSpPr/>
          <p:nvPr/>
        </p:nvSpPr>
        <p:spPr>
          <a:xfrm>
            <a:off x="3623701" y="2367403"/>
            <a:ext cx="2137023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endParaRPr sz="1600" dirty="0">
              <a:solidFill>
                <a:schemeClr val="dk2"/>
              </a:solidFill>
              <a:latin typeface="Calibri"/>
              <a:cs typeface="Calibri"/>
              <a:sym typeface="Raleway Medium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1588" y="1251733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" dirty="0" smtClean="0">
                <a:solidFill>
                  <a:schemeClr val="tx1"/>
                </a:solidFill>
              </a:rPr>
              <a:t>Контакты команды: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Лидер (почта): </a:t>
            </a:r>
            <a:r>
              <a:rPr lang="ru-RU" dirty="0" smtClean="0">
                <a:solidFill>
                  <a:schemeClr val="tx1"/>
                </a:solidFill>
                <a:hlinkClick r:id="rId6"/>
              </a:rPr>
              <a:t>liarabova6654@gmail.com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(Номер): </a:t>
            </a:r>
            <a:r>
              <a:rPr lang="ru-RU" dirty="0" smtClean="0">
                <a:solidFill>
                  <a:schemeClr val="tx1"/>
                </a:solidFill>
              </a:rPr>
              <a:t>89966108976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Наставник: </a:t>
            </a:r>
            <a:r>
              <a:rPr lang="ru-RU" dirty="0" err="1" smtClean="0">
                <a:solidFill>
                  <a:schemeClr val="tx1"/>
                </a:solidFill>
              </a:rPr>
              <a:t>Понкратова</a:t>
            </a:r>
            <a:r>
              <a:rPr lang="ru-RU" dirty="0" smtClean="0">
                <a:solidFill>
                  <a:schemeClr val="tx1"/>
                </a:solidFill>
              </a:rPr>
              <a:t> Ирина Анатольевна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Номер: +7 905 487 1060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125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a71a08f-077a-41a9-aad3-034e276f8716">
      <UserInfo>
        <DisplayName>Перепелкина Злата Игоревна</DisplayName>
        <AccountId>276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C63379-C0B8-4BD9-83F1-45D66B269D31}">
  <ds:schemaRefs>
    <ds:schemaRef ds:uri="9a71a08f-077a-41a9-aad3-034e276f8716"/>
    <ds:schemaRef ds:uri="cf1cf5ab-44f6-41ec-b5c9-7f9911316a2c"/>
    <ds:schemaRef ds:uri="f78255e9-3bc1-4538-ae62-1ed3673d350f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124C7113-676B-4FFF-8F97-49F8BF46CE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CCD091-034A-4133-936B-DC04714641FB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560</Words>
  <Application>Microsoft Office PowerPoint</Application>
  <PresentationFormat>Экран (16:9)</PresentationFormat>
  <Paragraphs>104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8" baseType="lpstr">
      <vt:lpstr>Arial</vt:lpstr>
      <vt:lpstr>Calibri</vt:lpstr>
      <vt:lpstr>Calibri Light</vt:lpstr>
      <vt:lpstr>Google Sans</vt:lpstr>
      <vt:lpstr>Helvetica</vt:lpstr>
      <vt:lpstr>Raleway Medium</vt:lpstr>
      <vt:lpstr>Roboto</vt:lpstr>
      <vt:lpstr>PT Sans</vt:lpstr>
      <vt:lpstr>Raleway</vt:lpstr>
      <vt:lpstr>Aptos</vt:lpstr>
      <vt:lpstr>Times New Roman</vt:lpstr>
      <vt:lpstr>Simple Light</vt:lpstr>
      <vt:lpstr>Simple Light</vt:lpstr>
      <vt:lpstr>Название проекта SBS-24 а42 Интерактиная профоориентационная игра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Лия</cp:lastModifiedBy>
  <cp:revision>43</cp:revision>
  <dcterms:modified xsi:type="dcterms:W3CDTF">2024-10-31T18:54:44Z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</Properties>
</file>