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54" y="9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9886" y="2104056"/>
            <a:ext cx="8379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Light" panose="020B0502040204020203" pitchFamily="34" charset="0"/>
              </a:rPr>
              <a:t>Бактерицидный смарт-</a:t>
            </a:r>
            <a:r>
              <a:rPr lang="ru-RU" sz="2000" dirty="0" err="1" smtClean="0">
                <a:latin typeface="Bahnschrift Light" panose="020B0502040204020203" pitchFamily="34" charset="0"/>
              </a:rPr>
              <a:t>рециркулятор</a:t>
            </a:r>
            <a:endParaRPr lang="ru-RU" sz="2000" dirty="0" smtClean="0">
              <a:latin typeface="Bahnschrift Light" panose="020B0502040204020203" pitchFamily="34" charset="0"/>
            </a:endParaRPr>
          </a:p>
          <a:p>
            <a:endParaRPr lang="ru-RU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376" y="2137203"/>
            <a:ext cx="113412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" panose="020B0502040204020203" pitchFamily="34" charset="0"/>
              </a:rPr>
              <a:t>Обстановка с вирусными </a:t>
            </a:r>
            <a:r>
              <a:rPr lang="ru-RU" sz="2400" dirty="0" smtClean="0">
                <a:latin typeface="Bahnschrift Light" panose="020B0502040204020203" pitchFamily="34" charset="0"/>
              </a:rPr>
              <a:t>заболеваниями</a:t>
            </a:r>
            <a:r>
              <a:rPr lang="en-US" sz="2400" dirty="0">
                <a:latin typeface="Bahnschrift Light" panose="020B0502040204020203" pitchFamily="34" charset="0"/>
              </a:rPr>
              <a:t>,</a:t>
            </a:r>
            <a:r>
              <a:rPr lang="ru-RU" sz="2400" dirty="0" smtClean="0">
                <a:latin typeface="Bahnschrift Light" panose="020B0502040204020203" pitchFamily="34" charset="0"/>
              </a:rPr>
              <a:t> </a:t>
            </a:r>
            <a:r>
              <a:rPr lang="ru-RU" sz="2400" dirty="0">
                <a:latin typeface="Bahnschrift Light" panose="020B0502040204020203" pitchFamily="34" charset="0"/>
              </a:rPr>
              <a:t>передающимися </a:t>
            </a:r>
            <a:r>
              <a:rPr lang="ru-RU" sz="2400" dirty="0" smtClean="0">
                <a:latin typeface="Bahnschrift Light" panose="020B0502040204020203" pitchFamily="34" charset="0"/>
              </a:rPr>
              <a:t> </a:t>
            </a:r>
            <a:r>
              <a:rPr lang="ru-RU" sz="2400" dirty="0">
                <a:latin typeface="Bahnschrift Light" panose="020B0502040204020203" pitchFamily="34" charset="0"/>
              </a:rPr>
              <a:t>воздушным путем в периоды эпидемий (COVID-19,ОРВИ и т.д.) </a:t>
            </a:r>
            <a:r>
              <a:rPr lang="ru-RU" sz="2400" dirty="0" smtClean="0">
                <a:latin typeface="Bahnschrift Light" panose="020B0502040204020203" pitchFamily="34" charset="0"/>
              </a:rPr>
              <a:t>указывает </a:t>
            </a:r>
            <a:r>
              <a:rPr lang="ru-RU" sz="2400" dirty="0">
                <a:latin typeface="Bahnschrift Light" panose="020B0502040204020203" pitchFamily="34" charset="0"/>
              </a:rPr>
              <a:t>на необходимость использования мероприятий по дезинфекции воздуха (СанПиН 3.3686-21. </a:t>
            </a:r>
            <a:r>
              <a:rPr lang="ru-RU" sz="2400" dirty="0" smtClean="0">
                <a:latin typeface="Bahnschrift Light" panose="020B0502040204020203" pitchFamily="34" charset="0"/>
              </a:rPr>
              <a:t>, СанПиН</a:t>
            </a:r>
            <a:r>
              <a:rPr lang="ru-RU" sz="2400" dirty="0">
                <a:latin typeface="Bahnschrift Light" panose="020B0502040204020203" pitchFamily="34" charset="0"/>
              </a:rPr>
              <a:t> 2.1.3.2630-10  п.11.12</a:t>
            </a:r>
            <a:r>
              <a:rPr lang="ru-RU" sz="2400" dirty="0" smtClean="0">
                <a:latin typeface="Bahnschrift Light" panose="020B0502040204020203" pitchFamily="34" charset="0"/>
              </a:rPr>
              <a:t>)</a:t>
            </a:r>
            <a:r>
              <a:rPr lang="en-US" sz="2400" dirty="0" smtClean="0">
                <a:latin typeface="Bahnschrift Light" panose="020B0502040204020203" pitchFamily="34" charset="0"/>
              </a:rPr>
              <a:t>.</a:t>
            </a:r>
            <a:endParaRPr lang="ru-RU" sz="2400" dirty="0" smtClean="0">
              <a:latin typeface="Bahnschrift Light" panose="020B0502040204020203" pitchFamily="34" charset="0"/>
            </a:endParaRPr>
          </a:p>
          <a:p>
            <a:endParaRPr lang="ru-RU" sz="2400" dirty="0">
              <a:latin typeface="Bahnschrift Light" panose="020B0502040204020203" pitchFamily="34" charset="0"/>
            </a:endParaRPr>
          </a:p>
          <a:p>
            <a:endParaRPr lang="ru-RU" sz="2400" dirty="0" smtClean="0">
              <a:latin typeface="Bahnschrift Light" panose="020B0502040204020203" pitchFamily="34" charset="0"/>
            </a:endParaRPr>
          </a:p>
          <a:p>
            <a:r>
              <a:rPr lang="ru-RU" sz="2400" dirty="0">
                <a:latin typeface="Bahnschrift Light" panose="020B0502040204020203" pitchFamily="34" charset="0"/>
              </a:rPr>
              <a:t>Продукт будет использован для дезинфекции воздуха в жилых домах, больницах  и предприятиях</a:t>
            </a:r>
            <a:r>
              <a:rPr lang="ru-RU" sz="2400" dirty="0" smtClean="0">
                <a:latin typeface="Bahnschrift Light" panose="020B0502040204020203" pitchFamily="34" charset="0"/>
              </a:rPr>
              <a:t>.</a:t>
            </a:r>
          </a:p>
          <a:p>
            <a:r>
              <a:rPr lang="ru-RU" sz="2400" dirty="0" smtClean="0">
                <a:latin typeface="Bahnschrift Light" panose="020B0502040204020203" pitchFamily="34" charset="0"/>
              </a:rPr>
              <a:t>Потребители : </a:t>
            </a:r>
            <a:r>
              <a:rPr lang="ru-RU" sz="2400" dirty="0">
                <a:latin typeface="Bahnschrift Light" panose="020B0502040204020203" pitchFamily="34" charset="0"/>
              </a:rPr>
              <a:t>м</a:t>
            </a:r>
            <a:r>
              <a:rPr lang="ru-RU" sz="2400" dirty="0" smtClean="0">
                <a:latin typeface="Bahnschrift Light" panose="020B0502040204020203" pitchFamily="34" charset="0"/>
              </a:rPr>
              <a:t>едицинские </a:t>
            </a:r>
            <a:r>
              <a:rPr lang="ru-RU" sz="2400" dirty="0">
                <a:latin typeface="Bahnschrift Light" panose="020B0502040204020203" pitchFamily="34" charset="0"/>
              </a:rPr>
              <a:t>учреждения, офисные помещения, домашнее использование.</a:t>
            </a:r>
            <a:endParaRPr lang="ru-RU" sz="24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639" y="4768455"/>
            <a:ext cx="117507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ahnschrift Light" panose="020B0502040204020203" pitchFamily="34" charset="0"/>
              </a:rPr>
              <a:t>Большая функциональность</a:t>
            </a:r>
          </a:p>
          <a:p>
            <a:r>
              <a:rPr lang="ru-RU" sz="2800" dirty="0">
                <a:latin typeface="Bahnschrift Light" panose="020B0502040204020203" pitchFamily="34" charset="0"/>
              </a:rPr>
              <a:t>Беспроводное управление</a:t>
            </a:r>
            <a:endParaRPr lang="ru-RU" sz="2800" dirty="0">
              <a:latin typeface="Bahnschrift Ligh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5032546" y="2453542"/>
            <a:ext cx="2930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Дешевый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удобный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FEA58-AB89-4825-8D11-5BB8D6F2DE0B}"/>
              </a:ext>
            </a:extLst>
          </p:cNvPr>
          <p:cNvSpPr txBox="1"/>
          <p:nvPr/>
        </p:nvSpPr>
        <p:spPr>
          <a:xfrm>
            <a:off x="817527" y="1339356"/>
            <a:ext cx="105569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Бактерицидный смарт-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</a:rPr>
              <a:t>рециркулятор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–  необходим для обеззараживания помещений, будет использоваться для дезинфекции воздуха в жилых домах, больницах и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предприятиях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8209787" y="2437804"/>
            <a:ext cx="2930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Для создания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безопасной среды</a:t>
            </a:r>
            <a:endParaRPr lang="ru-RU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D858A-53C7-49FB-BCF8-31FA8A76B978}"/>
              </a:ext>
            </a:extLst>
          </p:cNvPr>
          <p:cNvSpPr txBox="1"/>
          <p:nvPr/>
        </p:nvSpPr>
        <p:spPr>
          <a:xfrm>
            <a:off x="1417340" y="2474395"/>
            <a:ext cx="3510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Компактный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975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16" y="1815152"/>
            <a:ext cx="114777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" panose="020B0502040204020203" pitchFamily="34" charset="0"/>
              </a:rPr>
              <a:t>Существующие </a:t>
            </a:r>
            <a:r>
              <a:rPr lang="ru-RU" sz="2400" dirty="0" smtClean="0">
                <a:latin typeface="Bahnschrift Light" panose="020B0502040204020203" pitchFamily="34" charset="0"/>
              </a:rPr>
              <a:t>конкуренты такие как Поток 1001, </a:t>
            </a:r>
            <a:r>
              <a:rPr lang="ru-RU" sz="2400" dirty="0" err="1">
                <a:latin typeface="Bahnschrift Light" panose="020B0502040204020203" pitchFamily="34" charset="0"/>
              </a:rPr>
              <a:t>Армед</a:t>
            </a:r>
            <a:r>
              <a:rPr lang="ru-RU" sz="2400" dirty="0">
                <a:latin typeface="Bahnschrift Light" panose="020B0502040204020203" pitchFamily="34" charset="0"/>
              </a:rPr>
              <a:t> </a:t>
            </a:r>
            <a:r>
              <a:rPr lang="en-US" sz="2400" dirty="0">
                <a:latin typeface="Bahnschrift Light" panose="020B0502040204020203" pitchFamily="34" charset="0"/>
              </a:rPr>
              <a:t>CH211- </a:t>
            </a:r>
            <a:r>
              <a:rPr lang="en-US" sz="2400" dirty="0" smtClean="0">
                <a:latin typeface="Bahnschrift Light" panose="020B0502040204020203" pitchFamily="34" charset="0"/>
              </a:rPr>
              <a:t>115</a:t>
            </a:r>
            <a:r>
              <a:rPr lang="ru-RU" sz="2400" dirty="0">
                <a:latin typeface="Bahnschrift Light" panose="020B0502040204020203" pitchFamily="34" charset="0"/>
              </a:rPr>
              <a:t>, МЕГИДЕЗ 3909 </a:t>
            </a:r>
            <a:r>
              <a:rPr lang="ru-RU" sz="2400" dirty="0" smtClean="0">
                <a:latin typeface="Bahnschrift Light" panose="020B0502040204020203" pitchFamily="34" charset="0"/>
              </a:rPr>
              <a:t>не отвечают совокупности требований:</a:t>
            </a:r>
          </a:p>
          <a:p>
            <a:endParaRPr lang="ru-RU" sz="2400" dirty="0" smtClean="0"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ahnschrift Light" panose="020B0502040204020203" pitchFamily="34" charset="0"/>
              </a:rPr>
              <a:t>Дешевизна.</a:t>
            </a:r>
            <a:endParaRPr lang="ru-RU" sz="2400" dirty="0"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ahnschrift Light" panose="020B0502040204020203" pitchFamily="34" charset="0"/>
              </a:rPr>
              <a:t>Беспроводное </a:t>
            </a:r>
            <a:r>
              <a:rPr lang="ru-RU" sz="2400" dirty="0" smtClean="0">
                <a:latin typeface="Bahnschrift Light" panose="020B0502040204020203" pitchFamily="34" charset="0"/>
              </a:rPr>
              <a:t>управление </a:t>
            </a:r>
            <a:r>
              <a:rPr lang="ru-RU" sz="2400" dirty="0">
                <a:latin typeface="Bahnschrift Light" panose="020B0502040204020203" pitchFamily="34" charset="0"/>
              </a:rPr>
              <a:t>с помощью </a:t>
            </a:r>
            <a:r>
              <a:rPr lang="ru-RU" sz="2400" dirty="0" err="1">
                <a:latin typeface="Bahnschrift Light" panose="020B0502040204020203" pitchFamily="34" charset="0"/>
              </a:rPr>
              <a:t>Android</a:t>
            </a:r>
            <a:r>
              <a:rPr lang="ru-RU" sz="2400" dirty="0">
                <a:latin typeface="Bahnschrift Light" panose="020B0502040204020203" pitchFamily="34" charset="0"/>
              </a:rPr>
              <a:t> устройств.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ahnschrift Light" panose="020B0502040204020203" pitchFamily="34" charset="0"/>
              </a:rPr>
              <a:t>Удобство </a:t>
            </a:r>
            <a:r>
              <a:rPr lang="ru-RU" sz="2400" dirty="0">
                <a:latin typeface="Bahnschrift Light" panose="020B0502040204020203" pitchFamily="34" charset="0"/>
              </a:rPr>
              <a:t>управления.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ahnschrift Light" panose="020B0502040204020203" pitchFamily="34" charset="0"/>
              </a:rPr>
              <a:t>Расширенный </a:t>
            </a:r>
            <a:r>
              <a:rPr lang="ru-RU" sz="2400" dirty="0" smtClean="0">
                <a:latin typeface="Bahnschrift Light" panose="020B0502040204020203" pitchFamily="34" charset="0"/>
              </a:rPr>
              <a:t>функционал </a:t>
            </a:r>
            <a:r>
              <a:rPr lang="ru-RU" sz="2400" dirty="0">
                <a:latin typeface="Bahnschrift Light" panose="020B0502040204020203" pitchFamily="34" charset="0"/>
              </a:rPr>
              <a:t>(обычно присутствуют только простая </a:t>
            </a:r>
            <a:r>
              <a:rPr lang="ru-RU" sz="2400" dirty="0" smtClean="0">
                <a:latin typeface="Bahnschrift Light" panose="020B0502040204020203" pitchFamily="34" charset="0"/>
              </a:rPr>
              <a:t>функция включения </a:t>
            </a:r>
            <a:r>
              <a:rPr lang="ru-RU" sz="2400" dirty="0">
                <a:latin typeface="Bahnschrift Light" panose="020B0502040204020203" pitchFamily="34" charset="0"/>
              </a:rPr>
              <a:t>и выключения устройства</a:t>
            </a:r>
            <a:r>
              <a:rPr lang="ru-RU" sz="2400" dirty="0" smtClean="0">
                <a:latin typeface="Bahnschrift Light" panose="020B0502040204020203" pitchFamily="34" charset="0"/>
              </a:rPr>
              <a:t>)</a:t>
            </a:r>
          </a:p>
          <a:p>
            <a:endParaRPr lang="ru-RU" sz="2400" dirty="0" smtClean="0"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latin typeface="Bahnschrift Light" panose="020B0502040204020203" pitchFamily="34" charset="0"/>
              </a:rPr>
              <a:t>Разрабатываемая модель будет иметь все указанные требования.</a:t>
            </a:r>
          </a:p>
          <a:p>
            <a:endParaRPr lang="ru-RU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2316087" y="232348"/>
            <a:ext cx="84671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BA919"/>
                </a:solidFill>
              </a:rPr>
              <a:t>УРОВЕНЬ ГОТОВНОСТИ ПРОЕКТА</a:t>
            </a:r>
            <a:endParaRPr lang="ru-RU" sz="4400" b="1" dirty="0">
              <a:solidFill>
                <a:srgbClr val="FBA91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8493" y="1241275"/>
            <a:ext cx="952473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/>
              <a:t>TRL 5: Работоспособность технологии может быть продемонстрирована на детализированном макете в условиях, приближенным к </a:t>
            </a:r>
            <a:r>
              <a:rPr lang="ru-RU" sz="3200" dirty="0" smtClean="0"/>
              <a:t>реальным. В </a:t>
            </a:r>
            <a:r>
              <a:rPr lang="ru-RU" sz="3200" dirty="0"/>
              <a:t>лаборатории ТГУ имеются инструменты и приборы для налаживания и </a:t>
            </a:r>
            <a:r>
              <a:rPr lang="ru-RU" sz="3200" dirty="0"/>
              <a:t>конструирования печатных плат, а так же квалификация персонала для их проектирования. </a:t>
            </a:r>
            <a:r>
              <a:rPr lang="ru-RU" altLang="ru-RU" sz="3200" dirty="0"/>
              <a:t>Программное обеспечение для конструирования печатных плат также имеется. </a:t>
            </a:r>
          </a:p>
        </p:txBody>
      </p:sp>
    </p:spTree>
    <p:extLst>
      <p:ext uri="{BB962C8B-B14F-4D97-AF65-F5344CB8AC3E}">
        <p14:creationId xmlns:p14="http://schemas.microsoft.com/office/powerpoint/2010/main" val="734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54955" y="2911345"/>
            <a:ext cx="584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Целевая аудитория – медицинские учреждения, организации, частные лица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8174" y="4820334"/>
            <a:ext cx="519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Необходимые ресурсы – </a:t>
            </a:r>
            <a:r>
              <a:rPr lang="ru-RU" dirty="0">
                <a:latin typeface="Bahnschrift Light" panose="020B0502040204020203" pitchFamily="34" charset="0"/>
              </a:rPr>
              <a:t>материальные ресурсы, персонал, финансовые ресурсы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15701" y="4773386"/>
            <a:ext cx="3384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Основная концепция бизнеса – получение прибыли от продаж продукции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3394" y="2621591"/>
            <a:ext cx="324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Каналы сбыта – онлайн-магазин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6201" y="827983"/>
            <a:ext cx="5691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Ценностное предложение </a:t>
            </a:r>
            <a:r>
              <a:rPr lang="ru-RU" dirty="0" smtClean="0">
                <a:latin typeface="Bahnschrift Light" panose="020B0502040204020203" pitchFamily="34" charset="0"/>
              </a:rPr>
              <a:t>– продукт </a:t>
            </a:r>
            <a:r>
              <a:rPr lang="ru-RU" dirty="0">
                <a:latin typeface="Bahnschrift Light" panose="020B0502040204020203" pitchFamily="34" charset="0"/>
              </a:rPr>
              <a:t>более многофункционален, чем аналоги на рынке, беспроводное управление 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96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A17911-5A49-99B8-BE38-A7381EE0E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94985" y="1564014"/>
            <a:ext cx="846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Light" panose="020B0502040204020203" pitchFamily="34" charset="0"/>
              </a:rPr>
              <a:t>Н</a:t>
            </a:r>
            <a:r>
              <a:rPr lang="ru-RU" sz="2400" dirty="0" smtClean="0">
                <a:latin typeface="Bahnschrift Light" panose="020B0502040204020203" pitchFamily="34" charset="0"/>
              </a:rPr>
              <a:t>а реализацию проекта необходимо 160000 руб.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9EB621-73DA-4735-B87B-E0B7E27F70B1}"/>
              </a:ext>
            </a:extLst>
          </p:cNvPr>
          <p:cNvSpPr txBox="1"/>
          <p:nvPr/>
        </p:nvSpPr>
        <p:spPr>
          <a:xfrm>
            <a:off x="263245" y="4057233"/>
            <a:ext cx="1166551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Требуется внешнее финансирование :</a:t>
            </a:r>
          </a:p>
          <a:p>
            <a:r>
              <a:rPr lang="ru-RU" sz="2400" b="1" dirty="0" smtClean="0"/>
              <a:t>-</a:t>
            </a:r>
            <a:r>
              <a:rPr lang="ru-RU" sz="2400" b="1" dirty="0"/>
              <a:t>С</a:t>
            </a:r>
            <a:r>
              <a:rPr lang="ru-RU" sz="2400" b="1" dirty="0" smtClean="0"/>
              <a:t>редства грантов </a:t>
            </a:r>
          </a:p>
          <a:p>
            <a:r>
              <a:rPr lang="ru-RU" sz="2400" b="1" dirty="0" smtClean="0"/>
              <a:t>-Программы поддержки предпринимательства </a:t>
            </a:r>
            <a:r>
              <a:rPr lang="ru-RU" sz="2400" b="1" dirty="0" err="1" smtClean="0"/>
              <a:t>г.Тольятти</a:t>
            </a:r>
            <a:r>
              <a:rPr lang="ru-RU" sz="2400" b="1" dirty="0" smtClean="0"/>
              <a:t>,</a:t>
            </a:r>
            <a:r>
              <a:rPr lang="en-US" sz="2400" b="1" dirty="0"/>
              <a:t> </a:t>
            </a:r>
            <a:endParaRPr lang="ru-RU" sz="2400" b="1" dirty="0" smtClean="0"/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C</a:t>
            </a:r>
            <a:r>
              <a:rPr lang="ru-RU" sz="2400" b="1" dirty="0" err="1"/>
              <a:t>убсидии</a:t>
            </a:r>
            <a:r>
              <a:rPr lang="ru-RU" sz="2400" b="1" dirty="0"/>
              <a:t> за трудоустройство </a:t>
            </a:r>
            <a:r>
              <a:rPr lang="ru-RU" sz="2400" b="1" dirty="0" smtClean="0"/>
              <a:t>молодёжи (</a:t>
            </a:r>
            <a:r>
              <a:rPr lang="ru-RU" sz="2400" b="1" dirty="0" err="1" smtClean="0"/>
              <a:t>Прав.РФ</a:t>
            </a:r>
            <a:r>
              <a:rPr lang="ru-RU" sz="2400" b="1" dirty="0" smtClean="0"/>
              <a:t>),</a:t>
            </a:r>
            <a:r>
              <a:rPr lang="ru-RU" sz="2400" b="1" dirty="0"/>
              <a:t> </a:t>
            </a:r>
            <a:endParaRPr lang="ru-RU" sz="2400" b="1" dirty="0" smtClean="0"/>
          </a:p>
          <a:p>
            <a:r>
              <a:rPr lang="ru-RU" sz="2400" b="1" dirty="0" smtClean="0"/>
              <a:t>-Региональные </a:t>
            </a:r>
            <a:r>
              <a:rPr lang="ru-RU" sz="2400" b="1" dirty="0" err="1" smtClean="0"/>
              <a:t>микрозаймы</a:t>
            </a:r>
            <a:r>
              <a:rPr lang="ru-RU" sz="2400" b="1" dirty="0" smtClean="0"/>
              <a:t> (</a:t>
            </a:r>
            <a:r>
              <a:rPr lang="en-US" sz="2400" b="1" dirty="0" smtClean="0"/>
              <a:t>“</a:t>
            </a:r>
            <a:r>
              <a:rPr lang="ru-RU" sz="2400" b="1" dirty="0" smtClean="0"/>
              <a:t>Гарантийный фонд </a:t>
            </a:r>
            <a:r>
              <a:rPr lang="ru-RU" sz="2400" b="1" dirty="0" err="1" smtClean="0"/>
              <a:t>Самарск</a:t>
            </a:r>
            <a:r>
              <a:rPr lang="ru-RU" sz="2400" b="1" dirty="0" smtClean="0"/>
              <a:t>. обл.</a:t>
            </a:r>
            <a:r>
              <a:rPr lang="en-US" sz="2400" b="1" dirty="0" smtClean="0"/>
              <a:t>”</a:t>
            </a:r>
            <a:r>
              <a:rPr lang="ru-RU" sz="2400" b="1" dirty="0" smtClean="0"/>
              <a:t>)</a:t>
            </a:r>
            <a:endParaRPr lang="ru-RU" sz="2400" b="1" dirty="0"/>
          </a:p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13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254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Bahnschrift Light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Word</cp:lastModifiedBy>
  <cp:revision>6</cp:revision>
  <dcterms:created xsi:type="dcterms:W3CDTF">2023-06-21T07:47:13Z</dcterms:created>
  <dcterms:modified xsi:type="dcterms:W3CDTF">2023-12-28T21:13:34Z</dcterms:modified>
</cp:coreProperties>
</file>