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57" r:id="rId5"/>
    <p:sldId id="267" r:id="rId6"/>
    <p:sldId id="258" r:id="rId7"/>
    <p:sldId id="259" r:id="rId8"/>
    <p:sldId id="260" r:id="rId9"/>
    <p:sldId id="261" r:id="rId10"/>
    <p:sldId id="262" r:id="rId11"/>
    <p:sldId id="269" r:id="rId12"/>
    <p:sldId id="270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ша" initials="Д" lastIdx="1" clrIdx="0">
    <p:extLst>
      <p:ext uri="{19B8F6BF-5375-455C-9EA6-DF929625EA0E}">
        <p15:presenceInfo xmlns:p15="http://schemas.microsoft.com/office/powerpoint/2012/main" userId="Даш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FDF"/>
    <a:srgbClr val="AC4AA0"/>
    <a:srgbClr val="C981C0"/>
    <a:srgbClr val="863A7D"/>
    <a:srgbClr val="C40000"/>
    <a:srgbClr val="D20000"/>
    <a:srgbClr val="EA3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827C9-2B5C-4616-A5CA-624DD08EC6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B277F-8806-4FB6-903C-02771C21366B}">
      <dgm:prSet/>
      <dgm:spPr>
        <a:solidFill>
          <a:srgbClr val="C981C0"/>
        </a:solidFill>
      </dgm:spPr>
      <dgm:t>
        <a:bodyPr/>
        <a:lstStyle/>
        <a:p>
          <a:r>
            <a:rPr lang="ru-RU" dirty="0"/>
            <a:t>- Учащиеся учебных заведений (студенты ВУЗа</a:t>
          </a:r>
          <a:r>
            <a:rPr lang="en-US" dirty="0"/>
            <a:t>/</a:t>
          </a:r>
          <a:r>
            <a:rPr lang="ru-RU" dirty="0"/>
            <a:t>колледжа, школьники)</a:t>
          </a:r>
        </a:p>
      </dgm:t>
    </dgm:pt>
    <dgm:pt modelId="{055BA572-914A-44B3-AB14-9953AA62027A}" type="parTrans" cxnId="{89196F75-F8C1-42B5-9F2A-86C81662E82D}">
      <dgm:prSet/>
      <dgm:spPr/>
      <dgm:t>
        <a:bodyPr/>
        <a:lstStyle/>
        <a:p>
          <a:endParaRPr lang="ru-RU"/>
        </a:p>
      </dgm:t>
    </dgm:pt>
    <dgm:pt modelId="{1DAAB394-2EDB-45CA-9536-B82EB5863891}" type="sibTrans" cxnId="{89196F75-F8C1-42B5-9F2A-86C81662E82D}">
      <dgm:prSet/>
      <dgm:spPr/>
      <dgm:t>
        <a:bodyPr/>
        <a:lstStyle/>
        <a:p>
          <a:endParaRPr lang="ru-RU"/>
        </a:p>
      </dgm:t>
    </dgm:pt>
    <dgm:pt modelId="{E6072DF0-154C-4347-BF6D-8D68D0423968}">
      <dgm:prSet/>
      <dgm:spPr>
        <a:solidFill>
          <a:srgbClr val="C981C0"/>
        </a:solidFill>
        <a:ln>
          <a:solidFill>
            <a:srgbClr val="C981C0"/>
          </a:solidFill>
        </a:ln>
      </dgm:spPr>
      <dgm:t>
        <a:bodyPr/>
        <a:lstStyle/>
        <a:p>
          <a:r>
            <a:rPr lang="ru-RU" dirty="0"/>
            <a:t>- Преподаватели и работники учебных заведений</a:t>
          </a:r>
        </a:p>
      </dgm:t>
    </dgm:pt>
    <dgm:pt modelId="{03FE6EC6-78EB-4DAE-8846-9D77DA223D0B}" type="parTrans" cxnId="{0CA41327-C8AA-4C7A-9A59-B4965C7DC21D}">
      <dgm:prSet/>
      <dgm:spPr/>
      <dgm:t>
        <a:bodyPr/>
        <a:lstStyle/>
        <a:p>
          <a:endParaRPr lang="ru-RU"/>
        </a:p>
      </dgm:t>
    </dgm:pt>
    <dgm:pt modelId="{D2F0E1E9-15C2-47C3-9E5B-25CC669C869D}" type="sibTrans" cxnId="{0CA41327-C8AA-4C7A-9A59-B4965C7DC21D}">
      <dgm:prSet/>
      <dgm:spPr/>
      <dgm:t>
        <a:bodyPr/>
        <a:lstStyle/>
        <a:p>
          <a:endParaRPr lang="ru-RU"/>
        </a:p>
      </dgm:t>
    </dgm:pt>
    <dgm:pt modelId="{ED3B8617-2152-42D2-B4B5-67E59B08D2A2}" type="pres">
      <dgm:prSet presAssocID="{1CB827C9-2B5C-4616-A5CA-624DD08EC624}" presName="linear" presStyleCnt="0">
        <dgm:presLayoutVars>
          <dgm:animLvl val="lvl"/>
          <dgm:resizeHandles val="exact"/>
        </dgm:presLayoutVars>
      </dgm:prSet>
      <dgm:spPr/>
    </dgm:pt>
    <dgm:pt modelId="{C174DFB7-FB28-4997-B2FA-4A98FDE9D99F}" type="pres">
      <dgm:prSet presAssocID="{170B277F-8806-4FB6-903C-02771C2136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5531104-1F4B-46D8-9C5B-99766D21DCF9}" type="pres">
      <dgm:prSet presAssocID="{1DAAB394-2EDB-45CA-9536-B82EB5863891}" presName="spacer" presStyleCnt="0"/>
      <dgm:spPr/>
    </dgm:pt>
    <dgm:pt modelId="{31FEA2EF-E697-4B68-8D64-02E152F8857F}" type="pres">
      <dgm:prSet presAssocID="{E6072DF0-154C-4347-BF6D-8D68D042396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CA41327-C8AA-4C7A-9A59-B4965C7DC21D}" srcId="{1CB827C9-2B5C-4616-A5CA-624DD08EC624}" destId="{E6072DF0-154C-4347-BF6D-8D68D0423968}" srcOrd="1" destOrd="0" parTransId="{03FE6EC6-78EB-4DAE-8846-9D77DA223D0B}" sibTransId="{D2F0E1E9-15C2-47C3-9E5B-25CC669C869D}"/>
    <dgm:cxn modelId="{89196F75-F8C1-42B5-9F2A-86C81662E82D}" srcId="{1CB827C9-2B5C-4616-A5CA-624DD08EC624}" destId="{170B277F-8806-4FB6-903C-02771C21366B}" srcOrd="0" destOrd="0" parTransId="{055BA572-914A-44B3-AB14-9953AA62027A}" sibTransId="{1DAAB394-2EDB-45CA-9536-B82EB5863891}"/>
    <dgm:cxn modelId="{7C120E8F-D983-41AE-98EE-6B04CA95751D}" type="presOf" srcId="{170B277F-8806-4FB6-903C-02771C21366B}" destId="{C174DFB7-FB28-4997-B2FA-4A98FDE9D99F}" srcOrd="0" destOrd="0" presId="urn:microsoft.com/office/officeart/2005/8/layout/vList2"/>
    <dgm:cxn modelId="{F9C4A8B4-5ADB-4305-9C53-8417028DAE6F}" type="presOf" srcId="{E6072DF0-154C-4347-BF6D-8D68D0423968}" destId="{31FEA2EF-E697-4B68-8D64-02E152F8857F}" srcOrd="0" destOrd="0" presId="urn:microsoft.com/office/officeart/2005/8/layout/vList2"/>
    <dgm:cxn modelId="{CCBBE9FE-3EBB-497F-A11A-DCD25A744FB1}" type="presOf" srcId="{1CB827C9-2B5C-4616-A5CA-624DD08EC624}" destId="{ED3B8617-2152-42D2-B4B5-67E59B08D2A2}" srcOrd="0" destOrd="0" presId="urn:microsoft.com/office/officeart/2005/8/layout/vList2"/>
    <dgm:cxn modelId="{6A26F251-0D23-4306-AEEB-3E27EF33BFCA}" type="presParOf" srcId="{ED3B8617-2152-42D2-B4B5-67E59B08D2A2}" destId="{C174DFB7-FB28-4997-B2FA-4A98FDE9D99F}" srcOrd="0" destOrd="0" presId="urn:microsoft.com/office/officeart/2005/8/layout/vList2"/>
    <dgm:cxn modelId="{F5E855B1-5C45-4C36-ACA4-E31CEC759965}" type="presParOf" srcId="{ED3B8617-2152-42D2-B4B5-67E59B08D2A2}" destId="{75531104-1F4B-46D8-9C5B-99766D21DCF9}" srcOrd="1" destOrd="0" presId="urn:microsoft.com/office/officeart/2005/8/layout/vList2"/>
    <dgm:cxn modelId="{02A677FA-9C4E-4921-8E81-D730543C7795}" type="presParOf" srcId="{ED3B8617-2152-42D2-B4B5-67E59B08D2A2}" destId="{31FEA2EF-E697-4B68-8D64-02E152F8857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4DFB7-FB28-4997-B2FA-4A98FDE9D99F}">
      <dsp:nvSpPr>
        <dsp:cNvPr id="0" name=""/>
        <dsp:cNvSpPr/>
      </dsp:nvSpPr>
      <dsp:spPr>
        <a:xfrm>
          <a:off x="0" y="46179"/>
          <a:ext cx="7261412" cy="431730"/>
        </a:xfrm>
        <a:prstGeom prst="roundRect">
          <a:avLst/>
        </a:prstGeom>
        <a:solidFill>
          <a:srgbClr val="C981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- Учащиеся учебных заведений (студенты ВУЗа</a:t>
          </a:r>
          <a:r>
            <a:rPr lang="en-US" sz="1800" kern="1200" dirty="0"/>
            <a:t>/</a:t>
          </a:r>
          <a:r>
            <a:rPr lang="ru-RU" sz="1800" kern="1200" dirty="0"/>
            <a:t>колледжа, школьники)</a:t>
          </a:r>
        </a:p>
      </dsp:txBody>
      <dsp:txXfrm>
        <a:off x="21075" y="67254"/>
        <a:ext cx="7219262" cy="389580"/>
      </dsp:txXfrm>
    </dsp:sp>
    <dsp:sp modelId="{31FEA2EF-E697-4B68-8D64-02E152F8857F}">
      <dsp:nvSpPr>
        <dsp:cNvPr id="0" name=""/>
        <dsp:cNvSpPr/>
      </dsp:nvSpPr>
      <dsp:spPr>
        <a:xfrm>
          <a:off x="0" y="529749"/>
          <a:ext cx="7261412" cy="431730"/>
        </a:xfrm>
        <a:prstGeom prst="roundRect">
          <a:avLst/>
        </a:prstGeom>
        <a:solidFill>
          <a:srgbClr val="C981C0"/>
        </a:solidFill>
        <a:ln w="12700" cap="flat" cmpd="sng" algn="ctr">
          <a:solidFill>
            <a:srgbClr val="C981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- Преподаватели и работники учебных заведений</a:t>
          </a:r>
        </a:p>
      </dsp:txBody>
      <dsp:txXfrm>
        <a:off x="21075" y="550824"/>
        <a:ext cx="7219262" cy="389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D174E-D7C7-4F7D-A5E3-4AB1AFFCA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F1D30B-22B6-45B6-8382-4416F16A3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61894D-858A-45F0-BAC4-8AEAE985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DBC59-8247-4BE6-BDAF-022BF596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1357BD-1247-4277-95E8-FEC1EF2D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1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49C87-CA64-465D-AAD5-7ABBA3E6E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85D69-2F4A-4A0B-89F8-1E6CEAB22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ED140-D71F-4D81-8BCE-5D30DC10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52468A-B9B7-4674-A7AB-26C88C98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EBA596-6976-478D-846F-5B79C9AE3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1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23F62-2CEA-407B-9FD8-D67BDBC38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676F02-C8ED-4C67-B022-335F1D941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BA7676-E00D-41FB-89BE-03B36A29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32DCD6-285B-4BD9-A09F-211088D7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9D1C37-062D-4DE0-B7BA-1E820A0E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1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1E203-393F-46BD-B198-4ABC1889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2965B9-BD68-433E-817C-CFC93F83A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5B47BB-3EF8-42E7-B3EB-25B33F8E9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FAE11F-817E-4ED0-8215-B0F05A61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27F8B4-3B95-4DC6-8AAE-E4C042E3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36E147-A1E4-4293-9AEF-97C97D96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926F5-47CE-4346-9735-CBB55BF0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BAAAB8-A309-4DD5-BACC-C89AECC04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675201-5476-4A64-BBF2-43C52B821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74ED1A-1016-4B7C-B5E8-13E547E42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3C7695-09CC-4345-A775-53DDA18B5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E3E79A-F980-4372-9ACF-DC777AAB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66D576-8FD6-4628-A6FF-FCABC1D9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BDF2BD1-3E12-436A-9D9E-8C67A9703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32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DC662-BC35-4755-B1F4-0D0DCF7D4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763249-1C67-4E06-B7DE-712383560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2CA169-96D2-4B2E-B260-BED9F3832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778225-B1E9-467F-958B-D727FF8D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88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C06ECD-49DA-4288-AAB0-0079A73B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BB7D42-3F9D-4E51-94A0-300E7F03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AB4F17-3BA5-407F-9BD4-26285314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0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7B18B-F6D7-42BE-A77D-E0B2681C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E6AD9-2235-4897-827F-5A81565F7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E421BD-C7AB-4C14-89BE-C8B4F9EDF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328C20-018D-4344-9D0E-E74A23DE4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5C1E9F-9250-4360-A5CD-879CF8FD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4317B6-C723-417F-83B3-F4D11540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32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C6780-D510-44E5-B5E3-A277BC74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3D1274-5019-4D30-B85B-2E3EAD5E6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052F0C-7E1A-41A0-B001-2EE5C219B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9CA72-429B-4C39-9BB9-00CC988B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1964D3-0577-4D1B-849A-763E8956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528C60-705E-4D9B-92F4-04069C1A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83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DB6EC-A017-414D-A56E-3131CC5A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AAB2BE-8B01-4280-93BB-8EE8C91BE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0FBE1-9FCE-40B2-B14B-3100FA327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3E0FC2-E686-4F67-9F4C-CCBEAC9C7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9F9B8A-F4C2-4019-96E7-0319B046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E0BC62-3A18-41B9-A17A-7D26BDD6C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453DAF-5079-4AA5-958B-7D3AC2A6E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668FA6-8083-4ACA-9902-FA9367092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9945E7-E9D0-49D0-9015-75BA60DA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9095E1-8BE2-4392-8B70-424D1AE6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3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01E63-391F-48E2-8120-E35EF044E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91EFEB-C496-4A2D-B61E-DFFE32373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36F398-80E2-41C4-8C1E-9EBFAFD72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5A86E-53DD-4DB2-9FBE-C590DD93E834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C5CA4B-021B-4A5C-8C50-7815DAF17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FD7BB7-CD16-4C2F-9EF2-13DB53674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A67AF-D912-4828-BFB4-59B201416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7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kb-anza.ru/some-services/#some-services" TargetMode="External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81C0">
            <a:alpha val="8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150F9-D0EE-4D74-9C4D-5EEEF1B7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45466"/>
            <a:ext cx="9144000" cy="2387600"/>
          </a:xfrm>
          <a:noFill/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stantia" panose="02030602050306030303" pitchFamily="18" charset="0"/>
              </a:rPr>
              <a:t>Канцелярский вендинговый автомат с возможностью печати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6E98C1-694D-4DDC-8EF6-56962F16F05F}"/>
              </a:ext>
            </a:extLst>
          </p:cNvPr>
          <p:cNvSpPr txBox="1"/>
          <p:nvPr/>
        </p:nvSpPr>
        <p:spPr>
          <a:xfrm>
            <a:off x="3110752" y="1498318"/>
            <a:ext cx="597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«КАНЦ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TREND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В НОГУ СО ВРЕМЕНЕМ»</a:t>
            </a:r>
          </a:p>
        </p:txBody>
      </p:sp>
    </p:spTree>
    <p:extLst>
      <p:ext uri="{BB962C8B-B14F-4D97-AF65-F5344CB8AC3E}">
        <p14:creationId xmlns:p14="http://schemas.microsoft.com/office/powerpoint/2010/main" val="4003153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14C8A-0CD7-475D-BE1C-4DCD1A934D81}"/>
              </a:ext>
            </a:extLst>
          </p:cNvPr>
          <p:cNvSpPr txBox="1"/>
          <p:nvPr/>
        </p:nvSpPr>
        <p:spPr>
          <a:xfrm>
            <a:off x="434230" y="1580085"/>
            <a:ext cx="735105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1. Васильева Дарья Олеговна -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C981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и администратор проекта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2.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</a:rPr>
              <a:t>Хиянина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Валерия Александровна -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C981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 в области финансов и продаж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</a:rPr>
              <a:t>Гутырчик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Ангелина Олеговна –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C981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Разработчик дизайна продукта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4. Васильева Елизавета Романовна –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C981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 в настройке информационной системы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1026" name="Picture 2" descr="Формирование иллюстрации концепции командного лидерства">
            <a:extLst>
              <a:ext uri="{FF2B5EF4-FFF2-40B4-BE49-F238E27FC236}">
                <a16:creationId xmlns:a16="http://schemas.microsoft.com/office/drawing/2014/main" id="{9BA1C581-3C11-46DB-AC59-295ED9C6B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3" y="922329"/>
            <a:ext cx="5747497" cy="574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4637F6-2712-4EBE-8A9D-546E29C24ED4}"/>
              </a:ext>
            </a:extLst>
          </p:cNvPr>
          <p:cNvSpPr txBox="1"/>
          <p:nvPr/>
        </p:nvSpPr>
        <p:spPr>
          <a:xfrm>
            <a:off x="3971362" y="504436"/>
            <a:ext cx="3774142" cy="584775"/>
          </a:xfrm>
          <a:prstGeom prst="rect">
            <a:avLst/>
          </a:prstGeom>
          <a:noFill/>
          <a:ln>
            <a:solidFill>
              <a:srgbClr val="C40000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710001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95ACDB-4714-4359-A996-180BD76AA94F}"/>
              </a:ext>
            </a:extLst>
          </p:cNvPr>
          <p:cNvSpPr txBox="1"/>
          <p:nvPr/>
        </p:nvSpPr>
        <p:spPr>
          <a:xfrm>
            <a:off x="3881718" y="654424"/>
            <a:ext cx="3926541" cy="584775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Проблема проекта </a:t>
            </a:r>
          </a:p>
        </p:txBody>
      </p:sp>
      <p:pic>
        <p:nvPicPr>
          <p:cNvPr id="3" name="Picture 2" descr="Иллюстрация концепции усталости от принятия решений">
            <a:extLst>
              <a:ext uri="{FF2B5EF4-FFF2-40B4-BE49-F238E27FC236}">
                <a16:creationId xmlns:a16="http://schemas.microsoft.com/office/drawing/2014/main" id="{38782B64-B3E7-4439-894C-93DE5E3C5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193" y="1139510"/>
            <a:ext cx="5397313" cy="53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0488A8-52A9-4B36-9E05-6B477B39186C}"/>
              </a:ext>
            </a:extLst>
          </p:cNvPr>
          <p:cNvSpPr txBox="1"/>
          <p:nvPr/>
        </p:nvSpPr>
        <p:spPr>
          <a:xfrm>
            <a:off x="344581" y="1945341"/>
            <a:ext cx="61279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У студентов нет возможности во время учебы приобрести канцелярские принадлежности из-за недостатка времени;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Студенты и преподаватели на регулярной основе готовят материал для лекций и семинаров, но распечатать его нет возможности у многих;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Приобретение канцелярских товаров студентами и преподавателями в быстром доступе затруднительно, из-за местоположения ближайших магазинов и типографий</a:t>
            </a:r>
          </a:p>
        </p:txBody>
      </p:sp>
    </p:spTree>
    <p:extLst>
      <p:ext uri="{BB962C8B-B14F-4D97-AF65-F5344CB8AC3E}">
        <p14:creationId xmlns:p14="http://schemas.microsoft.com/office/powerpoint/2010/main" val="2891153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01E1B4-FF43-477D-973C-53F177E72528}"/>
              </a:ext>
            </a:extLst>
          </p:cNvPr>
          <p:cNvSpPr txBox="1"/>
          <p:nvPr/>
        </p:nvSpPr>
        <p:spPr>
          <a:xfrm>
            <a:off x="4235822" y="670286"/>
            <a:ext cx="3451411" cy="584775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Цель проекта </a:t>
            </a:r>
          </a:p>
        </p:txBody>
      </p:sp>
      <p:pic>
        <p:nvPicPr>
          <p:cNvPr id="2052" name="Picture 4" descr="Иллюстрация концепции личных целей">
            <a:extLst>
              <a:ext uri="{FF2B5EF4-FFF2-40B4-BE49-F238E27FC236}">
                <a16:creationId xmlns:a16="http://schemas.microsoft.com/office/drawing/2014/main" id="{68B81D81-BD3E-4A84-B6C4-05903DE72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388" y="2528138"/>
            <a:ext cx="4338918" cy="409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ACBEA3-9C1C-4321-B372-6A1E3026822B}"/>
              </a:ext>
            </a:extLst>
          </p:cNvPr>
          <p:cNvSpPr txBox="1"/>
          <p:nvPr/>
        </p:nvSpPr>
        <p:spPr>
          <a:xfrm>
            <a:off x="564776" y="1505652"/>
            <a:ext cx="10793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многофункционального автомата для продажи канцелярских брендированных товаров, а также с возможностью печати различных типов документов и его установка в корпусах Псковского государственного университета. </a:t>
            </a:r>
          </a:p>
        </p:txBody>
      </p:sp>
    </p:spTree>
    <p:extLst>
      <p:ext uri="{BB962C8B-B14F-4D97-AF65-F5344CB8AC3E}">
        <p14:creationId xmlns:p14="http://schemas.microsoft.com/office/powerpoint/2010/main" val="44309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E33F3B-4B91-4D6B-92C5-824AA8624B75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EDFE30-A72B-4C1F-96A3-143E90518A76}"/>
              </a:ext>
            </a:extLst>
          </p:cNvPr>
          <p:cNvSpPr txBox="1"/>
          <p:nvPr/>
        </p:nvSpPr>
        <p:spPr>
          <a:xfrm>
            <a:off x="3724835" y="670285"/>
            <a:ext cx="4061012" cy="584775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Задачи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D9D15-D5BC-407C-A613-48D33E403BB7}"/>
              </a:ext>
            </a:extLst>
          </p:cNvPr>
          <p:cNvSpPr txBox="1"/>
          <p:nvPr/>
        </p:nvSpPr>
        <p:spPr>
          <a:xfrm>
            <a:off x="873168" y="1753219"/>
            <a:ext cx="5459505" cy="766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9D78D0-8993-4292-9FD3-732B9C3DE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933" y="1255060"/>
            <a:ext cx="5182491" cy="52533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4253D2-2375-4FD6-B311-5BB469A1459A}"/>
              </a:ext>
            </a:extLst>
          </p:cNvPr>
          <p:cNvSpPr txBox="1"/>
          <p:nvPr/>
        </p:nvSpPr>
        <p:spPr>
          <a:xfrm>
            <a:off x="389964" y="1906275"/>
            <a:ext cx="6669742" cy="304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дизайна (прототипа) вендингового автомата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Составление списка поставщиков-партнёров 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функциональной системы пользования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рынка и конкурентов </a:t>
            </a:r>
          </a:p>
        </p:txBody>
      </p:sp>
    </p:spTree>
    <p:extLst>
      <p:ext uri="{BB962C8B-B14F-4D97-AF65-F5344CB8AC3E}">
        <p14:creationId xmlns:p14="http://schemas.microsoft.com/office/powerpoint/2010/main" val="169871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46FC33-C2E6-44FC-9D9D-92C8BC854DC9}"/>
              </a:ext>
            </a:extLst>
          </p:cNvPr>
          <p:cNvSpPr txBox="1"/>
          <p:nvPr/>
        </p:nvSpPr>
        <p:spPr>
          <a:xfrm>
            <a:off x="1407458" y="741698"/>
            <a:ext cx="3442448" cy="5847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Преимущества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E5882-3CFB-4967-B17B-CD4BE0E5A1CA}"/>
              </a:ext>
            </a:extLst>
          </p:cNvPr>
          <p:cNvSpPr txBox="1"/>
          <p:nvPr/>
        </p:nvSpPr>
        <p:spPr>
          <a:xfrm>
            <a:off x="1219200" y="1610970"/>
            <a:ext cx="4742329" cy="3636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C981C0"/>
              </a:buClr>
              <a:buSzPct val="108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Многофункциональность</a:t>
            </a:r>
          </a:p>
          <a:p>
            <a:pPr marL="285750" indent="-285750">
              <a:lnSpc>
                <a:spcPct val="250000"/>
              </a:lnSpc>
              <a:buClr>
                <a:srgbClr val="C981C0"/>
              </a:buClr>
              <a:buSzPct val="108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Удобное расположение </a:t>
            </a:r>
          </a:p>
          <a:p>
            <a:pPr marL="285750" indent="-285750">
              <a:lnSpc>
                <a:spcPct val="250000"/>
              </a:lnSpc>
              <a:buClr>
                <a:srgbClr val="C981C0"/>
              </a:buClr>
              <a:buSzPct val="108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Финансовая доступность</a:t>
            </a:r>
          </a:p>
          <a:p>
            <a:pPr marL="285750" indent="-285750">
              <a:lnSpc>
                <a:spcPct val="250000"/>
              </a:lnSpc>
              <a:buClr>
                <a:srgbClr val="C981C0"/>
              </a:buClr>
              <a:buSzPct val="108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Высокое качество товаров</a:t>
            </a:r>
          </a:p>
        </p:txBody>
      </p:sp>
      <p:pic>
        <p:nvPicPr>
          <p:cNvPr id="5122" name="Picture 2" descr="Иллюстрация концепции согласия">
            <a:extLst>
              <a:ext uri="{FF2B5EF4-FFF2-40B4-BE49-F238E27FC236}">
                <a16:creationId xmlns:a16="http://schemas.microsoft.com/office/drawing/2014/main" id="{E8446BD3-6360-43F3-9FE2-487ACCABD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521" y="741698"/>
            <a:ext cx="5668627" cy="566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2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Учитель с иллюстрацией концепции студентов">
            <a:extLst>
              <a:ext uri="{FF2B5EF4-FFF2-40B4-BE49-F238E27FC236}">
                <a16:creationId xmlns:a16="http://schemas.microsoft.com/office/drawing/2014/main" id="{D8043AC9-233A-42B9-8614-A01B32FC0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564" y="2726372"/>
            <a:ext cx="4075019" cy="399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AE8F3E-59AC-440B-829E-D6451A0FB7C2}"/>
              </a:ext>
            </a:extLst>
          </p:cNvPr>
          <p:cNvSpPr txBox="1"/>
          <p:nvPr/>
        </p:nvSpPr>
        <p:spPr>
          <a:xfrm>
            <a:off x="4132729" y="495512"/>
            <a:ext cx="5925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аудитория </a:t>
            </a:r>
          </a:p>
        </p:txBody>
      </p:sp>
      <p:pic>
        <p:nvPicPr>
          <p:cNvPr id="6146" name="Picture 2" descr="Счастливый студент концепции иллюстрации">
            <a:extLst>
              <a:ext uri="{FF2B5EF4-FFF2-40B4-BE49-F238E27FC236}">
                <a16:creationId xmlns:a16="http://schemas.microsoft.com/office/drawing/2014/main" id="{AA82AE02-6FAE-41CB-B7C1-BC8B1E539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269" y="3089030"/>
            <a:ext cx="3738843" cy="373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EE60EB9-2844-4729-84C0-65DF6FCE5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0377154"/>
              </p:ext>
            </p:extLst>
          </p:nvPr>
        </p:nvGraphicFramePr>
        <p:xfrm>
          <a:off x="502023" y="2081371"/>
          <a:ext cx="7261412" cy="100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D245E5-75F6-4CB0-AA56-C50373FD5720}"/>
              </a:ext>
            </a:extLst>
          </p:cNvPr>
          <p:cNvSpPr txBox="1"/>
          <p:nvPr/>
        </p:nvSpPr>
        <p:spPr>
          <a:xfrm>
            <a:off x="502023" y="1474304"/>
            <a:ext cx="5172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Возможные потребители продукта:</a:t>
            </a:r>
          </a:p>
        </p:txBody>
      </p:sp>
    </p:spTree>
    <p:extLst>
      <p:ext uri="{BB962C8B-B14F-4D97-AF65-F5344CB8AC3E}">
        <p14:creationId xmlns:p14="http://schemas.microsoft.com/office/powerpoint/2010/main" val="3145520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558FB7D-B664-4C9E-A1BA-B14CBF03D893}"/>
              </a:ext>
            </a:extLst>
          </p:cNvPr>
          <p:cNvGrpSpPr/>
          <p:nvPr/>
        </p:nvGrpSpPr>
        <p:grpSpPr>
          <a:xfrm>
            <a:off x="733809" y="1609423"/>
            <a:ext cx="6091024" cy="4625354"/>
            <a:chOff x="1835696" y="776236"/>
            <a:chExt cx="4518776" cy="3605743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C2C9D521-F553-434F-A049-5022492B66DD}"/>
                </a:ext>
              </a:extLst>
            </p:cNvPr>
            <p:cNvGrpSpPr/>
            <p:nvPr/>
          </p:nvGrpSpPr>
          <p:grpSpPr>
            <a:xfrm>
              <a:off x="1835696" y="776236"/>
              <a:ext cx="3600400" cy="3605743"/>
              <a:chOff x="2483768" y="843558"/>
              <a:chExt cx="3600400" cy="3605743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15CC06E5-7ADB-42BF-8403-CE9FE567D87F}"/>
                  </a:ext>
                </a:extLst>
              </p:cNvPr>
              <p:cNvSpPr/>
              <p:nvPr/>
            </p:nvSpPr>
            <p:spPr>
              <a:xfrm>
                <a:off x="2483768" y="843558"/>
                <a:ext cx="3600400" cy="3600400"/>
              </a:xfrm>
              <a:prstGeom prst="ellipse">
                <a:avLst/>
              </a:prstGeom>
              <a:solidFill>
                <a:srgbClr val="863A7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F9804D61-BDA6-458D-AA99-5A31389C0ABB}"/>
                  </a:ext>
                </a:extLst>
              </p:cNvPr>
              <p:cNvSpPr/>
              <p:nvPr/>
            </p:nvSpPr>
            <p:spPr>
              <a:xfrm>
                <a:off x="2931001" y="1563638"/>
                <a:ext cx="2723542" cy="2880320"/>
              </a:xfrm>
              <a:prstGeom prst="ellipse">
                <a:avLst/>
              </a:prstGeom>
              <a:solidFill>
                <a:srgbClr val="AC4AA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2CCEB0AA-A33E-4349-82CB-466C865303D7}"/>
                  </a:ext>
                </a:extLst>
              </p:cNvPr>
              <p:cNvSpPr/>
              <p:nvPr/>
            </p:nvSpPr>
            <p:spPr>
              <a:xfrm>
                <a:off x="3188432" y="2264500"/>
                <a:ext cx="2208679" cy="2168624"/>
              </a:xfrm>
              <a:prstGeom prst="ellipse">
                <a:avLst/>
              </a:prstGeom>
              <a:solidFill>
                <a:srgbClr val="C981C0"/>
              </a:solidFill>
              <a:ln w="12700" cap="flat" cmpd="sng" algn="ctr">
                <a:solidFill>
                  <a:srgbClr val="C981C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EF5E3627-63DE-4B51-8A66-08ABA8B910BC}"/>
                  </a:ext>
                </a:extLst>
              </p:cNvPr>
              <p:cNvSpPr/>
              <p:nvPr/>
            </p:nvSpPr>
            <p:spPr>
              <a:xfrm>
                <a:off x="3589706" y="3014430"/>
                <a:ext cx="1427398" cy="1434871"/>
              </a:xfrm>
              <a:prstGeom prst="ellipse">
                <a:avLst/>
              </a:prstGeom>
              <a:solidFill>
                <a:srgbClr val="E3BFD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8A0A5080-E8C7-4A59-B7A9-D633A5489A00}"/>
                </a:ext>
              </a:extLst>
            </p:cNvPr>
            <p:cNvCxnSpPr/>
            <p:nvPr/>
          </p:nvCxnSpPr>
          <p:spPr>
            <a:xfrm>
              <a:off x="3623851" y="807312"/>
              <a:ext cx="2496737" cy="39928"/>
            </a:xfrm>
            <a:prstGeom prst="line">
              <a:avLst/>
            </a:prstGeom>
            <a:noFill/>
            <a:ln w="57150" cap="flat" cmpd="sng" algn="ctr">
              <a:solidFill>
                <a:srgbClr val="863A7D"/>
              </a:solidFill>
              <a:prstDash val="solid"/>
              <a:miter lim="800000"/>
            </a:ln>
            <a:effectLst/>
          </p:spPr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842732E6-60E8-40B0-9AC3-85D40D2CF9C7}"/>
                </a:ext>
              </a:extLst>
            </p:cNvPr>
            <p:cNvCxnSpPr/>
            <p:nvPr/>
          </p:nvCxnSpPr>
          <p:spPr>
            <a:xfrm>
              <a:off x="3612801" y="1517582"/>
              <a:ext cx="2727500" cy="0"/>
            </a:xfrm>
            <a:prstGeom prst="line">
              <a:avLst/>
            </a:prstGeom>
            <a:noFill/>
            <a:ln w="57150" cap="flat" cmpd="sng" algn="ctr">
              <a:solidFill>
                <a:srgbClr val="AC4AA0"/>
              </a:solidFill>
              <a:prstDash val="solid"/>
              <a:miter lim="800000"/>
            </a:ln>
            <a:effectLst/>
          </p:spPr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47468AD9-AA23-4693-AE12-EA94B3529383}"/>
                </a:ext>
              </a:extLst>
            </p:cNvPr>
            <p:cNvCxnSpPr/>
            <p:nvPr/>
          </p:nvCxnSpPr>
          <p:spPr>
            <a:xfrm>
              <a:off x="3626972" y="2222898"/>
              <a:ext cx="2727500" cy="0"/>
            </a:xfrm>
            <a:prstGeom prst="line">
              <a:avLst/>
            </a:prstGeom>
            <a:noFill/>
            <a:ln w="57150" cap="flat" cmpd="sng" algn="ctr">
              <a:solidFill>
                <a:srgbClr val="C981C0"/>
              </a:solidFill>
              <a:prstDash val="solid"/>
              <a:miter lim="800000"/>
            </a:ln>
            <a:effectLst/>
          </p:spPr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622790F5-0960-4004-9CB9-1BDA37AE3633}"/>
                </a:ext>
              </a:extLst>
            </p:cNvPr>
            <p:cNvCxnSpPr/>
            <p:nvPr/>
          </p:nvCxnSpPr>
          <p:spPr>
            <a:xfrm>
              <a:off x="3655333" y="2972630"/>
              <a:ext cx="2571581" cy="18137"/>
            </a:xfrm>
            <a:prstGeom prst="line">
              <a:avLst/>
            </a:prstGeom>
            <a:noFill/>
            <a:ln w="57150" cap="flat" cmpd="sng" algn="ctr">
              <a:solidFill>
                <a:srgbClr val="E3BFDF"/>
              </a:solidFill>
              <a:prstDash val="solid"/>
              <a:miter lim="800000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AC35DE-53C7-4EFE-A023-035C178F1932}"/>
                </a:ext>
              </a:extLst>
            </p:cNvPr>
            <p:cNvSpPr txBox="1"/>
            <p:nvPr/>
          </p:nvSpPr>
          <p:spPr>
            <a:xfrm>
              <a:off x="3021391" y="1007341"/>
              <a:ext cx="1335664" cy="31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11 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млрд. руб.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5CF256-61F7-4D52-B273-08B4C1DBB836}"/>
                </a:ext>
              </a:extLst>
            </p:cNvPr>
            <p:cNvSpPr txBox="1"/>
            <p:nvPr/>
          </p:nvSpPr>
          <p:spPr>
            <a:xfrm>
              <a:off x="3021392" y="1737824"/>
              <a:ext cx="1335664" cy="31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11,5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 млн. руб.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EC483C-5FD4-446B-9385-F5453306F7C7}"/>
                </a:ext>
              </a:extLst>
            </p:cNvPr>
            <p:cNvSpPr txBox="1"/>
            <p:nvPr/>
          </p:nvSpPr>
          <p:spPr>
            <a:xfrm>
              <a:off x="3094393" y="2466201"/>
              <a:ext cx="1162523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2,9</a:t>
              </a: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 млн. руб.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BE7294A-3F79-4C78-94FC-74A5A14445E8}"/>
                </a:ext>
              </a:extLst>
            </p:cNvPr>
            <p:cNvSpPr txBox="1"/>
            <p:nvPr/>
          </p:nvSpPr>
          <p:spPr>
            <a:xfrm>
              <a:off x="3125831" y="3435846"/>
              <a:ext cx="1267019" cy="28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1,6</a:t>
              </a: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 млн. руб.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40AB0C5-0BC0-4928-9496-5C2FF69CCA35}"/>
              </a:ext>
            </a:extLst>
          </p:cNvPr>
          <p:cNvGrpSpPr/>
          <p:nvPr/>
        </p:nvGrpSpPr>
        <p:grpSpPr>
          <a:xfrm>
            <a:off x="7093179" y="1333269"/>
            <a:ext cx="4737427" cy="4263790"/>
            <a:chOff x="6332557" y="1747943"/>
            <a:chExt cx="4737427" cy="4263790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38C6744-6430-4E5A-BFDF-7677A6DF4571}"/>
                </a:ext>
              </a:extLst>
            </p:cNvPr>
            <p:cNvGrpSpPr/>
            <p:nvPr/>
          </p:nvGrpSpPr>
          <p:grpSpPr>
            <a:xfrm>
              <a:off x="6332557" y="1880294"/>
              <a:ext cx="1608830" cy="3923004"/>
              <a:chOff x="5163575" y="878422"/>
              <a:chExt cx="1250199" cy="3048512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D6AA1C72-6E50-4B22-8BF9-2C775FF82CEB}"/>
                  </a:ext>
                </a:extLst>
              </p:cNvPr>
              <p:cNvGrpSpPr/>
              <p:nvPr/>
            </p:nvGrpSpPr>
            <p:grpSpPr>
              <a:xfrm>
                <a:off x="5246673" y="878422"/>
                <a:ext cx="904668" cy="684238"/>
                <a:chOff x="5246673" y="878422"/>
                <a:chExt cx="904668" cy="684238"/>
              </a:xfrm>
            </p:grpSpPr>
            <p:sp>
              <p:nvSpPr>
                <p:cNvPr id="40" name="Овал 39">
                  <a:extLst>
                    <a:ext uri="{FF2B5EF4-FFF2-40B4-BE49-F238E27FC236}">
                      <a16:creationId xmlns:a16="http://schemas.microsoft.com/office/drawing/2014/main" id="{777EA23A-1976-432E-90BD-276BAF88BB80}"/>
                    </a:ext>
                  </a:extLst>
                </p:cNvPr>
                <p:cNvSpPr/>
                <p:nvPr/>
              </p:nvSpPr>
              <p:spPr>
                <a:xfrm>
                  <a:off x="5246673" y="878422"/>
                  <a:ext cx="648646" cy="684238"/>
                </a:xfrm>
                <a:prstGeom prst="ellipse">
                  <a:avLst/>
                </a:prstGeom>
                <a:solidFill>
                  <a:srgbClr val="863A7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99C9B76-A198-4E56-8204-273D60ED47E5}"/>
                    </a:ext>
                  </a:extLst>
                </p:cNvPr>
                <p:cNvSpPr txBox="1"/>
                <p:nvPr/>
              </p:nvSpPr>
              <p:spPr>
                <a:xfrm>
                  <a:off x="5335557" y="1041250"/>
                  <a:ext cx="815784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Bebas Neue Bold" pitchFamily="34" charset="-52"/>
                    </a:rPr>
                    <a:t>pam</a:t>
                  </a:r>
                  <a:endParaRPr kumimoji="0" lang="ru-RU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D6D0D67E-367C-469D-A1AA-8CA9D9852CA2}"/>
                  </a:ext>
                </a:extLst>
              </p:cNvPr>
              <p:cNvGrpSpPr/>
              <p:nvPr/>
            </p:nvGrpSpPr>
            <p:grpSpPr>
              <a:xfrm>
                <a:off x="5430972" y="1647374"/>
                <a:ext cx="982802" cy="684238"/>
                <a:chOff x="5430972" y="1647374"/>
                <a:chExt cx="982802" cy="684238"/>
              </a:xfrm>
            </p:grpSpPr>
            <p:sp>
              <p:nvSpPr>
                <p:cNvPr id="38" name="Овал 37">
                  <a:extLst>
                    <a:ext uri="{FF2B5EF4-FFF2-40B4-BE49-F238E27FC236}">
                      <a16:creationId xmlns:a16="http://schemas.microsoft.com/office/drawing/2014/main" id="{19818389-7DF7-47C3-B885-C6F0BA6946C6}"/>
                    </a:ext>
                  </a:extLst>
                </p:cNvPr>
                <p:cNvSpPr/>
                <p:nvPr/>
              </p:nvSpPr>
              <p:spPr>
                <a:xfrm>
                  <a:off x="5430972" y="1647374"/>
                  <a:ext cx="648646" cy="684238"/>
                </a:xfrm>
                <a:prstGeom prst="ellipse">
                  <a:avLst/>
                </a:prstGeom>
                <a:solidFill>
                  <a:srgbClr val="AC4AA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9B2FC3A-4C5D-4AE9-8522-DE308102C2A6}"/>
                    </a:ext>
                  </a:extLst>
                </p:cNvPr>
                <p:cNvSpPr txBox="1"/>
                <p:nvPr/>
              </p:nvSpPr>
              <p:spPr>
                <a:xfrm>
                  <a:off x="5549678" y="1826854"/>
                  <a:ext cx="864096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Bebas Neue Bold" pitchFamily="34" charset="-52"/>
                    </a:rPr>
                    <a:t>tam</a:t>
                  </a:r>
                  <a:endParaRPr kumimoji="0" lang="ru-RU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150BE002-5D3A-41EF-8B3C-F6BAD4798BF9}"/>
                  </a:ext>
                </a:extLst>
              </p:cNvPr>
              <p:cNvGrpSpPr/>
              <p:nvPr/>
            </p:nvGrpSpPr>
            <p:grpSpPr>
              <a:xfrm>
                <a:off x="5359254" y="2445035"/>
                <a:ext cx="792088" cy="684238"/>
                <a:chOff x="5359254" y="2445035"/>
                <a:chExt cx="792088" cy="684238"/>
              </a:xfrm>
            </p:grpSpPr>
            <p:sp>
              <p:nvSpPr>
                <p:cNvPr id="36" name="Овал 35">
                  <a:extLst>
                    <a:ext uri="{FF2B5EF4-FFF2-40B4-BE49-F238E27FC236}">
                      <a16:creationId xmlns:a16="http://schemas.microsoft.com/office/drawing/2014/main" id="{2047D53D-81CC-4517-B10E-D8E407B2160B}"/>
                    </a:ext>
                  </a:extLst>
                </p:cNvPr>
                <p:cNvSpPr/>
                <p:nvPr/>
              </p:nvSpPr>
              <p:spPr>
                <a:xfrm>
                  <a:off x="5430972" y="2445035"/>
                  <a:ext cx="648646" cy="684238"/>
                </a:xfrm>
                <a:prstGeom prst="ellipse">
                  <a:avLst/>
                </a:prstGeom>
                <a:solidFill>
                  <a:srgbClr val="C981C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2A7C917-EA2F-4B20-807C-4534856A1E47}"/>
                    </a:ext>
                  </a:extLst>
                </p:cNvPr>
                <p:cNvSpPr txBox="1"/>
                <p:nvPr/>
              </p:nvSpPr>
              <p:spPr>
                <a:xfrm>
                  <a:off x="5359254" y="2603080"/>
                  <a:ext cx="792088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Bebas Neue Bold" pitchFamily="34" charset="-52"/>
                    </a:rPr>
                    <a:t>sam</a:t>
                  </a: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ebas Neue Bold" pitchFamily="34" charset="-52"/>
                  </a:endParaRPr>
                </a:p>
              </p:txBody>
            </p:sp>
          </p:grpSp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34030088-4B59-4B31-B12B-E08E98D9548E}"/>
                  </a:ext>
                </a:extLst>
              </p:cNvPr>
              <p:cNvGrpSpPr/>
              <p:nvPr/>
            </p:nvGrpSpPr>
            <p:grpSpPr>
              <a:xfrm>
                <a:off x="5163575" y="3242696"/>
                <a:ext cx="1008112" cy="684238"/>
                <a:chOff x="5163575" y="3242696"/>
                <a:chExt cx="1008112" cy="684238"/>
              </a:xfrm>
            </p:grpSpPr>
            <p:sp>
              <p:nvSpPr>
                <p:cNvPr id="34" name="Овал 33">
                  <a:extLst>
                    <a:ext uri="{FF2B5EF4-FFF2-40B4-BE49-F238E27FC236}">
                      <a16:creationId xmlns:a16="http://schemas.microsoft.com/office/drawing/2014/main" id="{916BD4BE-BB2F-494D-9E8D-55E0C6DFE458}"/>
                    </a:ext>
                  </a:extLst>
                </p:cNvPr>
                <p:cNvSpPr/>
                <p:nvPr/>
              </p:nvSpPr>
              <p:spPr>
                <a:xfrm>
                  <a:off x="5335557" y="3242696"/>
                  <a:ext cx="648646" cy="684238"/>
                </a:xfrm>
                <a:prstGeom prst="ellipse">
                  <a:avLst/>
                </a:prstGeom>
                <a:solidFill>
                  <a:srgbClr val="E3BFD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67AF4C7-34C5-45A2-8FBB-37830B06CF9C}"/>
                    </a:ext>
                  </a:extLst>
                </p:cNvPr>
                <p:cNvSpPr txBox="1"/>
                <p:nvPr/>
              </p:nvSpPr>
              <p:spPr>
                <a:xfrm>
                  <a:off x="5163575" y="3404668"/>
                  <a:ext cx="1008112" cy="287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Bebas Neue Bold" pitchFamily="34" charset="-52"/>
                    </a:rPr>
                    <a:t>som</a:t>
                  </a:r>
                  <a:endParaRPr kumimoji="0" lang="ru-RU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ebas Neue Bold" pitchFamily="34" charset="-52"/>
                  </a:endParaRPr>
                </a:p>
              </p:txBody>
            </p:sp>
          </p:grp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F77FF01B-2892-4863-920A-945D272394B2}"/>
                </a:ext>
              </a:extLst>
            </p:cNvPr>
            <p:cNvGrpSpPr/>
            <p:nvPr/>
          </p:nvGrpSpPr>
          <p:grpSpPr>
            <a:xfrm>
              <a:off x="7377984" y="1747943"/>
              <a:ext cx="3692000" cy="3707963"/>
              <a:chOff x="5661204" y="183232"/>
              <a:chExt cx="3692000" cy="370796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236B6B3-388B-42A1-B9F9-6AA842083BEC}"/>
                  </a:ext>
                </a:extLst>
              </p:cNvPr>
              <p:cNvSpPr txBox="1"/>
              <p:nvPr/>
            </p:nvSpPr>
            <p:spPr>
              <a:xfrm>
                <a:off x="5661204" y="183232"/>
                <a:ext cx="369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Российская федерация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43D0ED-C793-4AF8-AE22-3FF596A6841C}"/>
                  </a:ext>
                </a:extLst>
              </p:cNvPr>
              <p:cNvSpPr txBox="1"/>
              <p:nvPr/>
            </p:nvSpPr>
            <p:spPr>
              <a:xfrm>
                <a:off x="5799738" y="1199988"/>
                <a:ext cx="32430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400" b="1" kern="0" dirty="0">
                    <a:solidFill>
                      <a:schemeClr val="bg2">
                        <a:lumMod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Псковская область </a:t>
                </a:r>
                <a:endPara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44F19-079F-4513-9E3B-C4E6DD331180}"/>
                  </a:ext>
                </a:extLst>
              </p:cNvPr>
              <p:cNvSpPr txBox="1"/>
              <p:nvPr/>
            </p:nvSpPr>
            <p:spPr>
              <a:xfrm>
                <a:off x="5913074" y="2350127"/>
                <a:ext cx="27859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400" b="1" kern="0" dirty="0">
                    <a:solidFill>
                      <a:schemeClr val="bg2">
                        <a:lumMod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Город Псков</a:t>
                </a:r>
                <a:endPara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AB79DC-A3C3-4579-B847-EA76B5F5EBBA}"/>
                  </a:ext>
                </a:extLst>
              </p:cNvPr>
              <p:cNvSpPr txBox="1"/>
              <p:nvPr/>
            </p:nvSpPr>
            <p:spPr>
              <a:xfrm>
                <a:off x="6064816" y="3429530"/>
                <a:ext cx="2443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40% от </a:t>
                </a:r>
                <a:r>
                  <a:rPr kumimoji="0" lang="en-US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sam</a:t>
                </a:r>
                <a:endPara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1BDB1A7F-DEBF-4B62-AD17-E1E6B40CFF96}"/>
                  </a:ext>
                </a:extLst>
              </p:cNvPr>
              <p:cNvCxnSpPr/>
              <p:nvPr/>
            </p:nvCxnSpPr>
            <p:spPr>
              <a:xfrm flipV="1">
                <a:off x="6267161" y="1177489"/>
                <a:ext cx="1619515" cy="13820"/>
              </a:xfrm>
              <a:prstGeom prst="line">
                <a:avLst/>
              </a:prstGeom>
              <a:noFill/>
              <a:ln w="6350" cap="flat" cmpd="sng" algn="ctr">
                <a:solidFill>
                  <a:srgbClr val="44546A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B51BFC36-DB00-4DE2-9B24-D2C0565BFA3B}"/>
                  </a:ext>
                </a:extLst>
              </p:cNvPr>
              <p:cNvCxnSpPr/>
              <p:nvPr/>
            </p:nvCxnSpPr>
            <p:spPr>
              <a:xfrm flipV="1">
                <a:off x="6302014" y="2208195"/>
                <a:ext cx="1619515" cy="13820"/>
              </a:xfrm>
              <a:prstGeom prst="line">
                <a:avLst/>
              </a:prstGeom>
              <a:noFill/>
              <a:ln w="6350" cap="flat" cmpd="sng" algn="ctr">
                <a:solidFill>
                  <a:srgbClr val="44546A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0B551388-CE0A-4F18-90A2-71387EDAA9F2}"/>
                  </a:ext>
                </a:extLst>
              </p:cNvPr>
              <p:cNvCxnSpPr/>
              <p:nvPr/>
            </p:nvCxnSpPr>
            <p:spPr>
              <a:xfrm flipV="1">
                <a:off x="6352755" y="3383507"/>
                <a:ext cx="1619515" cy="13820"/>
              </a:xfrm>
              <a:prstGeom prst="line">
                <a:avLst/>
              </a:prstGeom>
              <a:noFill/>
              <a:ln w="6350" cap="flat" cmpd="sng" algn="ctr">
                <a:solidFill>
                  <a:srgbClr val="44546A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79B5B4-63D3-4BCB-B69B-AE2706D0628A}"/>
                </a:ext>
              </a:extLst>
            </p:cNvPr>
            <p:cNvSpPr txBox="1"/>
            <p:nvPr/>
          </p:nvSpPr>
          <p:spPr>
            <a:xfrm>
              <a:off x="7359021" y="2126757"/>
              <a:ext cx="2987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Всего 22068 образовательных учреждений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B817DA-4A6F-49FC-904E-189FAC08439B}"/>
                </a:ext>
              </a:extLst>
            </p:cNvPr>
            <p:cNvSpPr txBox="1"/>
            <p:nvPr/>
          </p:nvSpPr>
          <p:spPr>
            <a:xfrm>
              <a:off x="7470661" y="3145822"/>
              <a:ext cx="29850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Всего  </a:t>
              </a:r>
              <a:r>
                <a:rPr lang="ru-RU" sz="1600" kern="0" dirty="0">
                  <a:solidFill>
                    <a:srgbClr val="44546A"/>
                  </a:solidFill>
                </a:rPr>
                <a:t>255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 образовательных учреждений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98B9A2-B63F-4FE5-AB91-08BA12CC4CB8}"/>
                </a:ext>
              </a:extLst>
            </p:cNvPr>
            <p:cNvSpPr txBox="1"/>
            <p:nvPr/>
          </p:nvSpPr>
          <p:spPr>
            <a:xfrm>
              <a:off x="7456107" y="4304099"/>
              <a:ext cx="30141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Всего </a:t>
              </a:r>
              <a:r>
                <a:rPr lang="ru-RU" sz="1600" kern="0" dirty="0">
                  <a:solidFill>
                    <a:srgbClr val="44546A"/>
                  </a:solidFill>
                </a:rPr>
                <a:t>64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 образовательных учреждений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03068E-75CE-4315-BEA1-2C59996D8A28}"/>
                </a:ext>
              </a:extLst>
            </p:cNvPr>
            <p:cNvSpPr txBox="1"/>
            <p:nvPr/>
          </p:nvSpPr>
          <p:spPr>
            <a:xfrm>
              <a:off x="7401142" y="5426958"/>
              <a:ext cx="32045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</a:rPr>
                <a:t>40% от доступного - 25 образовательных учреждений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772F709C-CE44-443D-B41E-221B99D8EDCC}"/>
              </a:ext>
            </a:extLst>
          </p:cNvPr>
          <p:cNvSpPr txBox="1"/>
          <p:nvPr/>
        </p:nvSpPr>
        <p:spPr>
          <a:xfrm>
            <a:off x="3713841" y="502537"/>
            <a:ext cx="4320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4235378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4B35C482-0159-4B0E-A2F2-EFF8D29AADEA}"/>
              </a:ext>
            </a:extLst>
          </p:cNvPr>
          <p:cNvGrpSpPr/>
          <p:nvPr/>
        </p:nvGrpSpPr>
        <p:grpSpPr>
          <a:xfrm>
            <a:off x="7701832" y="1385072"/>
            <a:ext cx="3000578" cy="4314574"/>
            <a:chOff x="3271555" y="1363626"/>
            <a:chExt cx="4680139" cy="4346893"/>
          </a:xfrm>
          <a:scene3d>
            <a:camera prst="isometricLeftDown"/>
            <a:lightRig rig="threePt" dir="t"/>
          </a:scene3d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B0D737E7-1AC9-4FB7-9A24-A90ACB86B2AF}"/>
                </a:ext>
              </a:extLst>
            </p:cNvPr>
            <p:cNvGrpSpPr/>
            <p:nvPr/>
          </p:nvGrpSpPr>
          <p:grpSpPr>
            <a:xfrm>
              <a:off x="3271555" y="1580028"/>
              <a:ext cx="4186518" cy="4130490"/>
              <a:chOff x="3271555" y="1580028"/>
              <a:chExt cx="4186518" cy="3935505"/>
            </a:xfrm>
          </p:grpSpPr>
          <p:sp>
            <p:nvSpPr>
              <p:cNvPr id="2" name="Прямоугольник: скругленные верхние углы 1">
                <a:extLst>
                  <a:ext uri="{FF2B5EF4-FFF2-40B4-BE49-F238E27FC236}">
                    <a16:creationId xmlns:a16="http://schemas.microsoft.com/office/drawing/2014/main" id="{2F531C8C-9A3A-4C9D-A4F4-6DBC52F9A5ED}"/>
                  </a:ext>
                </a:extLst>
              </p:cNvPr>
              <p:cNvSpPr/>
              <p:nvPr/>
            </p:nvSpPr>
            <p:spPr>
              <a:xfrm>
                <a:off x="3271555" y="1580028"/>
                <a:ext cx="4186518" cy="3935505"/>
              </a:xfrm>
              <a:prstGeom prst="round2SameRect">
                <a:avLst/>
              </a:prstGeom>
              <a:solidFill>
                <a:srgbClr val="C981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397C98B3-C7DD-4A72-AE48-77933A09D040}"/>
                  </a:ext>
                </a:extLst>
              </p:cNvPr>
              <p:cNvSpPr/>
              <p:nvPr/>
            </p:nvSpPr>
            <p:spPr>
              <a:xfrm>
                <a:off x="6391549" y="2442880"/>
                <a:ext cx="811305" cy="105335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721610C1-1B8A-4135-9542-210AB4E56144}"/>
                  </a:ext>
                </a:extLst>
              </p:cNvPr>
              <p:cNvSpPr/>
              <p:nvPr/>
            </p:nvSpPr>
            <p:spPr>
              <a:xfrm>
                <a:off x="3477454" y="3597083"/>
                <a:ext cx="2734236" cy="132238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rgbClr val="C981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44960D16-ADCF-48A9-A09D-3D100F65C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52060" y="4141674"/>
                <a:ext cx="1185023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Прямоугольник: скругленные углы 24">
                <a:extLst>
                  <a:ext uri="{FF2B5EF4-FFF2-40B4-BE49-F238E27FC236}">
                    <a16:creationId xmlns:a16="http://schemas.microsoft.com/office/drawing/2014/main" id="{05592D07-BD3E-46ED-B584-ABD40EC9DEE8}"/>
                  </a:ext>
                </a:extLst>
              </p:cNvPr>
              <p:cNvSpPr/>
              <p:nvPr/>
            </p:nvSpPr>
            <p:spPr>
              <a:xfrm>
                <a:off x="6580094" y="3980330"/>
                <a:ext cx="439271" cy="304759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C981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FDD99DAF-8D7F-4119-816B-862AC6668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1563" y="3729321"/>
                <a:ext cx="51127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D51898C4-0FE3-4A60-9882-C0E12E8AE279}"/>
                  </a:ext>
                </a:extLst>
              </p:cNvPr>
              <p:cNvGrpSpPr/>
              <p:nvPr/>
            </p:nvGrpSpPr>
            <p:grpSpPr>
              <a:xfrm>
                <a:off x="3468495" y="1902757"/>
                <a:ext cx="2808754" cy="1353671"/>
                <a:chOff x="3468495" y="1902757"/>
                <a:chExt cx="2808754" cy="1353671"/>
              </a:xfrm>
            </p:grpSpPr>
            <p:grpSp>
              <p:nvGrpSpPr>
                <p:cNvPr id="20" name="Группа 19">
                  <a:extLst>
                    <a:ext uri="{FF2B5EF4-FFF2-40B4-BE49-F238E27FC236}">
                      <a16:creationId xmlns:a16="http://schemas.microsoft.com/office/drawing/2014/main" id="{296E1304-9960-48E9-8533-6907EE3CF835}"/>
                    </a:ext>
                  </a:extLst>
                </p:cNvPr>
                <p:cNvGrpSpPr/>
                <p:nvPr/>
              </p:nvGrpSpPr>
              <p:grpSpPr>
                <a:xfrm>
                  <a:off x="3468495" y="1902757"/>
                  <a:ext cx="2788870" cy="1353671"/>
                  <a:chOff x="3478307" y="2285999"/>
                  <a:chExt cx="2734236" cy="1353671"/>
                </a:xfrm>
              </p:grpSpPr>
              <p:sp>
                <p:nvSpPr>
                  <p:cNvPr id="4" name="Прямоугольник: скругленные углы 3">
                    <a:extLst>
                      <a:ext uri="{FF2B5EF4-FFF2-40B4-BE49-F238E27FC236}">
                        <a16:creationId xmlns:a16="http://schemas.microsoft.com/office/drawing/2014/main" id="{BD5C809C-C117-4E9D-A603-1C396E300863}"/>
                      </a:ext>
                    </a:extLst>
                  </p:cNvPr>
                  <p:cNvSpPr/>
                  <p:nvPr/>
                </p:nvSpPr>
                <p:spPr>
                  <a:xfrm>
                    <a:off x="3478307" y="2285999"/>
                    <a:ext cx="2734236" cy="1353671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" name="Овал 8">
                    <a:extLst>
                      <a:ext uri="{FF2B5EF4-FFF2-40B4-BE49-F238E27FC236}">
                        <a16:creationId xmlns:a16="http://schemas.microsoft.com/office/drawing/2014/main" id="{9E1E1D8D-5CA6-496F-ABD2-17819D82CC60}"/>
                      </a:ext>
                    </a:extLst>
                  </p:cNvPr>
                  <p:cNvSpPr/>
                  <p:nvPr/>
                </p:nvSpPr>
                <p:spPr>
                  <a:xfrm>
                    <a:off x="3584761" y="2431676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" name="Овал 9">
                    <a:extLst>
                      <a:ext uri="{FF2B5EF4-FFF2-40B4-BE49-F238E27FC236}">
                        <a16:creationId xmlns:a16="http://schemas.microsoft.com/office/drawing/2014/main" id="{76201079-9C18-4060-95B1-7E5A879BA44E}"/>
                      </a:ext>
                    </a:extLst>
                  </p:cNvPr>
                  <p:cNvSpPr/>
                  <p:nvPr/>
                </p:nvSpPr>
                <p:spPr>
                  <a:xfrm>
                    <a:off x="4104716" y="2431676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" name="Овал 10">
                    <a:extLst>
                      <a:ext uri="{FF2B5EF4-FFF2-40B4-BE49-F238E27FC236}">
                        <a16:creationId xmlns:a16="http://schemas.microsoft.com/office/drawing/2014/main" id="{BDDBECEE-0445-40AC-BBAD-DEEACA28F922}"/>
                      </a:ext>
                    </a:extLst>
                  </p:cNvPr>
                  <p:cNvSpPr/>
                  <p:nvPr/>
                </p:nvSpPr>
                <p:spPr>
                  <a:xfrm>
                    <a:off x="5697070" y="3106270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" name="Овал 11">
                    <a:extLst>
                      <a:ext uri="{FF2B5EF4-FFF2-40B4-BE49-F238E27FC236}">
                        <a16:creationId xmlns:a16="http://schemas.microsoft.com/office/drawing/2014/main" id="{003EA27C-7C1F-4CA8-A928-DE51D626BA4E}"/>
                      </a:ext>
                    </a:extLst>
                  </p:cNvPr>
                  <p:cNvSpPr/>
                  <p:nvPr/>
                </p:nvSpPr>
                <p:spPr>
                  <a:xfrm>
                    <a:off x="4652678" y="2431676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" name="Овал 12">
                    <a:extLst>
                      <a:ext uri="{FF2B5EF4-FFF2-40B4-BE49-F238E27FC236}">
                        <a16:creationId xmlns:a16="http://schemas.microsoft.com/office/drawing/2014/main" id="{1DEAB997-2744-4532-8DB7-B719D19503D7}"/>
                      </a:ext>
                    </a:extLst>
                  </p:cNvPr>
                  <p:cNvSpPr/>
                  <p:nvPr/>
                </p:nvSpPr>
                <p:spPr>
                  <a:xfrm>
                    <a:off x="5172633" y="2440640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" name="Овал 13">
                    <a:extLst>
                      <a:ext uri="{FF2B5EF4-FFF2-40B4-BE49-F238E27FC236}">
                        <a16:creationId xmlns:a16="http://schemas.microsoft.com/office/drawing/2014/main" id="{85EADFB1-36C7-423C-A635-B8D8F66EBD52}"/>
                      </a:ext>
                    </a:extLst>
                  </p:cNvPr>
                  <p:cNvSpPr/>
                  <p:nvPr/>
                </p:nvSpPr>
                <p:spPr>
                  <a:xfrm>
                    <a:off x="5692588" y="2431676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" name="Овал 14">
                    <a:extLst>
                      <a:ext uri="{FF2B5EF4-FFF2-40B4-BE49-F238E27FC236}">
                        <a16:creationId xmlns:a16="http://schemas.microsoft.com/office/drawing/2014/main" id="{914B655B-450A-491A-B8B1-E9AA00A7DE04}"/>
                      </a:ext>
                    </a:extLst>
                  </p:cNvPr>
                  <p:cNvSpPr/>
                  <p:nvPr/>
                </p:nvSpPr>
                <p:spPr>
                  <a:xfrm>
                    <a:off x="4104716" y="3115234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" name="Овал 15">
                    <a:extLst>
                      <a:ext uri="{FF2B5EF4-FFF2-40B4-BE49-F238E27FC236}">
                        <a16:creationId xmlns:a16="http://schemas.microsoft.com/office/drawing/2014/main" id="{3E80C0D6-4EC7-4D74-B0DE-664034555363}"/>
                      </a:ext>
                    </a:extLst>
                  </p:cNvPr>
                  <p:cNvSpPr/>
                  <p:nvPr/>
                </p:nvSpPr>
                <p:spPr>
                  <a:xfrm>
                    <a:off x="3584761" y="3115234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" name="Овал 16">
                    <a:extLst>
                      <a:ext uri="{FF2B5EF4-FFF2-40B4-BE49-F238E27FC236}">
                        <a16:creationId xmlns:a16="http://schemas.microsoft.com/office/drawing/2014/main" id="{DF6F94C1-C27C-4E5A-8B77-F593B8B013DC}"/>
                      </a:ext>
                    </a:extLst>
                  </p:cNvPr>
                  <p:cNvSpPr/>
                  <p:nvPr/>
                </p:nvSpPr>
                <p:spPr>
                  <a:xfrm>
                    <a:off x="4643719" y="3104028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" name="Овал 17">
                    <a:extLst>
                      <a:ext uri="{FF2B5EF4-FFF2-40B4-BE49-F238E27FC236}">
                        <a16:creationId xmlns:a16="http://schemas.microsoft.com/office/drawing/2014/main" id="{AA8BD230-039B-40EF-ACE7-271B5FFD426B}"/>
                      </a:ext>
                    </a:extLst>
                  </p:cNvPr>
                  <p:cNvSpPr/>
                  <p:nvPr/>
                </p:nvSpPr>
                <p:spPr>
                  <a:xfrm>
                    <a:off x="5181597" y="3104028"/>
                    <a:ext cx="403412" cy="385482"/>
                  </a:xfrm>
                  <a:prstGeom prst="ellipse">
                    <a:avLst/>
                  </a:prstGeom>
                  <a:solidFill>
                    <a:srgbClr val="C981C0"/>
                  </a:solidFill>
                  <a:ln>
                    <a:solidFill>
                      <a:srgbClr val="C981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33" name="Прямая соединительная линия 32">
                  <a:extLst>
                    <a:ext uri="{FF2B5EF4-FFF2-40B4-BE49-F238E27FC236}">
                      <a16:creationId xmlns:a16="http://schemas.microsoft.com/office/drawing/2014/main" id="{7E6E8004-218B-4300-867B-D91EAB282E50}"/>
                    </a:ext>
                  </a:extLst>
                </p:cNvPr>
                <p:cNvCxnSpPr>
                  <a:cxnSpLocks/>
                  <a:stCxn id="4" idx="1"/>
                </p:cNvCxnSpPr>
                <p:nvPr/>
              </p:nvCxnSpPr>
              <p:spPr>
                <a:xfrm>
                  <a:off x="3468495" y="2579593"/>
                  <a:ext cx="2808754" cy="2242"/>
                </a:xfrm>
                <a:prstGeom prst="line">
                  <a:avLst/>
                </a:prstGeom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F202E9FE-AC75-44A0-B034-09FC40F357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8073" y="5396753"/>
              <a:ext cx="493621" cy="3137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F3648490-EF39-4489-A94D-F9D80AAF16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8073" y="1835644"/>
              <a:ext cx="487932" cy="3158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3BD5C8B3-4DF7-4D18-983A-4CDA31F19A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3800" y="1363627"/>
              <a:ext cx="493619" cy="2752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AF2941C6-F134-41E8-8676-7700FB8EB7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41151" y="1363627"/>
              <a:ext cx="550202" cy="3356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EB526A2B-B5B2-4C2E-B0AE-6884DA188643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>
              <a:off x="7944701" y="1846078"/>
              <a:ext cx="6993" cy="3550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D8897AD0-1334-454E-8558-0A9E4B64E1A4}"/>
                </a:ext>
              </a:extLst>
            </p:cNvPr>
            <p:cNvCxnSpPr>
              <a:cxnSpLocks/>
            </p:cNvCxnSpPr>
            <p:nvPr/>
          </p:nvCxnSpPr>
          <p:spPr>
            <a:xfrm>
              <a:off x="4107421" y="1363626"/>
              <a:ext cx="36839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Дуга 56">
              <a:extLst>
                <a:ext uri="{FF2B5EF4-FFF2-40B4-BE49-F238E27FC236}">
                  <a16:creationId xmlns:a16="http://schemas.microsoft.com/office/drawing/2014/main" id="{C8F6D34A-66A9-42C0-8AEB-DC691F1F9271}"/>
                </a:ext>
              </a:extLst>
            </p:cNvPr>
            <p:cNvSpPr/>
            <p:nvPr/>
          </p:nvSpPr>
          <p:spPr>
            <a:xfrm>
              <a:off x="7518401" y="1363626"/>
              <a:ext cx="427604" cy="869083"/>
            </a:xfrm>
            <a:prstGeom prst="arc">
              <a:avLst>
                <a:gd name="adj1" fmla="val 16200000"/>
                <a:gd name="adj2" fmla="val 76234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BBC8E734-962F-488D-BD27-8DE081F1A3E8}"/>
              </a:ext>
            </a:extLst>
          </p:cNvPr>
          <p:cNvSpPr txBox="1"/>
          <p:nvPr/>
        </p:nvSpPr>
        <p:spPr>
          <a:xfrm>
            <a:off x="1020237" y="557992"/>
            <a:ext cx="4544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Прототип автомата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0C6C8C-F392-415E-9C7B-28AC60E03354}"/>
              </a:ext>
            </a:extLst>
          </p:cNvPr>
          <p:cNvSpPr txBox="1"/>
          <p:nvPr/>
        </p:nvSpPr>
        <p:spPr>
          <a:xfrm>
            <a:off x="6293976" y="5766471"/>
            <a:ext cx="27969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Корпус из стеклопластика на прочном металлическом каркасе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40EE4F-5629-4BB0-BA35-011893E97666}"/>
              </a:ext>
            </a:extLst>
          </p:cNvPr>
          <p:cNvSpPr txBox="1"/>
          <p:nvPr/>
        </p:nvSpPr>
        <p:spPr>
          <a:xfrm>
            <a:off x="9673978" y="5993457"/>
            <a:ext cx="2340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Окно выдачи сдачи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388186-B850-4189-9E37-FF459EBE8C71}"/>
              </a:ext>
            </a:extLst>
          </p:cNvPr>
          <p:cNvSpPr txBox="1"/>
          <p:nvPr/>
        </p:nvSpPr>
        <p:spPr>
          <a:xfrm>
            <a:off x="9702154" y="1484248"/>
            <a:ext cx="2284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Сенсорная панель </a:t>
            </a:r>
          </a:p>
          <a:p>
            <a:pPr algn="ctr"/>
            <a:r>
              <a:rPr lang="ru-RU" dirty="0"/>
              <a:t>выбора услуг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1C9639F-F451-4ED6-91B8-D9FC506556A8}"/>
              </a:ext>
            </a:extLst>
          </p:cNvPr>
          <p:cNvSpPr txBox="1"/>
          <p:nvPr/>
        </p:nvSpPr>
        <p:spPr>
          <a:xfrm>
            <a:off x="10259515" y="3080694"/>
            <a:ext cx="1680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Приемник денежных купюр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AD81C5-61D6-4031-9CA7-D7E97FB4C659}"/>
              </a:ext>
            </a:extLst>
          </p:cNvPr>
          <p:cNvSpPr txBox="1"/>
          <p:nvPr/>
        </p:nvSpPr>
        <p:spPr>
          <a:xfrm>
            <a:off x="5261784" y="1590161"/>
            <a:ext cx="2796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Витрина канцелярских товаров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69B1B3F-38F1-4947-8433-481A8F36C0D6}"/>
              </a:ext>
            </a:extLst>
          </p:cNvPr>
          <p:cNvSpPr txBox="1"/>
          <p:nvPr/>
        </p:nvSpPr>
        <p:spPr>
          <a:xfrm>
            <a:off x="5564401" y="2414983"/>
            <a:ext cx="247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Окно выдачи товаров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94ECB7F-DCA8-48C1-BFC6-551A9C633838}"/>
              </a:ext>
            </a:extLst>
          </p:cNvPr>
          <p:cNvSpPr txBox="1"/>
          <p:nvPr/>
        </p:nvSpPr>
        <p:spPr>
          <a:xfrm>
            <a:off x="5336813" y="3524096"/>
            <a:ext cx="2646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Окно для выдачи распечатанных листов</a:t>
            </a:r>
          </a:p>
        </p:txBody>
      </p: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133EB017-359A-462D-B4D4-908CCD95C35C}"/>
              </a:ext>
            </a:extLst>
          </p:cNvPr>
          <p:cNvCxnSpPr>
            <a:cxnSpLocks/>
          </p:cNvCxnSpPr>
          <p:nvPr/>
        </p:nvCxnSpPr>
        <p:spPr>
          <a:xfrm flipV="1">
            <a:off x="8627064" y="5190565"/>
            <a:ext cx="413728" cy="6247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484BD283-ED01-4D86-BE5A-55DF2EB7D302}"/>
              </a:ext>
            </a:extLst>
          </p:cNvPr>
          <p:cNvCxnSpPr>
            <a:cxnSpLocks/>
          </p:cNvCxnSpPr>
          <p:nvPr/>
        </p:nvCxnSpPr>
        <p:spPr>
          <a:xfrm>
            <a:off x="7700452" y="3759668"/>
            <a:ext cx="885151" cy="1733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D06007B1-A06D-472F-9C4C-8E338CC9BD9B}"/>
              </a:ext>
            </a:extLst>
          </p:cNvPr>
          <p:cNvCxnSpPr>
            <a:cxnSpLocks/>
          </p:cNvCxnSpPr>
          <p:nvPr/>
        </p:nvCxnSpPr>
        <p:spPr>
          <a:xfrm flipH="1">
            <a:off x="9925130" y="2139623"/>
            <a:ext cx="322459" cy="96838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85310C96-DF8F-491D-9C28-E9B61D35E80B}"/>
              </a:ext>
            </a:extLst>
          </p:cNvPr>
          <p:cNvCxnSpPr>
            <a:cxnSpLocks/>
          </p:cNvCxnSpPr>
          <p:nvPr/>
        </p:nvCxnSpPr>
        <p:spPr>
          <a:xfrm>
            <a:off x="7366115" y="2052384"/>
            <a:ext cx="1135424" cy="37397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760C3646-A434-4592-89CF-67A4CCC4DE8F}"/>
              </a:ext>
            </a:extLst>
          </p:cNvPr>
          <p:cNvCxnSpPr>
            <a:cxnSpLocks/>
          </p:cNvCxnSpPr>
          <p:nvPr/>
        </p:nvCxnSpPr>
        <p:spPr>
          <a:xfrm>
            <a:off x="7343387" y="2844270"/>
            <a:ext cx="905485" cy="32565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3E0926C3-49C6-44AD-97B1-40FCC945607A}"/>
              </a:ext>
            </a:extLst>
          </p:cNvPr>
          <p:cNvCxnSpPr>
            <a:cxnSpLocks/>
          </p:cNvCxnSpPr>
          <p:nvPr/>
        </p:nvCxnSpPr>
        <p:spPr>
          <a:xfrm flipH="1">
            <a:off x="9823036" y="3700650"/>
            <a:ext cx="911340" cy="45019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65DC711F-323B-44E7-B13F-5A4ADCBCD7F1}"/>
              </a:ext>
            </a:extLst>
          </p:cNvPr>
          <p:cNvCxnSpPr>
            <a:cxnSpLocks/>
          </p:cNvCxnSpPr>
          <p:nvPr/>
        </p:nvCxnSpPr>
        <p:spPr>
          <a:xfrm flipH="1" flipV="1">
            <a:off x="9823036" y="4617284"/>
            <a:ext cx="558564" cy="137617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DA014F7-C497-4625-B620-B95CDBB14163}"/>
              </a:ext>
            </a:extLst>
          </p:cNvPr>
          <p:cNvSpPr txBox="1"/>
          <p:nvPr/>
        </p:nvSpPr>
        <p:spPr>
          <a:xfrm>
            <a:off x="8038672" y="701443"/>
            <a:ext cx="2684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Эскиз-схема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B421B-1451-4E19-968E-6692583DEE67}"/>
              </a:ext>
            </a:extLst>
          </p:cNvPr>
          <p:cNvSpPr txBox="1"/>
          <p:nvPr/>
        </p:nvSpPr>
        <p:spPr>
          <a:xfrm>
            <a:off x="871718" y="2730172"/>
            <a:ext cx="4098685" cy="2093655"/>
          </a:xfrm>
          <a:prstGeom prst="foldedCorner">
            <a:avLst>
              <a:gd name="adj" fmla="val 29513"/>
            </a:avLst>
          </a:prstGeom>
          <a:solidFill>
            <a:srgbClr val="E3BFD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16 отсеков с уникальной брендированной продукцией;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Удобная сенсорная панель для приобретения товара или печати документов;</a:t>
            </a:r>
          </a:p>
        </p:txBody>
      </p:sp>
    </p:spTree>
    <p:extLst>
      <p:ext uri="{BB962C8B-B14F-4D97-AF65-F5344CB8AC3E}">
        <p14:creationId xmlns:p14="http://schemas.microsoft.com/office/powerpoint/2010/main" val="2554455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A2F007-87F5-4C5E-A315-36AD811EABD2}"/>
              </a:ext>
            </a:extLst>
          </p:cNvPr>
          <p:cNvSpPr txBox="1"/>
          <p:nvPr/>
        </p:nvSpPr>
        <p:spPr>
          <a:xfrm>
            <a:off x="3801035" y="573741"/>
            <a:ext cx="4240306" cy="67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126FB1-0E3F-4C9E-B6F1-6D19EA9515C2}"/>
              </a:ext>
            </a:extLst>
          </p:cNvPr>
          <p:cNvSpPr txBox="1"/>
          <p:nvPr/>
        </p:nvSpPr>
        <p:spPr>
          <a:xfrm>
            <a:off x="4087905" y="573741"/>
            <a:ext cx="338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Продукт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9FDC3-6A41-40FD-A0EA-60D305E0761C}"/>
              </a:ext>
            </a:extLst>
          </p:cNvPr>
          <p:cNvSpPr txBox="1"/>
          <p:nvPr/>
        </p:nvSpPr>
        <p:spPr>
          <a:xfrm>
            <a:off x="600634" y="1518482"/>
            <a:ext cx="10139083" cy="715089"/>
          </a:xfrm>
          <a:prstGeom prst="roundRect">
            <a:avLst/>
          </a:prstGeom>
          <a:solidFill>
            <a:srgbClr val="E3BFDF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Данный продукт позволит приобрести учащимся, преподавателям и работникам образовательных организаций необходимые канцелярские принадлежности и распечатанные документы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17B3A8-07ED-4FB4-AE54-0BA2AAB111C0}"/>
              </a:ext>
            </a:extLst>
          </p:cNvPr>
          <p:cNvSpPr txBox="1"/>
          <p:nvPr/>
        </p:nvSpPr>
        <p:spPr>
          <a:xfrm>
            <a:off x="1936377" y="2905780"/>
            <a:ext cx="3290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Основные функции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7DD912-5B9D-4BFD-9183-9D2FC0362760}"/>
              </a:ext>
            </a:extLst>
          </p:cNvPr>
          <p:cNvSpPr txBox="1"/>
          <p:nvPr/>
        </p:nvSpPr>
        <p:spPr>
          <a:xfrm>
            <a:off x="600635" y="3567769"/>
            <a:ext cx="6047255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товара(-</a:t>
            </a:r>
            <a:r>
              <a:rPr lang="ru-RU" sz="2000" dirty="0" err="1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</a:t>
            </a: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 услуг через сенсорную панель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Выдача поштучной продукции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Печать и выдача документов формата А4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банковской картой/наличными</a:t>
            </a:r>
          </a:p>
        </p:txBody>
      </p:sp>
      <p:pic>
        <p:nvPicPr>
          <p:cNvPr id="1026" name="Picture 2" descr="Иллюстрация концепции банкомата">
            <a:extLst>
              <a:ext uri="{FF2B5EF4-FFF2-40B4-BE49-F238E27FC236}">
                <a16:creationId xmlns:a16="http://schemas.microsoft.com/office/drawing/2014/main" id="{C49F47AE-FD20-4B36-B833-F4BDEBA05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65" y="2419272"/>
            <a:ext cx="4164666" cy="416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85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9FDC1B-3D35-42BF-8F4C-49495AA61AD8}"/>
              </a:ext>
            </a:extLst>
          </p:cNvPr>
          <p:cNvSpPr txBox="1"/>
          <p:nvPr/>
        </p:nvSpPr>
        <p:spPr>
          <a:xfrm>
            <a:off x="4052047" y="555812"/>
            <a:ext cx="4383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Партнеры/инвесторы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A8F700-91A6-45B6-B292-10786F6C0B5E}"/>
              </a:ext>
            </a:extLst>
          </p:cNvPr>
          <p:cNvSpPr txBox="1"/>
          <p:nvPr/>
        </p:nvSpPr>
        <p:spPr>
          <a:xfrm>
            <a:off x="797859" y="1515035"/>
            <a:ext cx="8552329" cy="461665"/>
          </a:xfrm>
          <a:prstGeom prst="rect">
            <a:avLst/>
          </a:prstGeom>
          <a:solidFill>
            <a:srgbClr val="E3BFDF"/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Псковский государственный университет – ключевой инвестор </a:t>
            </a:r>
          </a:p>
        </p:txBody>
      </p:sp>
      <p:pic>
        <p:nvPicPr>
          <p:cNvPr id="1026" name="Picture 2" descr="Иллюстрация концепции ноутбука кассы электронной коммерции">
            <a:extLst>
              <a:ext uri="{FF2B5EF4-FFF2-40B4-BE49-F238E27FC236}">
                <a16:creationId xmlns:a16="http://schemas.microsoft.com/office/drawing/2014/main" id="{50783BF8-A8FA-4EAE-9C4A-3F3973C3B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35" y="2599765"/>
            <a:ext cx="3631266" cy="363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DFFCF8-A744-48AC-8BF1-C18727FF3796}"/>
              </a:ext>
            </a:extLst>
          </p:cNvPr>
          <p:cNvSpPr txBox="1"/>
          <p:nvPr/>
        </p:nvSpPr>
        <p:spPr>
          <a:xfrm>
            <a:off x="797859" y="2351148"/>
            <a:ext cx="421341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</a:rPr>
              <a:t>Партнеры по закупке товаров</a:t>
            </a:r>
            <a:r>
              <a:rPr lang="en-US" sz="2400" dirty="0">
                <a:latin typeface="+mj-lt"/>
              </a:rPr>
              <a:t> </a:t>
            </a:r>
            <a:endParaRPr lang="ru-RU" sz="2400" dirty="0">
              <a:latin typeface="+mj-lt"/>
            </a:endParaRPr>
          </a:p>
          <a:p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Интернет-маркетплейсы: </a:t>
            </a: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dirty="0" err="1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Wildberries</a:t>
            </a:r>
            <a:endParaRPr lang="ru-RU" sz="2000" dirty="0">
              <a:solidFill>
                <a:srgbClr val="AC4A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Ozon</a:t>
            </a: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dirty="0" err="1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Aliexpress</a:t>
            </a: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Канцелярские магазины:</a:t>
            </a: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 err="1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Любопыт</a:t>
            </a:r>
            <a:endParaRPr lang="ru-RU" sz="2000" dirty="0">
              <a:solidFill>
                <a:srgbClr val="AC4A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Буквоед</a:t>
            </a:r>
          </a:p>
          <a:p>
            <a:pPr marL="342900" indent="-342900">
              <a:lnSpc>
                <a:spcPct val="15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Книжица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rgbClr val="AC4AA0"/>
              </a:solidFill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5DA22A-10EA-4115-A465-7000DBA55F70}"/>
              </a:ext>
            </a:extLst>
          </p:cNvPr>
          <p:cNvSpPr txBox="1"/>
          <p:nvPr/>
        </p:nvSpPr>
        <p:spPr>
          <a:xfrm>
            <a:off x="7180731" y="2351148"/>
            <a:ext cx="4527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Партнер по созданию автомата и проработке его функционала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E1D600-A767-450A-A69A-2D934DA403D6}"/>
              </a:ext>
            </a:extLst>
          </p:cNvPr>
          <p:cNvSpPr txBox="1"/>
          <p:nvPr/>
        </p:nvSpPr>
        <p:spPr>
          <a:xfrm>
            <a:off x="7279901" y="3429000"/>
            <a:ext cx="5093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C4A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Конструкторское бюро Андрея Захарова</a:t>
            </a:r>
          </a:p>
          <a:p>
            <a:r>
              <a:rPr lang="ru-RU" dirty="0"/>
              <a:t> </a:t>
            </a:r>
            <a:r>
              <a:rPr lang="en-US" dirty="0">
                <a:hlinkClick r:id="rId5"/>
              </a:rPr>
              <a:t>https://www.kb-anza.ru/some-services/#some-services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456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ллюстрация концепции нового продукта">
            <a:extLst>
              <a:ext uri="{FF2B5EF4-FFF2-40B4-BE49-F238E27FC236}">
                <a16:creationId xmlns:a16="http://schemas.microsoft.com/office/drawing/2014/main" id="{E92C2ABA-07EC-432F-9465-9D0B4D9F8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22" y="1442757"/>
            <a:ext cx="4904254" cy="490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E16D8-C29F-4043-8549-EAB8AE0F7AD0}"/>
              </a:ext>
            </a:extLst>
          </p:cNvPr>
          <p:cNvSpPr txBox="1"/>
          <p:nvPr/>
        </p:nvSpPr>
        <p:spPr>
          <a:xfrm>
            <a:off x="3381935" y="636494"/>
            <a:ext cx="5428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Эксклюзивное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C1A9E-512F-4057-9D90-F543ADA6A079}"/>
              </a:ext>
            </a:extLst>
          </p:cNvPr>
          <p:cNvSpPr txBox="1"/>
          <p:nvPr/>
        </p:nvSpPr>
        <p:spPr>
          <a:xfrm>
            <a:off x="6257365" y="1855694"/>
            <a:ext cx="5504889" cy="1328023"/>
          </a:xfrm>
          <a:prstGeom prst="roundRect">
            <a:avLst/>
          </a:prstGeom>
          <a:solidFill>
            <a:srgbClr val="E3BFDF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Брендированная канцелярия и канцелярские принадлежности станут уникальным сувениром и интересным дополнением для комфортной учебной или рабочей деятельности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09BF10-2AD6-487F-A1B4-755C9CEB726F}"/>
              </a:ext>
            </a:extLst>
          </p:cNvPr>
          <p:cNvSpPr txBox="1"/>
          <p:nvPr/>
        </p:nvSpPr>
        <p:spPr>
          <a:xfrm>
            <a:off x="6427694" y="4267200"/>
            <a:ext cx="5334560" cy="461665"/>
          </a:xfrm>
          <a:prstGeom prst="rect">
            <a:avLst/>
          </a:prstGeom>
          <a:solidFill>
            <a:srgbClr val="E3BF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эксклюзивная ручка = 45 рублей  </a:t>
            </a:r>
          </a:p>
        </p:txBody>
      </p:sp>
    </p:spTree>
    <p:extLst>
      <p:ext uri="{BB962C8B-B14F-4D97-AF65-F5344CB8AC3E}">
        <p14:creationId xmlns:p14="http://schemas.microsoft.com/office/powerpoint/2010/main" val="315600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685B1465-7466-4425-BE6F-192B17DDA5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839522"/>
              </p:ext>
            </p:extLst>
          </p:nvPr>
        </p:nvGraphicFramePr>
        <p:xfrm>
          <a:off x="324982" y="1121281"/>
          <a:ext cx="7528101" cy="5418817"/>
        </p:xfrm>
        <a:graphic>
          <a:graphicData uri="http://schemas.openxmlformats.org/drawingml/2006/table">
            <a:tbl>
              <a:tblPr firstRow="1" bandRow="1"/>
              <a:tblGrid>
                <a:gridCol w="2137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6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sz="800" b="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Ноябрь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Декабрь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Январь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Февраль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800" b="0" i="0" u="none" strike="noStrike" cap="none" spc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Март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851"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700" dirty="0">
                          <a:latin typeface="Arial"/>
                          <a:cs typeface="Arial"/>
                        </a:rPr>
                        <a:t>(цена товаров: 30. 000 руб., цена оборудования: 300. 000 руб.)</a:t>
                      </a: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aseline="0" dirty="0">
                          <a:latin typeface="Arial"/>
                          <a:cs typeface="Arial"/>
                        </a:rPr>
                        <a:t>10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110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135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0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7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aseline="0" dirty="0">
                          <a:latin typeface="Arial"/>
                          <a:cs typeface="Arial"/>
                        </a:rPr>
                        <a:t>600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0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Поддержка </a:t>
                      </a:r>
                      <a:r>
                        <a:rPr lang="ru-RU" sz="900" dirty="0" err="1">
                          <a:latin typeface="Arial"/>
                          <a:cs typeface="Arial"/>
                        </a:rPr>
                        <a:t>ПсковГУ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rgbClr val="000000"/>
                      </a:solidFill>
                    </a:lnR>
                    <a:lnT w="190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730639"/>
                  </a:ext>
                </a:extLst>
              </a:tr>
              <a:tr h="305948"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190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Программист</a:t>
                      </a:r>
                    </a:p>
                  </a:txBody>
                  <a:tcPr marL="64390" marR="64390" marT="32194" marB="32194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2EE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25 000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25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39821" indent="-23982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–"/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Бухгалтер</a:t>
                      </a: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2EE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10</a:t>
                      </a:r>
                      <a:r>
                        <a:rPr lang="ru-RU" sz="900" baseline="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97">
                <a:tc>
                  <a:txBody>
                    <a:bodyPr/>
                    <a:lstStyle/>
                    <a:p>
                      <a:pPr marL="239821" indent="-23982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–"/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Разработчик </a:t>
                      </a: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2EE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305322"/>
                  </a:ext>
                </a:extLst>
              </a:tr>
              <a:tr h="272097">
                <a:tc>
                  <a:txBody>
                    <a:bodyPr/>
                    <a:lstStyle/>
                    <a:p>
                      <a:pPr marL="239821" indent="-23982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–"/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Руководитель </a:t>
                      </a: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2EE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20 000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15 000</a:t>
                      </a: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873009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Обслуживание автоматов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7 000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7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Оборудование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9" algn="ctr">
                      <a:solidFill>
                        <a:srgbClr val="000000"/>
                      </a:solidFill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– Печать листовок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2EE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1 500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Закупка товаров</a:t>
                      </a:r>
                    </a:p>
                  </a:txBody>
                  <a:tcPr marL="64390" marR="64390" marT="32194" marB="32194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30 000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5 000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44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/>
                    </a:p>
                  </a:txBody>
                  <a:tcPr marL="64390" marR="64390" marT="32194" marB="32194" anchor="ctr">
                    <a:lnL w="6348" algn="ctr">
                      <a:solidFill>
                        <a:srgbClr val="000000"/>
                      </a:solidFill>
                    </a:lnL>
                    <a:lnR w="6348" algn="ctr">
                      <a:solidFill>
                        <a:srgbClr val="000000"/>
                      </a:solidFill>
                    </a:lnR>
                    <a:lnT w="6348" algn="ctr">
                      <a:solidFill>
                        <a:srgbClr val="000000"/>
                      </a:solidFill>
                    </a:lnT>
                    <a:lnB w="6348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ru-RU" sz="1000" b="1" dirty="0">
                          <a:latin typeface="+mn-lt"/>
                          <a:cs typeface="Arial"/>
                        </a:rPr>
                        <a:t>ИТОГО (доходы – расходы)</a:t>
                      </a:r>
                      <a:endParaRPr sz="1000" dirty="0">
                        <a:latin typeface="+mn-lt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+800</a:t>
                      </a:r>
                      <a:r>
                        <a:rPr lang="ru-RU" sz="900" baseline="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-408</a:t>
                      </a:r>
                      <a:r>
                        <a:rPr lang="ru-RU" sz="900" baseline="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+13 000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-318</a:t>
                      </a:r>
                      <a:r>
                        <a:rPr lang="ru-RU" sz="900" baseline="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>
                          <a:latin typeface="Arial"/>
                          <a:cs typeface="Arial"/>
                        </a:rPr>
                        <a:t>500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+42 000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+57</a:t>
                      </a:r>
                      <a:r>
                        <a:rPr lang="ru-RU" sz="900" b="0" i="0" u="none" strike="noStrike" cap="none" spc="0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rgbClr val="000000"/>
                      </a:solidFill>
                    </a:lnL>
                    <a:lnR w="6349" algn="ctr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81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851986-0DA5-481F-9FF3-E0B7573C8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104" y="1470209"/>
            <a:ext cx="3377442" cy="36127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42F0E4-6CD4-43FA-B081-E6ACB9118AD0}"/>
              </a:ext>
            </a:extLst>
          </p:cNvPr>
          <p:cNvSpPr txBox="1"/>
          <p:nvPr/>
        </p:nvSpPr>
        <p:spPr>
          <a:xfrm>
            <a:off x="4277291" y="317902"/>
            <a:ext cx="4473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Финансовый план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57E304-C750-4D85-9AE7-D707BF7DFC69}"/>
              </a:ext>
            </a:extLst>
          </p:cNvPr>
          <p:cNvSpPr txBox="1"/>
          <p:nvPr/>
        </p:nvSpPr>
        <p:spPr bwMode="auto">
          <a:xfrm>
            <a:off x="8251104" y="5387791"/>
            <a:ext cx="4473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ontserrat"/>
                <a:cs typeface="Montserrat"/>
                <a:sym typeface="Arial"/>
              </a:rPr>
              <a:t>Общая стоимость реализации проекта:</a:t>
            </a:r>
          </a:p>
          <a:p>
            <a:pPr>
              <a:defRPr/>
            </a:pPr>
            <a:r>
              <a:rPr lang="ru-RU" sz="16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ontserrat"/>
                <a:cs typeface="Montserrat"/>
                <a:sym typeface="Arial"/>
              </a:rPr>
              <a:t>800 000 рублей </a:t>
            </a:r>
            <a:endParaRPr sz="16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ontserrat"/>
              <a:cs typeface="Montserrat"/>
              <a:sym typeface="Arial"/>
            </a:endParaRPr>
          </a:p>
          <a:p>
            <a:pPr>
              <a:defRPr/>
            </a:pPr>
            <a:r>
              <a:rPr lang="ru-RU" sz="16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ontserrat"/>
                <a:cs typeface="Montserrat"/>
                <a:sym typeface="Arial"/>
              </a:rPr>
              <a:t>Период окупаемости: 30 месяцев </a:t>
            </a:r>
            <a:endParaRPr sz="16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ontserrat"/>
              <a:cs typeface="Montserra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6769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585</Words>
  <Application>Microsoft Office PowerPoint</Application>
  <PresentationFormat>Широкоэкранный</PresentationFormat>
  <Paragraphs>152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Bebas Neue Bold</vt:lpstr>
      <vt:lpstr>Calibri</vt:lpstr>
      <vt:lpstr>Calibri Light</vt:lpstr>
      <vt:lpstr>Constantia</vt:lpstr>
      <vt:lpstr>Wingdings</vt:lpstr>
      <vt:lpstr>Тема Office</vt:lpstr>
      <vt:lpstr>Канцелярский вендинговый автомат с возможностью печати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Канцелярский вендинговый автомат с возможностью печати</dc:title>
  <dc:creator>Даша</dc:creator>
  <cp:lastModifiedBy>Даша</cp:lastModifiedBy>
  <cp:revision>7</cp:revision>
  <dcterms:created xsi:type="dcterms:W3CDTF">2024-11-11T15:38:21Z</dcterms:created>
  <dcterms:modified xsi:type="dcterms:W3CDTF">2024-12-02T17:12:54Z</dcterms:modified>
</cp:coreProperties>
</file>