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5"/>
  </p:notesMasterIdLst>
  <p:sldIdLst>
    <p:sldId id="256" r:id="rId3"/>
    <p:sldId id="257" r:id="rId4"/>
    <p:sldId id="259" r:id="rId5"/>
    <p:sldId id="258" r:id="rId6"/>
    <p:sldId id="260" r:id="rId7"/>
    <p:sldId id="263" r:id="rId8"/>
    <p:sldId id="269" r:id="rId9"/>
    <p:sldId id="261" r:id="rId10"/>
    <p:sldId id="264" r:id="rId11"/>
    <p:sldId id="265" r:id="rId12"/>
    <p:sldId id="266" r:id="rId13"/>
    <p:sldId id="268" r:id="rId14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Helvetica Neue" panose="020B0604020202020204" charset="0"/>
      <p:regular r:id="rId20"/>
      <p:bold r:id="rId21"/>
      <p:italic r:id="rId22"/>
      <p:boldItalic r:id="rId23"/>
    </p:embeddedFont>
    <p:embeddedFont>
      <p:font typeface="Raleway" pitchFamily="2" charset="-52"/>
      <p:regular r:id="rId24"/>
      <p:bold r:id="rId25"/>
      <p:italic r:id="rId26"/>
      <p:boldItalic r:id="rId27"/>
    </p:embeddedFont>
    <p:embeddedFont>
      <p:font typeface="Raleway SemiBold" pitchFamily="2" charset="-52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A45831-7128-44F1-A4FF-C615E18517D4}">
  <a:tblStyle styleId="{1CA45831-7128-44F1-A4FF-C615E18517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5"/>
  </p:normalViewPr>
  <p:slideViewPr>
    <p:cSldViewPr snapToGrid="0">
      <p:cViewPr varScale="1">
        <p:scale>
          <a:sx n="110" d="100"/>
          <a:sy n="110" d="100"/>
        </p:scale>
        <p:origin x="58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c67d0a74f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22c67d0a74f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2cbdce98a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2cbdce98a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2c67d0a74f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2c67d0a74f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2c67d0a74f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22c67d0a74f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c67d0a74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22c67d0a74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2c67d0a74f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2c67d0a74f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c67d0a74f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2c67d0a74f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2c67d0a74f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22c67d0a74f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5a9897d9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25a9897d9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>
          <a:extLst>
            <a:ext uri="{FF2B5EF4-FFF2-40B4-BE49-F238E27FC236}">
              <a16:creationId xmlns:a16="http://schemas.microsoft.com/office/drawing/2014/main" id="{ED44AEEB-8F29-FAB1-CF5C-74B20C6CC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5a9897d9b0_0_0:notes">
            <a:extLst>
              <a:ext uri="{FF2B5EF4-FFF2-40B4-BE49-F238E27FC236}">
                <a16:creationId xmlns:a16="http://schemas.microsoft.com/office/drawing/2014/main" id="{7A849DF4-D634-31D7-2940-82CE19BFF4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25a9897d9b0_0_0:notes">
            <a:extLst>
              <a:ext uri="{FF2B5EF4-FFF2-40B4-BE49-F238E27FC236}">
                <a16:creationId xmlns:a16="http://schemas.microsoft.com/office/drawing/2014/main" id="{A5E0AC0A-04F9-A391-0C1B-DDF9877B96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2855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2cbdce98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2cbdce98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2c67d0a74f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22c67d0a74f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1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6817" y="1257881"/>
            <a:ext cx="4655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800"/>
              <a:buFont typeface="Raleway SemiBold"/>
              <a:buNone/>
              <a:defRPr b="0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6818" y="2340281"/>
            <a:ext cx="7993200" cy="20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  <p15:guide id="2" orient="horz" pos="800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441819" y="1465988"/>
            <a:ext cx="3813600" cy="11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None/>
              <a:defRPr sz="3000">
                <a:solidFill>
                  <a:srgbClr val="9900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441819" y="2812219"/>
            <a:ext cx="4269300" cy="21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None/>
              <a:defRPr sz="17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-106904" y="4724286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" name="Google Shape;61;p15"/>
          <p:cNvSpPr txBox="1"/>
          <p:nvPr/>
        </p:nvSpPr>
        <p:spPr>
          <a:xfrm>
            <a:off x="545478" y="3499856"/>
            <a:ext cx="4044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8">
          <p15:clr>
            <a:srgbClr val="E46962"/>
          </p15:clr>
        </p15:guide>
        <p15:guide id="2" orient="horz" pos="923">
          <p15:clr>
            <a:srgbClr val="E46962"/>
          </p15:clr>
        </p15:guide>
        <p15:guide id="3" pos="2968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456817" y="1257881"/>
            <a:ext cx="4655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 SemiBold"/>
              <a:buNone/>
              <a:defRPr b="0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456818" y="2340281"/>
            <a:ext cx="7993200" cy="20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  <p15:guide id="2" orient="horz" pos="800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1">
  <p:cSld name="CUSTOM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32332" y="1957500"/>
            <a:ext cx="6181800" cy="13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/>
          <p:nvPr/>
        </p:nvSpPr>
        <p:spPr>
          <a:xfrm>
            <a:off x="432332" y="1258838"/>
            <a:ext cx="1038900" cy="515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" name="Google Shape;68;p17"/>
          <p:cNvSpPr txBox="1">
            <a:spLocks noGrp="1"/>
          </p:cNvSpPr>
          <p:nvPr>
            <p:ph type="title" idx="2"/>
          </p:nvPr>
        </p:nvSpPr>
        <p:spPr>
          <a:xfrm>
            <a:off x="432332" y="1221750"/>
            <a:ext cx="61818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 SemiBold"/>
              <a:buNone/>
              <a:defRPr sz="2200" b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E46962"/>
          </p15:clr>
        </p15:guide>
        <p15:guide id="2" orient="horz" pos="79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432332" y="445031"/>
            <a:ext cx="797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Raleway SemiBold"/>
              <a:buNone/>
              <a:defRPr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432332" y="1152469"/>
            <a:ext cx="8400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E46962"/>
          </p15:clr>
        </p15:guide>
        <p15:guide id="2" pos="272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80" name="Google Shape;80;p21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1_Title and body 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2"/>
          <p:cNvPicPr preferRelativeResize="0"/>
          <p:nvPr/>
        </p:nvPicPr>
        <p:blipFill rotWithShape="1">
          <a:blip r:embed="rId2">
            <a:alphaModFix/>
          </a:blip>
          <a:srcRect t="1756" r="2181" b="4320"/>
          <a:stretch/>
        </p:blipFill>
        <p:spPr>
          <a:xfrm>
            <a:off x="5397690" y="0"/>
            <a:ext cx="3746309" cy="514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2"/>
          <p:cNvPicPr preferRelativeResize="0"/>
          <p:nvPr/>
        </p:nvPicPr>
        <p:blipFill rotWithShape="1">
          <a:blip r:embed="rId3">
            <a:alphaModFix amt="32000"/>
          </a:blip>
          <a:srcRect/>
          <a:stretch/>
        </p:blipFill>
        <p:spPr>
          <a:xfrm>
            <a:off x="132603" y="4283434"/>
            <a:ext cx="1314430" cy="7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311700" y="154338"/>
            <a:ext cx="64848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87" name="Google Shape;87;p22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1_Title and body 3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391827" y="-157074"/>
            <a:ext cx="1277952" cy="182764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93" name="Google Shape;93;p23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marL="1371600" lvl="2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marL="1828800" lvl="3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marL="2286000" lvl="4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marL="2743200" lvl="5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marL="3200400" lvl="6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marL="3657600" lvl="7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marL="4114800" lvl="8" indent="-30480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marL="1371600" lvl="2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marL="1828800" lvl="3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marL="2286000" lvl="4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marL="2743200" lvl="5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marL="3200400" lvl="6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marL="3657600" lvl="7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marL="4114800" lvl="8" indent="-30480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99" name="Google Shape;99;p24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"/>
              <a:buNone/>
              <a:defRPr sz="2700" b="1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497" y="4393987"/>
            <a:ext cx="512349" cy="37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 descr="E:\-=Tanya=-\2035 Работа\-=Айдентика 2035=-\лого университета\Univer20_35_RGB_white.e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817" y="4395438"/>
            <a:ext cx="750522" cy="37139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456817" y="1257881"/>
            <a:ext cx="4655700" cy="6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chemeClr val="dk1"/>
                </a:solidFill>
              </a:rPr>
              <a:t>Allergy protection</a:t>
            </a:r>
            <a:endParaRPr sz="3100" dirty="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401716" y="3243920"/>
            <a:ext cx="3825300" cy="1227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Команда 9: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Тямаева Алина Рустамовна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Прокопенко Анастасия Дмитриевна</a:t>
            </a:r>
            <a:endParaRPr dirty="0"/>
          </a:p>
        </p:txBody>
      </p:sp>
      <p:pic>
        <p:nvPicPr>
          <p:cNvPr id="108" name="Google Shape;108;p25"/>
          <p:cNvPicPr preferRelativeResize="0"/>
          <p:nvPr/>
        </p:nvPicPr>
        <p:blipFill rotWithShape="1">
          <a:blip r:embed="rId5">
            <a:alphaModFix/>
          </a:blip>
          <a:srcRect l="48519"/>
          <a:stretch/>
        </p:blipFill>
        <p:spPr>
          <a:xfrm>
            <a:off x="5224606" y="669600"/>
            <a:ext cx="2832753" cy="4473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5"/>
          <p:cNvSpPr/>
          <p:nvPr/>
        </p:nvSpPr>
        <p:spPr>
          <a:xfrm>
            <a:off x="5224606" y="0"/>
            <a:ext cx="2832751" cy="66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5"/>
          <p:cNvSpPr/>
          <p:nvPr/>
        </p:nvSpPr>
        <p:spPr>
          <a:xfrm>
            <a:off x="8057357" y="1098450"/>
            <a:ext cx="1086600" cy="237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5"/>
          <p:cNvSpPr/>
          <p:nvPr/>
        </p:nvSpPr>
        <p:spPr>
          <a:xfrm rot="10800000" flipH="1">
            <a:off x="8057357" y="3469800"/>
            <a:ext cx="1086600" cy="167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5"/>
          <p:cNvSpPr/>
          <p:nvPr/>
        </p:nvSpPr>
        <p:spPr>
          <a:xfrm>
            <a:off x="8057499" y="0"/>
            <a:ext cx="1086600" cy="109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22402" y="252469"/>
            <a:ext cx="756788" cy="59367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5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25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</a:rPr>
              <a:t>1</a:t>
            </a:fld>
            <a:endParaRPr sz="1000">
              <a:solidFill>
                <a:schemeClr val="lt1"/>
              </a:solidFill>
            </a:endParaRPr>
          </a:p>
        </p:txBody>
      </p:sp>
      <p:pic>
        <p:nvPicPr>
          <p:cNvPr id="116" name="Google Shape;11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650" y="75925"/>
            <a:ext cx="1630094" cy="5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логотип Сколков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640" y="0"/>
            <a:ext cx="972824" cy="69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>
            <a:spLocks noGrp="1"/>
          </p:cNvSpPr>
          <p:nvPr>
            <p:ph type="title"/>
          </p:nvPr>
        </p:nvSpPr>
        <p:spPr>
          <a:xfrm>
            <a:off x="456818" y="516663"/>
            <a:ext cx="4655700" cy="6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Raleway"/>
                <a:ea typeface="Raleway"/>
                <a:cs typeface="Raleway"/>
                <a:sym typeface="Raleway"/>
              </a:rPr>
              <a:t>ДОРОЖНАЯ КАРТА</a:t>
            </a:r>
            <a:endParaRPr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6" name="Google Shape;236;p34"/>
          <p:cNvSpPr txBox="1">
            <a:spLocks noGrp="1"/>
          </p:cNvSpPr>
          <p:nvPr>
            <p:ph type="body" idx="1"/>
          </p:nvPr>
        </p:nvSpPr>
        <p:spPr>
          <a:xfrm>
            <a:off x="456818" y="1098209"/>
            <a:ext cx="8036018" cy="35286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 dirty="0"/>
              <a:t>Наши ближайшие задачи: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Изучение рынка, технологической основы нашего продукта.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Оценка спроса.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Попытка изготовления первого образца спрея и испытание его свойств.  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sp>
        <p:nvSpPr>
          <p:cNvPr id="237" name="Google Shape;237;p34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Google Shape;238;p34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p34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p34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456817" y="278156"/>
            <a:ext cx="46557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</a:rPr>
              <a:t>КОМАНДА СТАРТАПА</a:t>
            </a:r>
            <a:endParaRPr sz="3000">
              <a:solidFill>
                <a:schemeClr val="dk1"/>
              </a:solidFill>
            </a:endParaRPr>
          </a:p>
        </p:txBody>
      </p:sp>
      <p:graphicFrame>
        <p:nvGraphicFramePr>
          <p:cNvPr id="246" name="Google Shape;246;p35"/>
          <p:cNvGraphicFramePr/>
          <p:nvPr>
            <p:extLst>
              <p:ext uri="{D42A27DB-BD31-4B8C-83A1-F6EECF244321}">
                <p14:modId xmlns:p14="http://schemas.microsoft.com/office/powerpoint/2010/main" val="4013049649"/>
              </p:ext>
            </p:extLst>
          </p:nvPr>
        </p:nvGraphicFramePr>
        <p:xfrm>
          <a:off x="456810" y="921624"/>
          <a:ext cx="7714008" cy="2942442"/>
        </p:xfrm>
        <a:graphic>
          <a:graphicData uri="http://schemas.openxmlformats.org/drawingml/2006/table">
            <a:tbl>
              <a:tblPr>
                <a:noFill/>
                <a:tableStyleId>{1CA45831-7128-44F1-A4FF-C615E18517D4}</a:tableStyleId>
              </a:tblPr>
              <a:tblGrid>
                <a:gridCol w="2571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12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РОЛЬ</a:t>
                      </a:r>
                      <a:endParaRPr sz="110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ФАМИЛИЯ ИМЯ</a:t>
                      </a:r>
                      <a:endParaRPr sz="110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ФОТО</a:t>
                      </a:r>
                      <a:endParaRPr sz="110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05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ЛИДЕР</a:t>
                      </a: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Тямаева Алина</a:t>
                      </a: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05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АНАЛИТИК</a:t>
                      </a: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Прокопенко Анастасия</a:t>
                      </a: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7" name="Google Shape;247;p35"/>
          <p:cNvSpPr/>
          <p:nvPr/>
        </p:nvSpPr>
        <p:spPr>
          <a:xfrm>
            <a:off x="456818" y="4222538"/>
            <a:ext cx="7532100" cy="55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500"/>
              </a:spcAft>
              <a:buClr>
                <a:schemeClr val="dk2"/>
              </a:buClr>
              <a:buFont typeface="Arial"/>
              <a:buNone/>
            </a:pPr>
            <a:r>
              <a:rPr lang="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При распределении ролей в команде стартапа проговаривать свои сильные стороны и ограничения </a:t>
            </a:r>
            <a:br>
              <a:rPr lang="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в отношении выбранной роли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8" name="Google Shape;248;p35"/>
          <p:cNvSpPr txBox="1">
            <a:spLocks noGrp="1"/>
          </p:cNvSpPr>
          <p:nvPr>
            <p:ph type="body" idx="1"/>
          </p:nvPr>
        </p:nvSpPr>
        <p:spPr>
          <a:xfrm>
            <a:off x="456818" y="3853088"/>
            <a:ext cx="79932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ru">
                <a:solidFill>
                  <a:srgbClr val="FE706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ВАЖНО</a:t>
            </a:r>
            <a:endParaRPr/>
          </a:p>
        </p:txBody>
      </p:sp>
      <p:sp>
        <p:nvSpPr>
          <p:cNvPr id="249" name="Google Shape;249;p35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35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</a:rPr>
              <a:t>11</a:t>
            </a:fld>
            <a:endParaRPr sz="1000">
              <a:solidFill>
                <a:schemeClr val="lt1"/>
              </a:solidFill>
            </a:endParaRPr>
          </a:p>
        </p:txBody>
      </p:sp>
      <p:sp>
        <p:nvSpPr>
          <p:cNvPr id="251" name="Google Shape;251;p35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35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Google Shape;253;p35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4" name="Google Shape;254;p35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Рисунок 2" descr="Изображение выглядит как одежда, человек, Человеческое лицо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42E8FB2-2E92-715F-94A5-95DA40C98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697" y="1408110"/>
            <a:ext cx="945108" cy="1260144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человек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05140E2C-29BF-228C-A7E1-75F6CD284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150" y="2668329"/>
            <a:ext cx="1128749" cy="11640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"/>
          <p:cNvSpPr txBox="1">
            <a:spLocks noGrp="1"/>
          </p:cNvSpPr>
          <p:nvPr>
            <p:ph type="title"/>
          </p:nvPr>
        </p:nvSpPr>
        <p:spPr>
          <a:xfrm>
            <a:off x="456817" y="1543631"/>
            <a:ext cx="4655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КОНТАКТЫ ЛИДЕРА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276" name="Google Shape;276;p37"/>
          <p:cNvSpPr txBox="1">
            <a:spLocks noGrp="1"/>
          </p:cNvSpPr>
          <p:nvPr>
            <p:ph type="body" idx="1"/>
          </p:nvPr>
        </p:nvSpPr>
        <p:spPr>
          <a:xfrm>
            <a:off x="456818" y="2454581"/>
            <a:ext cx="36036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pPr marL="40640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solidFill>
                  <a:srgbClr val="132C40"/>
                </a:solidFill>
              </a:rPr>
              <a:t>Тямаева Алина Рустамовна</a:t>
            </a:r>
          </a:p>
          <a:p>
            <a:pPr marL="40640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solidFill>
                  <a:srgbClr val="132C40"/>
                </a:solidFill>
              </a:rPr>
              <a:t>Контактный телефон: +79297288454</a:t>
            </a:r>
          </a:p>
          <a:p>
            <a:pPr marL="40640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solidFill>
                  <a:srgbClr val="132C40"/>
                </a:solidFill>
              </a:rPr>
              <a:t>Электронная почта: </a:t>
            </a:r>
            <a:r>
              <a:rPr lang="en-US" dirty="0">
                <a:solidFill>
                  <a:srgbClr val="132C40"/>
                </a:solidFill>
              </a:rPr>
              <a:t>alina19702003@mail</a:t>
            </a:r>
            <a:r>
              <a:rPr lang="ru-RU" dirty="0">
                <a:solidFill>
                  <a:srgbClr val="132C40"/>
                </a:solidFill>
              </a:rPr>
              <a:t>.</a:t>
            </a:r>
            <a:r>
              <a:rPr lang="en-US" dirty="0" err="1">
                <a:solidFill>
                  <a:srgbClr val="132C40"/>
                </a:solidFill>
              </a:rPr>
              <a:t>ru</a:t>
            </a:r>
            <a:endParaRPr dirty="0">
              <a:solidFill>
                <a:srgbClr val="132C40"/>
              </a:solidFill>
            </a:endParaRPr>
          </a:p>
        </p:txBody>
      </p:sp>
      <p:sp>
        <p:nvSpPr>
          <p:cNvPr id="277" name="Google Shape;277;p37"/>
          <p:cNvSpPr txBox="1">
            <a:spLocks noGrp="1"/>
          </p:cNvSpPr>
          <p:nvPr>
            <p:ph type="body" idx="1"/>
          </p:nvPr>
        </p:nvSpPr>
        <p:spPr>
          <a:xfrm>
            <a:off x="4351972" y="2454581"/>
            <a:ext cx="36036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pPr marL="40640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132C40"/>
              </a:solidFill>
            </a:endParaRPr>
          </a:p>
        </p:txBody>
      </p:sp>
      <p:sp>
        <p:nvSpPr>
          <p:cNvPr id="278" name="Google Shape;278;p37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37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</a:rPr>
              <a:t>12</a:t>
            </a:fld>
            <a:endParaRPr sz="1000">
              <a:solidFill>
                <a:schemeClr val="lt1"/>
              </a:solidFill>
            </a:endParaRPr>
          </a:p>
        </p:txBody>
      </p:sp>
      <p:sp>
        <p:nvSpPr>
          <p:cNvPr id="280" name="Google Shape;280;p37"/>
          <p:cNvSpPr/>
          <p:nvPr/>
        </p:nvSpPr>
        <p:spPr>
          <a:xfrm>
            <a:off x="456818" y="582319"/>
            <a:ext cx="687900" cy="68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1" name="Google Shape;28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726" y="656231"/>
            <a:ext cx="539947" cy="5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7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37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Google Shape;284;p37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5" name="Google Shape;285;p37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/>
        </p:nvSpPr>
        <p:spPr>
          <a:xfrm>
            <a:off x="7440246" y="312615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7229232" y="0"/>
            <a:ext cx="1914000" cy="369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Google Shape;125;p26"/>
          <p:cNvSpPr/>
          <p:nvPr/>
        </p:nvSpPr>
        <p:spPr>
          <a:xfrm>
            <a:off x="7494444" y="3461532"/>
            <a:ext cx="1648500" cy="16938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26"/>
          <p:cNvSpPr/>
          <p:nvPr/>
        </p:nvSpPr>
        <p:spPr>
          <a:xfrm>
            <a:off x="7494443" y="321818"/>
            <a:ext cx="1648500" cy="15699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26"/>
          <p:cNvSpPr/>
          <p:nvPr/>
        </p:nvSpPr>
        <p:spPr>
          <a:xfrm>
            <a:off x="7494443" y="1891712"/>
            <a:ext cx="1648500" cy="15699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8" name="Google Shape;12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4182" y="3916831"/>
            <a:ext cx="869415" cy="86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4189" y="671990"/>
            <a:ext cx="869415" cy="86941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6"/>
          <p:cNvSpPr/>
          <p:nvPr/>
        </p:nvSpPr>
        <p:spPr>
          <a:xfrm>
            <a:off x="7229232" y="309844"/>
            <a:ext cx="265500" cy="48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26"/>
          <p:cNvSpPr txBox="1"/>
          <p:nvPr/>
        </p:nvSpPr>
        <p:spPr>
          <a:xfrm>
            <a:off x="-243909" y="1670125"/>
            <a:ext cx="6985059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09600"/>
            <a:r>
              <a:rPr lang="ru-RU" sz="1800" dirty="0">
                <a:solidFill>
                  <a:srgbClr val="132C40"/>
                </a:solidFill>
                <a:latin typeface="Raleway" pitchFamily="2" charset="-52"/>
              </a:rPr>
              <a:t>Проект направлен на разработку спрея, который эффективно устраняет аллергены и создает защитную пленку на поверхности слизистой оболочки. Этот продукт предназначен для людей, страдающих от аллергических реакций, и помогает снизить их проявления. </a:t>
            </a:r>
            <a:endParaRPr lang="ru-RU" sz="2400" dirty="0">
              <a:solidFill>
                <a:srgbClr val="132C40"/>
              </a:solidFill>
              <a:latin typeface="Raleway" pitchFamily="2" charset="-52"/>
            </a:endParaRPr>
          </a:p>
        </p:txBody>
      </p:sp>
      <p:sp>
        <p:nvSpPr>
          <p:cNvPr id="132" name="Google Shape;132;p26"/>
          <p:cNvSpPr txBox="1"/>
          <p:nvPr/>
        </p:nvSpPr>
        <p:spPr>
          <a:xfrm>
            <a:off x="532950" y="915175"/>
            <a:ext cx="62082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50" tIns="77750" rIns="77750" bIns="777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АКТУАЛЬНОСТЬ ПРОЕКТА</a:t>
            </a:r>
            <a:endParaRPr sz="3000">
              <a:solidFill>
                <a:srgbClr val="8F00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33" name="Google Shape;133;p26"/>
          <p:cNvGrpSpPr/>
          <p:nvPr/>
        </p:nvGrpSpPr>
        <p:grpSpPr>
          <a:xfrm>
            <a:off x="0" y="681925"/>
            <a:ext cx="4728304" cy="97200"/>
            <a:chOff x="0" y="692501"/>
            <a:chExt cx="2624940" cy="97200"/>
          </a:xfrm>
        </p:grpSpPr>
        <p:sp>
          <p:nvSpPr>
            <p:cNvPr id="134" name="Google Shape;134;p26"/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7" name="Google Shape;137;p26"/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456817" y="1486481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ПРОБЛЕМА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401716" y="2176207"/>
            <a:ext cx="6568200" cy="234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406400" indent="-266700">
              <a:buClr>
                <a:schemeClr val="dk1"/>
              </a:buClr>
            </a:pPr>
            <a:r>
              <a:rPr lang="ru-RU" sz="1400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На данный момент существует мнение, что каждый третий человек в мире страдает аллергией, а конкретно аллергическим ринитом до 25% населения. Люди, страдающие аллергическим ринитом, в зависимости от вида аллергена вынуждены себя ограничивать в прогулках по улице в период цветения, во взаимодействии с животными, им необходимо постоянно принимать антигистаминные препараты. Спрей предлагаемый нами является мерой профилактики, еще до возникновения аллергической реакции.  </a:t>
            </a:r>
          </a:p>
          <a:p>
            <a:pPr marL="4064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endParaRPr sz="1400" dirty="0">
              <a:solidFill>
                <a:srgbClr val="132C40"/>
              </a:solidFill>
            </a:endParaRPr>
          </a:p>
        </p:txBody>
      </p:sp>
      <p:sp>
        <p:nvSpPr>
          <p:cNvPr id="159" name="Google Shape;159;p28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28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</a:rPr>
              <a:t>3</a:t>
            </a:fld>
            <a:endParaRPr sz="1000">
              <a:solidFill>
                <a:schemeClr val="lt1"/>
              </a:solidFill>
            </a:endParaRPr>
          </a:p>
        </p:txBody>
      </p:sp>
      <p:sp>
        <p:nvSpPr>
          <p:cNvPr id="161" name="Google Shape;161;p28"/>
          <p:cNvSpPr/>
          <p:nvPr/>
        </p:nvSpPr>
        <p:spPr>
          <a:xfrm>
            <a:off x="456818" y="582319"/>
            <a:ext cx="687900" cy="68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8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28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28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p28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6" name="Google Shape;16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725" y="656236"/>
            <a:ext cx="539947" cy="539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456817" y="1543631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ЦЕЛЕВАЯ АУДИТОРИЯ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401716" y="2270717"/>
            <a:ext cx="79932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pPr marL="4064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-RU" sz="1600" dirty="0">
                <a:solidFill>
                  <a:srgbClr val="132C40"/>
                </a:solidFill>
              </a:rPr>
              <a:t>Люди, страдающие от сезонного и круглогодичного аллергического ринита.</a:t>
            </a:r>
          </a:p>
          <a:p>
            <a:pPr marL="4064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-RU" sz="1600" dirty="0">
                <a:solidFill>
                  <a:srgbClr val="132C40"/>
                </a:solidFill>
              </a:rPr>
              <a:t>Пациенты с повышенной чувствительностью к аллергенам (пыльце, шерсти, пыль) .</a:t>
            </a:r>
          </a:p>
          <a:p>
            <a:pPr marL="4064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-RU" sz="1600" dirty="0">
                <a:solidFill>
                  <a:srgbClr val="132C40"/>
                </a:solidFill>
              </a:rPr>
              <a:t>Группы риска в период эпидемий ОРВИ.</a:t>
            </a:r>
            <a:endParaRPr sz="1600" dirty="0">
              <a:solidFill>
                <a:srgbClr val="132C40"/>
              </a:solidFill>
            </a:endParaRPr>
          </a:p>
        </p:txBody>
      </p:sp>
      <p:sp>
        <p:nvSpPr>
          <p:cNvPr id="145" name="Google Shape;145;p27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</a:rPr>
              <a:t>4</a:t>
            </a:fld>
            <a:endParaRPr sz="1000">
              <a:solidFill>
                <a:schemeClr val="lt1"/>
              </a:solidFill>
            </a:endParaRPr>
          </a:p>
        </p:txBody>
      </p:sp>
      <p:sp>
        <p:nvSpPr>
          <p:cNvPr id="147" name="Google Shape;147;p27"/>
          <p:cNvSpPr/>
          <p:nvPr/>
        </p:nvSpPr>
        <p:spPr>
          <a:xfrm>
            <a:off x="456818" y="582319"/>
            <a:ext cx="687900" cy="68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7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p27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27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p27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730" y="656240"/>
            <a:ext cx="539947" cy="539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456817" y="1543631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РЕШЕНИЕ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72" name="Google Shape;172;p29"/>
          <p:cNvSpPr txBox="1">
            <a:spLocks noGrp="1"/>
          </p:cNvSpPr>
          <p:nvPr>
            <p:ph type="body" idx="1"/>
          </p:nvPr>
        </p:nvSpPr>
        <p:spPr>
          <a:xfrm>
            <a:off x="456818" y="2258291"/>
            <a:ext cx="6234928" cy="2666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4064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-RU" sz="1600" dirty="0">
                <a:solidFill>
                  <a:srgbClr val="132C40"/>
                </a:solidFill>
              </a:rPr>
              <a:t>Основой данного спрея является целлюлоза, способная формировать пленку на поверхности слизистой носа, предотвращая проникновение аллергена. Преимуществом предлагаемых нами спреев является наличие линейки спреев: с </a:t>
            </a:r>
            <a:r>
              <a:rPr lang="ru-RU" sz="1600" dirty="0" err="1">
                <a:solidFill>
                  <a:srgbClr val="132C40"/>
                </a:solidFill>
              </a:rPr>
              <a:t>ипратропием</a:t>
            </a:r>
            <a:r>
              <a:rPr lang="ru-RU" sz="1600" dirty="0">
                <a:solidFill>
                  <a:srgbClr val="132C40"/>
                </a:solidFill>
              </a:rPr>
              <a:t> бромида для предотвращения повышенной секреции желез носовой полости, с пантенолом для увлажнения носовой полости и классический без дополнительных эффектов. Также мы планируем сделать спреи двух разных объемов.</a:t>
            </a:r>
            <a:endParaRPr sz="1600" dirty="0">
              <a:solidFill>
                <a:srgbClr val="132C40"/>
              </a:solidFill>
            </a:endParaRPr>
          </a:p>
        </p:txBody>
      </p:sp>
      <p:sp>
        <p:nvSpPr>
          <p:cNvPr id="173" name="Google Shape;173;p29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</a:rPr>
              <a:t>5</a:t>
            </a:fld>
            <a:endParaRPr sz="1000">
              <a:solidFill>
                <a:schemeClr val="lt1"/>
              </a:solidFill>
            </a:endParaRPr>
          </a:p>
        </p:txBody>
      </p:sp>
      <p:sp>
        <p:nvSpPr>
          <p:cNvPr id="175" name="Google Shape;175;p29"/>
          <p:cNvSpPr/>
          <p:nvPr/>
        </p:nvSpPr>
        <p:spPr>
          <a:xfrm>
            <a:off x="456818" y="582319"/>
            <a:ext cx="687900" cy="68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9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p29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29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0" name="Google Shape;18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721" y="656236"/>
            <a:ext cx="539947" cy="53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12AE7E-76CE-F938-742B-D5C06AA6C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882" y="200826"/>
            <a:ext cx="2900876" cy="19327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</a:rPr>
              <a:t>6</a:t>
            </a:fld>
            <a:endParaRPr sz="1000">
              <a:solidFill>
                <a:schemeClr val="lt1"/>
              </a:solidFill>
            </a:endParaRPr>
          </a:p>
        </p:txBody>
      </p:sp>
      <p:sp>
        <p:nvSpPr>
          <p:cNvPr id="210" name="Google Shape;210;p32"/>
          <p:cNvSpPr/>
          <p:nvPr/>
        </p:nvSpPr>
        <p:spPr>
          <a:xfrm>
            <a:off x="456826" y="1270150"/>
            <a:ext cx="2846700" cy="51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2"/>
          <p:cNvSpPr txBox="1"/>
          <p:nvPr/>
        </p:nvSpPr>
        <p:spPr>
          <a:xfrm>
            <a:off x="488944" y="2340288"/>
            <a:ext cx="5267620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C40"/>
              </a:buClr>
              <a:buSzPts val="1200"/>
              <a:buFont typeface="Raleway"/>
              <a:buChar char="●"/>
            </a:pPr>
            <a:r>
              <a:rPr lang="ru-RU" sz="1200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Основным конкурентом является спрей «</a:t>
            </a:r>
            <a:r>
              <a:rPr lang="ru-RU" sz="1200" dirty="0" err="1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Назаваль</a:t>
            </a:r>
            <a:r>
              <a:rPr lang="ru-RU" sz="1200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», состоящий из </a:t>
            </a:r>
            <a:r>
              <a:rPr lang="ru-RU" sz="1200" dirty="0" err="1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микронизированной</a:t>
            </a:r>
            <a:r>
              <a:rPr lang="ru-RU" sz="1200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 целлюлозы растительного происхождения с вспомогательным веществом в виде экстракта натуральной мяты перечной.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C40"/>
              </a:buClr>
              <a:buSzPts val="1200"/>
              <a:buFont typeface="Raleway"/>
              <a:buChar char="●"/>
            </a:pPr>
            <a:r>
              <a:rPr lang="ru-RU" sz="1200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Нашим преимуществом является предложение именно линейки спреев с разными эффектами, но в основе которых лежит то же вещество, более удобный для потребителя распылитель и два варианта объема спрея.</a:t>
            </a:r>
            <a:endParaRPr sz="1200" dirty="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456825" y="1235650"/>
            <a:ext cx="2846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lt1"/>
                </a:solidFill>
              </a:rPr>
              <a:t>КОНКУРЕНТЫ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13" name="Google Shape;213;p32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32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p32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p32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73AD5F-C134-FC3A-7103-000E8C29B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812" y="1166810"/>
            <a:ext cx="2959244" cy="30030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>
          <a:extLst>
            <a:ext uri="{FF2B5EF4-FFF2-40B4-BE49-F238E27FC236}">
              <a16:creationId xmlns:a16="http://schemas.microsoft.com/office/drawing/2014/main" id="{D4914E9E-B7DA-858F-3A4A-3AE575AC3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>
            <a:extLst>
              <a:ext uri="{FF2B5EF4-FFF2-40B4-BE49-F238E27FC236}">
                <a16:creationId xmlns:a16="http://schemas.microsoft.com/office/drawing/2014/main" id="{E5374DEB-F035-8DDC-6F83-B6B59C47681E}"/>
              </a:ext>
            </a:extLst>
          </p:cNvPr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p32">
            <a:extLst>
              <a:ext uri="{FF2B5EF4-FFF2-40B4-BE49-F238E27FC236}">
                <a16:creationId xmlns:a16="http://schemas.microsoft.com/office/drawing/2014/main" id="{0EA5CFE8-14D6-5681-5F67-961F5975CC67}"/>
              </a:ext>
            </a:extLst>
          </p:cNvPr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</a:rPr>
              <a:t>7</a:t>
            </a:fld>
            <a:endParaRPr sz="1000">
              <a:solidFill>
                <a:schemeClr val="lt1"/>
              </a:solidFill>
            </a:endParaRPr>
          </a:p>
        </p:txBody>
      </p:sp>
      <p:sp>
        <p:nvSpPr>
          <p:cNvPr id="210" name="Google Shape;210;p32">
            <a:extLst>
              <a:ext uri="{FF2B5EF4-FFF2-40B4-BE49-F238E27FC236}">
                <a16:creationId xmlns:a16="http://schemas.microsoft.com/office/drawing/2014/main" id="{8373DA68-616C-C4A8-D62D-5D6AB5BEC9E9}"/>
              </a:ext>
            </a:extLst>
          </p:cNvPr>
          <p:cNvSpPr/>
          <p:nvPr/>
        </p:nvSpPr>
        <p:spPr>
          <a:xfrm>
            <a:off x="456826" y="1270150"/>
            <a:ext cx="2846700" cy="51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2">
            <a:extLst>
              <a:ext uri="{FF2B5EF4-FFF2-40B4-BE49-F238E27FC236}">
                <a16:creationId xmlns:a16="http://schemas.microsoft.com/office/drawing/2014/main" id="{9F6555FE-5445-7710-A20B-0DC5B5983BD4}"/>
              </a:ext>
            </a:extLst>
          </p:cNvPr>
          <p:cNvSpPr txBox="1"/>
          <p:nvPr/>
        </p:nvSpPr>
        <p:spPr>
          <a:xfrm>
            <a:off x="488944" y="2340288"/>
            <a:ext cx="526762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524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C40"/>
              </a:buClr>
              <a:buSzPts val="1200"/>
            </a:pPr>
            <a:r>
              <a:rPr lang="ru-RU" sz="1200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Также к конкурентам мы условно можем отнести и иные препараты, влияющие на аллергический процесс. 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C40"/>
              </a:buClr>
              <a:buSzPts val="1200"/>
              <a:buFont typeface="Raleway"/>
              <a:buChar char="●"/>
            </a:pPr>
            <a:r>
              <a:rPr lang="ru-RU" sz="1200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Антигистаминные препараты (</a:t>
            </a:r>
            <a:r>
              <a:rPr lang="ru-RU" sz="1200" dirty="0" err="1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цетрин</a:t>
            </a:r>
            <a:r>
              <a:rPr lang="ru-RU" sz="1200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, супрастин)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C40"/>
              </a:buClr>
              <a:buSzPts val="1200"/>
              <a:buFont typeface="Raleway"/>
              <a:buChar char="●"/>
            </a:pPr>
            <a:r>
              <a:rPr lang="ru-RU" sz="1200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АСИТ (</a:t>
            </a:r>
            <a:r>
              <a:rPr lang="ru-RU" sz="1200" dirty="0" err="1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аллергенспецифическая</a:t>
            </a:r>
            <a:r>
              <a:rPr lang="ru-RU" sz="1200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 терапия)</a:t>
            </a:r>
            <a:endParaRPr sz="1200" dirty="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2" name="Google Shape;212;p32">
            <a:extLst>
              <a:ext uri="{FF2B5EF4-FFF2-40B4-BE49-F238E27FC236}">
                <a16:creationId xmlns:a16="http://schemas.microsoft.com/office/drawing/2014/main" id="{36AE435D-79D7-44F7-8BC9-1F7DF8FF68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825" y="1235650"/>
            <a:ext cx="2846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chemeClr val="lt1"/>
                </a:solidFill>
              </a:rPr>
              <a:t>КОНКУРЕНТЫ</a:t>
            </a: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213" name="Google Shape;213;p32">
            <a:extLst>
              <a:ext uri="{FF2B5EF4-FFF2-40B4-BE49-F238E27FC236}">
                <a16:creationId xmlns:a16="http://schemas.microsoft.com/office/drawing/2014/main" id="{6D9B9E96-5FCD-0067-A6CA-B5538DBA0ADB}"/>
              </a:ext>
            </a:extLst>
          </p:cNvPr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32">
            <a:extLst>
              <a:ext uri="{FF2B5EF4-FFF2-40B4-BE49-F238E27FC236}">
                <a16:creationId xmlns:a16="http://schemas.microsoft.com/office/drawing/2014/main" id="{9F114164-47BF-791E-0186-4A4AC8167B7D}"/>
              </a:ext>
            </a:extLst>
          </p:cNvPr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p32">
            <a:extLst>
              <a:ext uri="{FF2B5EF4-FFF2-40B4-BE49-F238E27FC236}">
                <a16:creationId xmlns:a16="http://schemas.microsoft.com/office/drawing/2014/main" id="{4CECCE32-76F4-AE61-370E-AD4DE6EF8346}"/>
              </a:ext>
            </a:extLst>
          </p:cNvPr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p32">
            <a:extLst>
              <a:ext uri="{FF2B5EF4-FFF2-40B4-BE49-F238E27FC236}">
                <a16:creationId xmlns:a16="http://schemas.microsoft.com/office/drawing/2014/main" id="{EB142FAB-105C-2F43-C318-652D437F1081}"/>
              </a:ext>
            </a:extLst>
          </p:cNvPr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600DB3-FCAE-021F-FCF4-7C9466D1C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974" y="55418"/>
            <a:ext cx="2516332" cy="2516332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EDDA77B-2F62-8DD3-FBB6-F7AC381C8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92" y="2571750"/>
            <a:ext cx="2232314" cy="22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759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432332" y="445031"/>
            <a:ext cx="7976100" cy="1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ЦЕННОСТЬ, ЦЕННОСТНОЕ ПРЕДЛОЖЕНИЕ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87" name="Google Shape;187;p30"/>
          <p:cNvSpPr txBox="1"/>
          <p:nvPr/>
        </p:nvSpPr>
        <p:spPr>
          <a:xfrm>
            <a:off x="401716" y="1639494"/>
            <a:ext cx="7691707" cy="316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Мы, компания</a:t>
            </a:r>
            <a:r>
              <a:rPr lang="ru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«</a:t>
            </a:r>
            <a:r>
              <a:rPr lang="en-US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Allergy protection</a:t>
            </a:r>
            <a:r>
              <a:rPr lang="ru-RU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»</a:t>
            </a:r>
            <a:r>
              <a:rPr lang="en-US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помогаем</a:t>
            </a:r>
            <a:r>
              <a:rPr lang="ru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клиентам </a:t>
            </a:r>
            <a:r>
              <a:rPr lang="ru-RU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со склонностью к аллергии</a:t>
            </a: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в ситуации</a:t>
            </a:r>
            <a:r>
              <a:rPr lang="ru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взаимодействия с аллергеном </a:t>
            </a: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решать проблему</a:t>
            </a:r>
            <a:r>
              <a:rPr lang="ru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возникновения аллергических реакций, чаще аллергического ринита</a:t>
            </a: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с помощью</a:t>
            </a:r>
            <a:r>
              <a:rPr lang="ru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линейки спреев, в основе которых лежит целлюлоза </a:t>
            </a: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2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и получать</a:t>
            </a:r>
            <a:r>
              <a:rPr lang="ru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профилактику аллергии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Основная ценность нашего продукта в том, что он предотвращает возникновение неприятных симптомов аллергии, также один спрей из линейки способен убирать и уже имеющиеся симптомы. Никому не хочется менять свой привычный образ жизни, наш спрей поможет в этом!  </a:t>
            </a: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8" name="Google Shape;188;p30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</a:rPr>
              <a:t>8</a:t>
            </a:fld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" name="Google Shape;223;p33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</a:rPr>
              <a:t>9</a:t>
            </a:fld>
            <a:endParaRPr sz="1000">
              <a:solidFill>
                <a:schemeClr val="lt1"/>
              </a:solidFill>
            </a:endParaRPr>
          </a:p>
        </p:txBody>
      </p:sp>
      <p:sp>
        <p:nvSpPr>
          <p:cNvPr id="224" name="Google Shape;224;p33"/>
          <p:cNvSpPr/>
          <p:nvPr/>
        </p:nvSpPr>
        <p:spPr>
          <a:xfrm>
            <a:off x="456818" y="1270144"/>
            <a:ext cx="3524700" cy="59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456817" y="1257881"/>
            <a:ext cx="46557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lt1"/>
                </a:solidFill>
              </a:rPr>
              <a:t>БИЗНЕС-МОДЕЛЬ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xfrm>
            <a:off x="401715" y="2201695"/>
            <a:ext cx="7987211" cy="24006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dirty="0"/>
              <a:t>Мы будем делать спрей на основе целлюлозы, создающий пленку на поверхности слизистой носа.</a:t>
            </a:r>
            <a:endParaRPr dirty="0"/>
          </a:p>
          <a:p>
            <a:pPr marL="34290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dirty="0"/>
              <a:t>Это будет стоить </a:t>
            </a:r>
            <a:r>
              <a:rPr lang="ru-RU" dirty="0"/>
              <a:t>300-500 рублей (маленький флакон), 800-1000 (большой флакон).</a:t>
            </a:r>
          </a:p>
          <a:p>
            <a:pPr marL="34290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-RU" dirty="0"/>
              <a:t>Мы хотим реализовать свою продукцию через аптечные сети в количестве 10000 экземпляров маленького объема, 5000 экземпляров большого объема. </a:t>
            </a:r>
          </a:p>
          <a:p>
            <a:pPr marL="34290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-RU" dirty="0"/>
              <a:t>Это принесет нам прибыль в размере 8 млн рублей.</a:t>
            </a:r>
          </a:p>
          <a:p>
            <a:pPr marL="34290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-RU" dirty="0"/>
              <a:t>На производство мы планируем потратить до 500 тысяч рублей.</a:t>
            </a:r>
            <a:endParaRPr dirty="0"/>
          </a:p>
          <a:p>
            <a:pPr marL="34290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dirty="0"/>
              <a:t>У нас будут покупать люди, которые хотят избавиться от проявлений аллергии</a:t>
            </a:r>
          </a:p>
          <a:p>
            <a:pPr marL="34290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dirty="0"/>
              <a:t>Дополнительно мы можем зарабатывать на спреях с разным составом</a:t>
            </a:r>
            <a:endParaRPr dirty="0"/>
          </a:p>
        </p:txBody>
      </p:sp>
      <p:sp>
        <p:nvSpPr>
          <p:cNvPr id="227" name="Google Shape;227;p33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p33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Google Shape;229;p33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33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8F00FF"/>
      </a:dk1>
      <a:lt1>
        <a:srgbClr val="FFFFFF"/>
      </a:lt1>
      <a:dk2>
        <a:srgbClr val="000000"/>
      </a:dk2>
      <a:lt2>
        <a:srgbClr val="000000"/>
      </a:lt2>
      <a:accent1>
        <a:srgbClr val="FBB3C1"/>
      </a:accent1>
      <a:accent2>
        <a:srgbClr val="FCAF17"/>
      </a:accent2>
      <a:accent3>
        <a:srgbClr val="FD493D"/>
      </a:accent3>
      <a:accent4>
        <a:srgbClr val="DBE6FD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564</Words>
  <Application>Microsoft Office PowerPoint</Application>
  <PresentationFormat>Экран (16:9)</PresentationFormat>
  <Paragraphs>71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Helvetica Neue</vt:lpstr>
      <vt:lpstr>Raleway SemiBold</vt:lpstr>
      <vt:lpstr>Arial</vt:lpstr>
      <vt:lpstr>Calibri</vt:lpstr>
      <vt:lpstr>Raleway</vt:lpstr>
      <vt:lpstr>Century Gothic</vt:lpstr>
      <vt:lpstr>Simple Light</vt:lpstr>
      <vt:lpstr>Simple Light</vt:lpstr>
      <vt:lpstr>Allergy protection</vt:lpstr>
      <vt:lpstr>Презентация PowerPoint</vt:lpstr>
      <vt:lpstr>ПРОБЛЕМА</vt:lpstr>
      <vt:lpstr>ЦЕЛЕВАЯ АУДИТОРИЯ</vt:lpstr>
      <vt:lpstr>РЕШЕНИЕ</vt:lpstr>
      <vt:lpstr>КОНКУРЕНТЫ</vt:lpstr>
      <vt:lpstr>КОНКУРЕНТЫ</vt:lpstr>
      <vt:lpstr>ЦЕННОСТЬ, ЦЕННОСТНОЕ ПРЕДЛОЖЕНИЕ</vt:lpstr>
      <vt:lpstr>БИЗНЕС-МОДЕЛЬ</vt:lpstr>
      <vt:lpstr>ДОРОЖНАЯ КАРТА</vt:lpstr>
      <vt:lpstr>КОМАНДА СТАРТАПА</vt:lpstr>
      <vt:lpstr>КОНТАКТЫ ЛИДЕРА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Persona</dc:creator>
  <cp:lastModifiedBy>Алина Тямаева</cp:lastModifiedBy>
  <cp:revision>8</cp:revision>
  <dcterms:modified xsi:type="dcterms:W3CDTF">2025-10-30T19:18:22Z</dcterms:modified>
</cp:coreProperties>
</file>