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1"/>
  </p:notesMasterIdLst>
  <p:sldIdLst>
    <p:sldId id="256" r:id="rId2"/>
    <p:sldId id="338" r:id="rId3"/>
    <p:sldId id="344" r:id="rId4"/>
    <p:sldId id="339" r:id="rId5"/>
    <p:sldId id="345" r:id="rId6"/>
    <p:sldId id="343" r:id="rId7"/>
    <p:sldId id="342" r:id="rId8"/>
    <p:sldId id="346" r:id="rId9"/>
    <p:sldId id="341" r:id="rId10"/>
  </p:sldIdLst>
  <p:sldSz cx="12192000" cy="6858000"/>
  <p:notesSz cx="6797675" cy="9928225"/>
  <p:embeddedFontLst>
    <p:embeddedFont>
      <p:font typeface="Gilroy Light" panose="00000400000000000000" charset="-52"/>
      <p:regular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>
          <p15:clr>
            <a:srgbClr val="A4A3A4"/>
          </p15:clr>
        </p15:guide>
        <p15:guide id="3" orient="horz" pos="4320">
          <p15:clr>
            <a:srgbClr val="A4A3A4"/>
          </p15:clr>
        </p15:guide>
        <p15:guide id="4" orient="horz" pos="568">
          <p15:clr>
            <a:srgbClr val="A4A3A4"/>
          </p15:clr>
        </p15:guide>
        <p15:guide id="5" orient="horz" pos="3725">
          <p15:clr>
            <a:srgbClr val="A4A3A4"/>
          </p15:clr>
        </p15:guide>
        <p15:guide id="6" orient="horz" pos="852">
          <p15:clr>
            <a:srgbClr val="A4A3A4"/>
          </p15:clr>
        </p15:guide>
        <p15:guide id="7" pos="7680">
          <p15:clr>
            <a:srgbClr val="A4A3A4"/>
          </p15:clr>
        </p15:guide>
        <p15:guide id="8" pos="568">
          <p15:clr>
            <a:srgbClr val="A4A3A4"/>
          </p15:clr>
        </p15:guide>
        <p15:guide id="9" pos="710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РАСИЛЬНИКОВА ЮЛИЯ ОЛЕГОВНА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F20"/>
    <a:srgbClr val="3F6AB3"/>
    <a:srgbClr val="AB475F"/>
    <a:srgbClr val="EF3E51"/>
    <a:srgbClr val="7C51A1"/>
    <a:srgbClr val="E7E3E7"/>
    <a:srgbClr val="5DBC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408"/>
      </p:cViewPr>
      <p:guideLst>
        <p:guide orient="horz" pos="2160"/>
        <p:guide orient="horz"/>
        <p:guide orient="horz" pos="4320"/>
        <p:guide orient="horz" pos="568"/>
        <p:guide orient="horz" pos="3725"/>
        <p:guide orient="horz" pos="852"/>
        <p:guide pos="7680"/>
        <p:guide pos="568"/>
        <p:guide pos="71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C1FB8AE-F767-4698-B7A8-7D175E0EE499}" type="datetimeFigureOut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C47018-7181-4021-8412-AA8E53AF78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03545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CB665-E415-4DFC-A4D0-4CD34F7CD205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485C4-AC9D-4BDA-B9A8-633D1C7DF49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46056-48A0-43B2-A8A3-12B7E5E9D63A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569F2-89A6-4FFA-9C2E-8326E2D018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F1186-7142-4424-A294-0AC81FC4E6AD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F17F2-43CF-4581-97F9-7ABDEF7F1FD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878F1-421B-4BAB-80DE-01B29ED4B0EF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E5628-E537-418A-9E39-EFA3D06B2AB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90F09-D5EF-4566-AD3C-F1542FEA5847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8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7504B-3A35-4486-B884-F2E8FD3A59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31400-18AC-4956-BEE5-42D9BFB7CC7E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4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AFF81-B342-4EAF-860F-8552554FB8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7D4ED-984B-4D74-9AD1-BDC924D11E6A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3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6854-80F4-487E-915A-E69B487EE6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A3DE0-DD9D-4CAE-B907-F667A96F06AD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7282A-A4CD-4413-B716-3CD34F1C49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/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F3B91-A4DE-421D-B69B-AA0DB6A984A0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DB472-38DA-4BD0-907B-0E787F442C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01FA8-F0E8-409B-A91D-22F66916209C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2942D-9D7F-437E-BC6B-525CE9C7548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AB94-8147-49DA-B920-1987292C70BC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E9D05-7E77-4D23-947C-1BD612349F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1000"/>
            <a:lum/>
          </a:blip>
          <a:srcRect/>
          <a:stretch>
            <a:fillRect l="35000" t="-20000" r="-33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0302CC-3BB0-47E9-9B80-0756DA129679}" type="datetime1">
              <a:rPr lang="ru-RU"/>
              <a:pPr>
                <a:defRPr/>
              </a:pPr>
              <a:t>22.11.2023</a:t>
            </a:fld>
            <a:endParaRPr lang="ru-RU" dirty="0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0E960A-CC8A-4E2B-8896-C2D236AF71F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vk.com/temich_boyarin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4"/>
          <p:cNvPicPr>
            <a:picLocks noChangeAspect="1"/>
          </p:cNvPicPr>
          <p:nvPr/>
        </p:nvPicPr>
        <p:blipFill>
          <a:blip r:embed="rId2"/>
          <a:srcRect t="3018" r="34462" b="3020"/>
          <a:stretch>
            <a:fillRect/>
          </a:stretch>
        </p:blipFill>
        <p:spPr bwMode="auto">
          <a:xfrm>
            <a:off x="9667875" y="0"/>
            <a:ext cx="2524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467" y="5960505"/>
            <a:ext cx="27479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10"/>
          <p:cNvSpPr txBox="1">
            <a:spLocks noChangeArrowheads="1"/>
          </p:cNvSpPr>
          <p:nvPr/>
        </p:nvSpPr>
        <p:spPr bwMode="auto">
          <a:xfrm>
            <a:off x="1197313" y="1909866"/>
            <a:ext cx="8394362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Gilroy Light" panose="00000400000000000000" charset="-52"/>
              </a:rPr>
              <a:t>Создание модели светодиодного </a:t>
            </a:r>
            <a:r>
              <a:rPr lang="ru-RU" sz="4000" dirty="0" smtClean="0">
                <a:solidFill>
                  <a:schemeClr val="bg1"/>
                </a:solidFill>
                <a:latin typeface="Gilroy Light" panose="00000400000000000000" charset="-52"/>
              </a:rPr>
              <a:t>освещения, автономное </a:t>
            </a:r>
            <a:r>
              <a:rPr lang="ru-RU" sz="4000" dirty="0">
                <a:solidFill>
                  <a:schemeClr val="bg1"/>
                </a:solidFill>
                <a:latin typeface="Gilroy Light" panose="00000400000000000000" charset="-52"/>
              </a:rPr>
              <a:t>светодиодное освещение</a:t>
            </a:r>
          </a:p>
        </p:txBody>
      </p:sp>
      <p:sp>
        <p:nvSpPr>
          <p:cNvPr id="14341" name="TextBox 11"/>
          <p:cNvSpPr txBox="1">
            <a:spLocks noChangeArrowheads="1"/>
          </p:cNvSpPr>
          <p:nvPr/>
        </p:nvSpPr>
        <p:spPr bwMode="auto">
          <a:xfrm>
            <a:off x="573437" y="4362360"/>
            <a:ext cx="8615663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100" spc="21" dirty="0">
                <a:solidFill>
                  <a:schemeClr val="bg1"/>
                </a:solidFill>
                <a:latin typeface="Gilroy Light" panose="00000400000000000000" charset="-52"/>
              </a:rPr>
              <a:t>Авторы: </a:t>
            </a:r>
            <a:r>
              <a:rPr lang="en-US" sz="1100" spc="21" dirty="0" err="1" smtClean="0">
                <a:solidFill>
                  <a:schemeClr val="bg1"/>
                </a:solidFill>
                <a:latin typeface="Gilroy Light" panose="00000400000000000000" charset="-52"/>
              </a:rPr>
              <a:t>Костяков</a:t>
            </a:r>
            <a:r>
              <a:rPr lang="en-US" sz="1100" spc="21" dirty="0" smtClean="0">
                <a:solidFill>
                  <a:schemeClr val="bg1"/>
                </a:solidFill>
                <a:latin typeface="Gilroy Light" panose="00000400000000000000" charset="-52"/>
              </a:rPr>
              <a:t> </a:t>
            </a:r>
            <a:r>
              <a:rPr lang="en-US" sz="1100" spc="21" dirty="0">
                <a:solidFill>
                  <a:schemeClr val="bg1"/>
                </a:solidFill>
                <a:latin typeface="Gilroy Light" panose="00000400000000000000" charset="-52"/>
              </a:rPr>
              <a:t>А., </a:t>
            </a:r>
            <a:r>
              <a:rPr lang="en-US" sz="1100" spc="21" dirty="0" err="1" smtClean="0">
                <a:solidFill>
                  <a:schemeClr val="bg1"/>
                </a:solidFill>
                <a:latin typeface="Gilroy Light" panose="00000400000000000000" charset="-52"/>
              </a:rPr>
              <a:t>Никитаев</a:t>
            </a:r>
            <a:r>
              <a:rPr lang="en-US" sz="1100" spc="21" dirty="0" smtClean="0">
                <a:solidFill>
                  <a:schemeClr val="bg1"/>
                </a:solidFill>
                <a:latin typeface="Gilroy Light" panose="00000400000000000000" charset="-52"/>
              </a:rPr>
              <a:t> </a:t>
            </a:r>
            <a:r>
              <a:rPr lang="en-US" sz="1100" spc="21" dirty="0">
                <a:solidFill>
                  <a:schemeClr val="bg1"/>
                </a:solidFill>
                <a:latin typeface="Gilroy Light" panose="00000400000000000000" charset="-52"/>
              </a:rPr>
              <a:t>М., Синяев А., </a:t>
            </a:r>
            <a:r>
              <a:rPr lang="ru-RU" sz="1100" spc="21" dirty="0" smtClean="0">
                <a:solidFill>
                  <a:schemeClr val="bg1"/>
                </a:solidFill>
                <a:latin typeface="Gilroy Light" panose="00000400000000000000" charset="-52"/>
              </a:rPr>
              <a:t>Федотов </a:t>
            </a:r>
            <a:r>
              <a:rPr lang="ru-RU" sz="1100" spc="21" dirty="0" smtClean="0">
                <a:solidFill>
                  <a:schemeClr val="bg1"/>
                </a:solidFill>
                <a:latin typeface="Gilroy Light" panose="00000400000000000000" charset="-52"/>
              </a:rPr>
              <a:t>А.В.</a:t>
            </a:r>
            <a:endParaRPr lang="en-US" sz="1100" spc="21" dirty="0">
              <a:solidFill>
                <a:schemeClr val="bg1"/>
              </a:solidFill>
              <a:latin typeface="Gilroy Light" panose="00000400000000000000" charset="-52"/>
            </a:endParaRPr>
          </a:p>
          <a:p>
            <a:pPr>
              <a:lnSpc>
                <a:spcPts val="2520"/>
              </a:lnSpc>
            </a:pPr>
            <a:r>
              <a:rPr lang="en-US" sz="1100" spc="21" dirty="0" err="1">
                <a:solidFill>
                  <a:schemeClr val="bg1"/>
                </a:solidFill>
                <a:latin typeface="Gilroy Light" panose="00000400000000000000" charset="-52"/>
              </a:rPr>
              <a:t>Студенты</a:t>
            </a:r>
            <a:r>
              <a:rPr lang="en-US" sz="1100" spc="21" dirty="0">
                <a:solidFill>
                  <a:schemeClr val="bg1"/>
                </a:solidFill>
                <a:latin typeface="Gilroy Light" panose="00000400000000000000" charset="-52"/>
              </a:rPr>
              <a:t> </a:t>
            </a:r>
            <a:r>
              <a:rPr lang="ru-RU" sz="1100" spc="21" dirty="0">
                <a:solidFill>
                  <a:schemeClr val="bg1"/>
                </a:solidFill>
                <a:latin typeface="Gilroy Light" panose="00000400000000000000" charset="-52"/>
              </a:rPr>
              <a:t>4</a:t>
            </a:r>
            <a:r>
              <a:rPr lang="en-US" sz="1100" spc="21" dirty="0" smtClean="0">
                <a:solidFill>
                  <a:schemeClr val="bg1"/>
                </a:solidFill>
                <a:latin typeface="Gilroy Light" panose="00000400000000000000" charset="-52"/>
              </a:rPr>
              <a:t> </a:t>
            </a:r>
            <a:r>
              <a:rPr lang="en-US" sz="1100" spc="21" dirty="0" err="1">
                <a:solidFill>
                  <a:schemeClr val="bg1"/>
                </a:solidFill>
                <a:latin typeface="Gilroy Light" panose="00000400000000000000" charset="-52"/>
              </a:rPr>
              <a:t>курса</a:t>
            </a:r>
            <a:r>
              <a:rPr lang="en-US" sz="1100" spc="21" dirty="0">
                <a:solidFill>
                  <a:schemeClr val="bg1"/>
                </a:solidFill>
                <a:latin typeface="Gilroy Light" panose="00000400000000000000" charset="-52"/>
              </a:rPr>
              <a:t>     </a:t>
            </a:r>
            <a:r>
              <a:rPr lang="en-US" sz="1100" spc="21" dirty="0" err="1" smtClean="0">
                <a:solidFill>
                  <a:schemeClr val="bg1"/>
                </a:solidFill>
                <a:latin typeface="Gilroy Light" panose="00000400000000000000" charset="-52"/>
              </a:rPr>
              <a:t>Групп</a:t>
            </a:r>
            <a:r>
              <a:rPr lang="ru-RU" sz="1100" spc="21" dirty="0" smtClean="0">
                <a:solidFill>
                  <a:schemeClr val="bg1"/>
                </a:solidFill>
                <a:latin typeface="Gilroy Light" panose="00000400000000000000" charset="-52"/>
              </a:rPr>
              <a:t>ы</a:t>
            </a:r>
            <a:r>
              <a:rPr lang="en-US" sz="1100" spc="21" dirty="0" smtClean="0">
                <a:solidFill>
                  <a:schemeClr val="bg1"/>
                </a:solidFill>
                <a:latin typeface="Gilroy Light" panose="00000400000000000000" charset="-52"/>
              </a:rPr>
              <a:t> 201Р31</a:t>
            </a:r>
            <a:endParaRPr lang="en-US" sz="1100" spc="21" dirty="0">
              <a:solidFill>
                <a:schemeClr val="bg1"/>
              </a:solidFill>
              <a:latin typeface="Gilroy Light" panose="00000400000000000000" charset="-52"/>
            </a:endParaRPr>
          </a:p>
          <a:p>
            <a:pPr>
              <a:lnSpc>
                <a:spcPts val="2520"/>
              </a:lnSpc>
            </a:pPr>
            <a:r>
              <a:rPr lang="en-US" sz="1100" spc="21" dirty="0">
                <a:solidFill>
                  <a:schemeClr val="bg1"/>
                </a:solidFill>
                <a:latin typeface="Gilroy Light" panose="00000400000000000000" charset="-52"/>
              </a:rPr>
              <a:t>Наставник проекта: </a:t>
            </a:r>
            <a:r>
              <a:rPr lang="ru-RU" sz="1100" spc="21" dirty="0" err="1" smtClean="0">
                <a:solidFill>
                  <a:schemeClr val="bg1"/>
                </a:solidFill>
                <a:latin typeface="Gilroy Light" panose="00000400000000000000" charset="-52"/>
              </a:rPr>
              <a:t>Официн</a:t>
            </a:r>
            <a:r>
              <a:rPr lang="ru-RU" sz="1100" spc="21" dirty="0" smtClean="0">
                <a:solidFill>
                  <a:schemeClr val="bg1"/>
                </a:solidFill>
                <a:latin typeface="Gilroy Light" panose="00000400000000000000" charset="-52"/>
              </a:rPr>
              <a:t> С.И.</a:t>
            </a:r>
            <a:endParaRPr lang="en-US" sz="1100" spc="21" dirty="0">
              <a:solidFill>
                <a:schemeClr val="bg1"/>
              </a:solidFill>
              <a:latin typeface="Gilroy Light" panose="00000400000000000000" charset="-5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1311757" y="339537"/>
            <a:ext cx="7877343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spc="26" dirty="0">
                <a:solidFill>
                  <a:schemeClr val="bg1"/>
                </a:solidFill>
                <a:latin typeface="Gilroy Light" panose="00000400000000000000" charset="-52"/>
              </a:rPr>
              <a:t>Министерство образования и науки Российской Федерации</a:t>
            </a:r>
          </a:p>
          <a:p>
            <a:pPr algn="ctr"/>
            <a:r>
              <a:rPr lang="en-US" sz="1400" spc="26" dirty="0">
                <a:solidFill>
                  <a:schemeClr val="bg1"/>
                </a:solidFill>
                <a:latin typeface="Gilroy Light" panose="00000400000000000000" charset="-52"/>
              </a:rPr>
              <a:t>Рязанский институт (филиал) федерального </a:t>
            </a:r>
            <a:r>
              <a:rPr lang="en-US" sz="1400" spc="26" dirty="0" smtClean="0">
                <a:solidFill>
                  <a:schemeClr val="bg1"/>
                </a:solidFill>
                <a:latin typeface="Gilroy Light" panose="00000400000000000000" charset="-52"/>
              </a:rPr>
              <a:t>государственного</a:t>
            </a:r>
            <a:r>
              <a:rPr lang="ru-RU" sz="1400" spc="26" dirty="0" smtClean="0">
                <a:solidFill>
                  <a:schemeClr val="bg1"/>
                </a:solidFill>
                <a:latin typeface="Gilroy Light" panose="00000400000000000000" charset="-52"/>
              </a:rPr>
              <a:t> </a:t>
            </a:r>
            <a:r>
              <a:rPr lang="en-US" sz="1400" spc="26" dirty="0" smtClean="0">
                <a:solidFill>
                  <a:schemeClr val="bg1"/>
                </a:solidFill>
                <a:latin typeface="Gilroy Light" panose="00000400000000000000" charset="-52"/>
              </a:rPr>
              <a:t>автономного </a:t>
            </a:r>
            <a:r>
              <a:rPr lang="en-US" sz="1400" spc="26" dirty="0">
                <a:solidFill>
                  <a:schemeClr val="bg1"/>
                </a:solidFill>
                <a:latin typeface="Gilroy Light" panose="00000400000000000000" charset="-52"/>
              </a:rPr>
              <a:t>образовательного учреждения высшего образования «Московский Политехнический университет</a:t>
            </a:r>
            <a:r>
              <a:rPr lang="en-US" sz="1400" spc="26" dirty="0" smtClean="0">
                <a:solidFill>
                  <a:schemeClr val="bg1"/>
                </a:solidFill>
                <a:latin typeface="Gilroy Light" panose="00000400000000000000" charset="-52"/>
              </a:rPr>
              <a:t>»</a:t>
            </a:r>
            <a:endParaRPr lang="en-US" sz="1400" spc="26" dirty="0">
              <a:solidFill>
                <a:schemeClr val="bg1"/>
              </a:solidFill>
              <a:latin typeface="Gilroy Light" panose="00000400000000000000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>
                <a:latin typeface="Gilroy Light" panose="00000400000000000000" charset="-52"/>
              </a:rPr>
              <a:pPr/>
              <a:t>2</a:t>
            </a:fld>
            <a:endParaRPr lang="ru-RU" dirty="0">
              <a:latin typeface="Gilroy Light" panose="00000400000000000000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3053" y="573775"/>
            <a:ext cx="101307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 smtClean="0">
                <a:latin typeface="Gilroy Light" panose="00000400000000000000" charset="-52"/>
              </a:rPr>
              <a:t>Проблема и актуальность</a:t>
            </a:r>
            <a:endParaRPr lang="ru-RU" sz="3200" b="1" dirty="0">
              <a:latin typeface="Gilroy Light" panose="00000400000000000000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2931" y="1158550"/>
            <a:ext cx="927573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Gilroy Light" panose="00000400000000000000" charset="-52"/>
              </a:rPr>
              <a:t>Проблема познавательно интереса обучающихся; проблема применения автономных источников освещения</a:t>
            </a:r>
            <a:r>
              <a:rPr lang="ru-RU" sz="2400" dirty="0" smtClean="0">
                <a:latin typeface="Gilroy Light" panose="00000400000000000000" charset="-52"/>
              </a:rPr>
              <a:t>. </a:t>
            </a:r>
            <a:endParaRPr lang="ru-RU" sz="2400" dirty="0" smtClean="0">
              <a:latin typeface="Gilroy Light" panose="00000400000000000000" charset="-52"/>
            </a:endParaRPr>
          </a:p>
          <a:p>
            <a:pPr algn="ctr"/>
            <a:r>
              <a:rPr lang="ru-RU" sz="2400" dirty="0" smtClean="0">
                <a:latin typeface="Gilroy Light" panose="00000400000000000000" charset="-52"/>
              </a:rPr>
              <a:t>Материал </a:t>
            </a:r>
            <a:r>
              <a:rPr lang="ru-RU" sz="2400" dirty="0">
                <a:latin typeface="Gilroy Light" panose="00000400000000000000" charset="-52"/>
              </a:rPr>
              <a:t>для возможности обучения студентов базовым понятиям, связанным с освещением на физическом примере</a:t>
            </a:r>
          </a:p>
          <a:p>
            <a:pPr algn="ctr">
              <a:lnSpc>
                <a:spcPct val="150000"/>
              </a:lnSpc>
            </a:pPr>
            <a:endParaRPr lang="ru-RU" sz="2400" dirty="0" smtClean="0">
              <a:latin typeface="Gilroy Light" panose="00000400000000000000" charset="-52"/>
            </a:endParaRP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Gilroy Light" panose="00000400000000000000" charset="-52"/>
              </a:rPr>
              <a:t/>
            </a:r>
            <a:br>
              <a:rPr lang="ru-RU" sz="2400" dirty="0" smtClean="0">
                <a:latin typeface="Gilroy Light" panose="00000400000000000000" charset="-52"/>
              </a:rPr>
            </a:br>
            <a:endParaRPr lang="ru-RU" sz="2400" dirty="0">
              <a:latin typeface="Gilroy Light" panose="00000400000000000000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6100" y="3381477"/>
            <a:ext cx="10089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ru-RU" sz="3200" b="1" dirty="0">
                <a:latin typeface="Gilroy Light" panose="00000400000000000000" charset="-52"/>
              </a:rPr>
              <a:t>Цель и </a:t>
            </a:r>
            <a:r>
              <a:rPr lang="ru-RU" sz="3200" b="1" dirty="0" smtClean="0">
                <a:latin typeface="Gilroy Light" panose="00000400000000000000" charset="-52"/>
              </a:rPr>
              <a:t>задачи</a:t>
            </a:r>
            <a:endParaRPr lang="ru-RU" sz="3200" b="1" dirty="0">
              <a:latin typeface="Gilroy Light" panose="00000400000000000000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79618" y="3966252"/>
            <a:ext cx="92176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400" dirty="0">
                <a:latin typeface="Gilroy Light" panose="00000400000000000000" charset="-52"/>
              </a:rPr>
              <a:t>Применение как дополнительные компоненты к образовательным программам при изучении тем, связанных с освещение при изучении школьного и вузовского курса физики, электротехники и ЭЭ, для проведения различных опытов и демонстраций, направленных на популяризацию экологически чистых возобновляемых источников энергии.</a:t>
            </a:r>
          </a:p>
        </p:txBody>
      </p:sp>
    </p:spTree>
    <p:extLst>
      <p:ext uri="{BB962C8B-B14F-4D97-AF65-F5344CB8AC3E}">
        <p14:creationId xmlns:p14="http://schemas.microsoft.com/office/powerpoint/2010/main" val="265817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>
                <a:latin typeface="Gilroy Light" panose="00000400000000000000" charset="-52"/>
              </a:rPr>
              <a:pPr/>
              <a:t>3</a:t>
            </a:fld>
            <a:endParaRPr lang="ru-RU" dirty="0">
              <a:latin typeface="Gilroy Light" panose="00000400000000000000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567" y="1533892"/>
            <a:ext cx="486955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Gilroy Light" panose="00000400000000000000" charset="-52"/>
              </a:rPr>
              <a:t>Подготовка материала – светодиодная лента, провода, двухпозиционный переключатель, основание стенда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Поэтапная сборка </a:t>
            </a:r>
            <a:r>
              <a:rPr lang="ru-RU" sz="2000" dirty="0">
                <a:latin typeface="Gilroy Light" panose="00000400000000000000" charset="-52"/>
              </a:rPr>
              <a:t>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Gilroy Light" panose="00000400000000000000" charset="-52"/>
              </a:rPr>
              <a:t>Распайка светодиодной </a:t>
            </a:r>
            <a:r>
              <a:rPr lang="ru-RU" sz="2000" dirty="0" smtClean="0">
                <a:latin typeface="Gilroy Light" panose="00000400000000000000" charset="-52"/>
              </a:rPr>
              <a:t>ленты</a:t>
            </a:r>
            <a:endParaRPr lang="en-US" sz="2000" dirty="0" smtClean="0">
              <a:latin typeface="Gilroy Light" panose="00000400000000000000" charset="-52"/>
            </a:endParaRP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Распайка проводов на переключателе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Сборка распределительной </a:t>
            </a:r>
            <a:r>
              <a:rPr lang="ru-RU" sz="2000" dirty="0" smtClean="0">
                <a:latin typeface="Gilroy Light" panose="00000400000000000000" charset="-52"/>
              </a:rPr>
              <a:t>коробки и обозначение выводов АКБ и внешнего источника питания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Покраска </a:t>
            </a:r>
            <a:r>
              <a:rPr lang="ru-RU" sz="2000" dirty="0" smtClean="0">
                <a:latin typeface="Gilroy Light" panose="00000400000000000000" charset="-52"/>
              </a:rPr>
              <a:t>основания 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Сборка </a:t>
            </a:r>
            <a:r>
              <a:rPr lang="ru-RU" sz="2000" dirty="0" smtClean="0">
                <a:latin typeface="Gilroy Light" panose="00000400000000000000" charset="-52"/>
              </a:rPr>
              <a:t>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Проверка работоспособности </a:t>
            </a:r>
            <a:endParaRPr lang="ru-RU" sz="2000" dirty="0">
              <a:latin typeface="Gilroy Light" panose="00000400000000000000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2855" y="571684"/>
            <a:ext cx="9680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>
                <a:latin typeface="Gilroy Light" panose="00000400000000000000" charset="-52"/>
              </a:rPr>
              <a:t>Структура работы в проекте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37477" y="1533892"/>
            <a:ext cx="37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Gilroy Light" panose="00000400000000000000" charset="-52"/>
              </a:rPr>
              <a:t>Распайка светодиодной ленты</a:t>
            </a:r>
            <a:endParaRPr lang="ru-RU" dirty="0">
              <a:latin typeface="Gilroy Light" panose="0000040000000000000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31" y="2235861"/>
            <a:ext cx="5050469" cy="37878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34" y="2235862"/>
            <a:ext cx="5050466" cy="378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4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>
                <a:latin typeface="Gilroy Light" panose="00000400000000000000" charset="-52"/>
              </a:rPr>
              <a:pPr/>
              <a:t>4</a:t>
            </a:fld>
            <a:endParaRPr lang="ru-RU" dirty="0">
              <a:latin typeface="Gilroy Light" panose="00000400000000000000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567" y="1533892"/>
            <a:ext cx="486955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Gilroy Light" panose="00000400000000000000" charset="-52"/>
              </a:rPr>
              <a:t>Подготовка материала – светодиодная лента, провода, двухпозиционный переключатель, основание стенда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Поэтапная сборка </a:t>
            </a:r>
            <a:r>
              <a:rPr lang="ru-RU" sz="2000" dirty="0">
                <a:latin typeface="Gilroy Light" panose="00000400000000000000" charset="-52"/>
              </a:rPr>
              <a:t>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Gilroy Light" panose="00000400000000000000" charset="-52"/>
              </a:rPr>
              <a:t>Распайка светодиодной </a:t>
            </a:r>
            <a:r>
              <a:rPr lang="ru-RU" sz="2000" dirty="0" smtClean="0">
                <a:latin typeface="Gilroy Light" panose="00000400000000000000" charset="-52"/>
              </a:rPr>
              <a:t>ленты</a:t>
            </a:r>
            <a:endParaRPr lang="en-US" sz="2000" dirty="0" smtClean="0">
              <a:latin typeface="Gilroy Light" panose="00000400000000000000" charset="-52"/>
            </a:endParaRP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Распайка проводов на переключателе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Сборка распределительной </a:t>
            </a:r>
            <a:r>
              <a:rPr lang="ru-RU" sz="2000" dirty="0" smtClean="0">
                <a:latin typeface="Gilroy Light" panose="00000400000000000000" charset="-52"/>
              </a:rPr>
              <a:t>коробки и обозначение выводов АКБ и внешнего источника питания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Покраска </a:t>
            </a:r>
            <a:r>
              <a:rPr lang="ru-RU" sz="2000" dirty="0" smtClean="0">
                <a:latin typeface="Gilroy Light" panose="00000400000000000000" charset="-52"/>
              </a:rPr>
              <a:t>основания 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Сборка </a:t>
            </a:r>
            <a:r>
              <a:rPr lang="ru-RU" sz="2000" dirty="0" smtClean="0">
                <a:latin typeface="Gilroy Light" panose="00000400000000000000" charset="-52"/>
              </a:rPr>
              <a:t>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Проверка работоспособности </a:t>
            </a:r>
            <a:endParaRPr lang="ru-RU" sz="2000" dirty="0">
              <a:latin typeface="Gilroy Light" panose="00000400000000000000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2855" y="571684"/>
            <a:ext cx="9680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>
                <a:latin typeface="Gilroy Light" panose="00000400000000000000" charset="-52"/>
              </a:rPr>
              <a:t>Структура работы в проекте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533892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Gilroy Light" panose="00000400000000000000" charset="-52"/>
              </a:rPr>
              <a:t>Распайка переключателя</a:t>
            </a:r>
            <a:endParaRPr lang="ru-RU" dirty="0">
              <a:latin typeface="Gilroy Light" panose="00000400000000000000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9" b="20450"/>
          <a:stretch/>
        </p:blipFill>
        <p:spPr>
          <a:xfrm>
            <a:off x="7417756" y="2215701"/>
            <a:ext cx="3936044" cy="380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4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>
                <a:latin typeface="Gilroy Light" panose="00000400000000000000" charset="-52"/>
              </a:rPr>
              <a:pPr/>
              <a:t>5</a:t>
            </a:fld>
            <a:endParaRPr lang="ru-RU" dirty="0">
              <a:latin typeface="Gilroy Light" panose="00000400000000000000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567" y="1533892"/>
            <a:ext cx="486955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Gilroy Light" panose="00000400000000000000" charset="-52"/>
              </a:rPr>
              <a:t>Подготовка материала – светодиодная лента, провода, двухпозиционный переключатель, основание стенда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Поэтапная сборка </a:t>
            </a:r>
            <a:r>
              <a:rPr lang="ru-RU" sz="2000" dirty="0">
                <a:latin typeface="Gilroy Light" panose="00000400000000000000" charset="-52"/>
              </a:rPr>
              <a:t>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Gilroy Light" panose="00000400000000000000" charset="-52"/>
              </a:rPr>
              <a:t>Распайка светодиодной </a:t>
            </a:r>
            <a:r>
              <a:rPr lang="ru-RU" sz="2000" dirty="0" smtClean="0">
                <a:latin typeface="Gilroy Light" panose="00000400000000000000" charset="-52"/>
              </a:rPr>
              <a:t>ленты</a:t>
            </a:r>
            <a:endParaRPr lang="en-US" sz="2000" dirty="0" smtClean="0">
              <a:latin typeface="Gilroy Light" panose="00000400000000000000" charset="-52"/>
            </a:endParaRP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Распайка проводов на переключателе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Сборка распределительной </a:t>
            </a:r>
            <a:r>
              <a:rPr lang="ru-RU" sz="2000" dirty="0" smtClean="0">
                <a:latin typeface="Gilroy Light" panose="00000400000000000000" charset="-52"/>
              </a:rPr>
              <a:t>коробки и обозначение выводов АКБ и внешнего источника питания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Покраска </a:t>
            </a:r>
            <a:r>
              <a:rPr lang="ru-RU" sz="2000" dirty="0" smtClean="0">
                <a:latin typeface="Gilroy Light" panose="00000400000000000000" charset="-52"/>
              </a:rPr>
              <a:t>основания 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Сбор 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Проверка работоспособности </a:t>
            </a:r>
            <a:endParaRPr lang="ru-RU" sz="2000" dirty="0">
              <a:latin typeface="Gilroy Light" panose="00000400000000000000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2855" y="571684"/>
            <a:ext cx="9680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>
                <a:latin typeface="Gilroy Light" panose="00000400000000000000" charset="-52"/>
              </a:rPr>
              <a:t>Структура работы в проекте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5825" y="1566239"/>
            <a:ext cx="6943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Gilroy Light" panose="00000400000000000000" charset="-52"/>
              </a:rPr>
              <a:t>Покраска </a:t>
            </a:r>
            <a:r>
              <a:rPr lang="ru-RU" dirty="0" smtClean="0">
                <a:latin typeface="Gilroy Light" panose="00000400000000000000" charset="-52"/>
              </a:rPr>
              <a:t>основания и сборка стенда</a:t>
            </a:r>
            <a:endParaRPr lang="ru-RU" dirty="0">
              <a:latin typeface="Gilroy Light" panose="00000400000000000000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34639" y="1613634"/>
            <a:ext cx="3787851" cy="505046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34639" y="1627819"/>
            <a:ext cx="3787852" cy="505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8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>
                <a:latin typeface="Gilroy Light" panose="00000400000000000000" charset="-52"/>
              </a:rPr>
              <a:pPr/>
              <a:t>6</a:t>
            </a:fld>
            <a:endParaRPr lang="ru-RU" dirty="0">
              <a:latin typeface="Gilroy Light" panose="00000400000000000000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567" y="1533892"/>
            <a:ext cx="486955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Gilroy Light" panose="00000400000000000000" charset="-52"/>
              </a:rPr>
              <a:t>Подготовка материала – светодиодная лента, провода, двухпозиционный переключатель, основание стенда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Поэтапная сборка </a:t>
            </a:r>
            <a:r>
              <a:rPr lang="ru-RU" sz="2000" dirty="0">
                <a:latin typeface="Gilroy Light" panose="00000400000000000000" charset="-52"/>
              </a:rPr>
              <a:t>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Gilroy Light" panose="00000400000000000000" charset="-52"/>
              </a:rPr>
              <a:t>Распайка светодиодной </a:t>
            </a:r>
            <a:r>
              <a:rPr lang="ru-RU" sz="2000" dirty="0" smtClean="0">
                <a:latin typeface="Gilroy Light" panose="00000400000000000000" charset="-52"/>
              </a:rPr>
              <a:t>ленты</a:t>
            </a:r>
            <a:endParaRPr lang="en-US" sz="2000" dirty="0" smtClean="0">
              <a:latin typeface="Gilroy Light" panose="00000400000000000000" charset="-52"/>
            </a:endParaRP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Распайка проводов на переключателе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Сборка распределительной </a:t>
            </a:r>
            <a:r>
              <a:rPr lang="ru-RU" sz="2000" dirty="0" smtClean="0">
                <a:latin typeface="Gilroy Light" panose="00000400000000000000" charset="-52"/>
              </a:rPr>
              <a:t>коробки и обозначение выводов АКБ и внешнего источника питания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Покраска </a:t>
            </a:r>
            <a:r>
              <a:rPr lang="ru-RU" sz="2000" dirty="0" smtClean="0">
                <a:latin typeface="Gilroy Light" panose="00000400000000000000" charset="-52"/>
              </a:rPr>
              <a:t>основания 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Сборка </a:t>
            </a:r>
            <a:r>
              <a:rPr lang="ru-RU" sz="2000" dirty="0" smtClean="0">
                <a:latin typeface="Gilroy Light" panose="00000400000000000000" charset="-52"/>
              </a:rPr>
              <a:t>стенда</a:t>
            </a:r>
          </a:p>
          <a:p>
            <a:pPr marL="804863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 Light" panose="00000400000000000000" charset="-52"/>
              </a:rPr>
              <a:t>Проверка работоспособности </a:t>
            </a:r>
            <a:endParaRPr lang="ru-RU" sz="2000" dirty="0">
              <a:latin typeface="Gilroy Light" panose="00000400000000000000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2855" y="571684"/>
            <a:ext cx="9680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>
                <a:latin typeface="Gilroy Light" panose="00000400000000000000" charset="-52"/>
              </a:rPr>
              <a:t>Структура работы в проекте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4300" y="1516035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Gilroy Light" panose="00000400000000000000" charset="-52"/>
              </a:rPr>
              <a:t>Проверка работоспособности</a:t>
            </a:r>
            <a:endParaRPr lang="ru-RU" dirty="0">
              <a:latin typeface="Gilroy Light" panose="00000400000000000000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34640" y="1613635"/>
            <a:ext cx="3787852" cy="505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1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>
                <a:latin typeface="Gilroy Light" panose="00000400000000000000" charset="-52"/>
              </a:rPr>
              <a:pPr/>
              <a:t>7</a:t>
            </a:fld>
            <a:endParaRPr lang="ru-RU" dirty="0">
              <a:latin typeface="Gilroy Light" panose="00000400000000000000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2855" y="571684"/>
            <a:ext cx="9680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latin typeface="Gilroy Light" panose="00000400000000000000" charset="-52"/>
              </a:rPr>
              <a:t>Диаграмма </a:t>
            </a:r>
            <a:r>
              <a:rPr lang="ru-RU" sz="3200" dirty="0" err="1" smtClean="0">
                <a:latin typeface="Gilroy Light" panose="00000400000000000000" charset="-52"/>
              </a:rPr>
              <a:t>Ганта</a:t>
            </a:r>
            <a:endParaRPr lang="ru-RU" sz="3200" dirty="0">
              <a:latin typeface="Gilroy Light" panose="00000400000000000000" charset="-52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86" y="1616379"/>
            <a:ext cx="10830714" cy="3308046"/>
          </a:xfrm>
          <a:prstGeom prst="rect">
            <a:avLst/>
          </a:prstGeom>
          <a:effectLst>
            <a:glow rad="508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74647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>
                <a:latin typeface="Gilroy Light" panose="00000400000000000000" charset="-52"/>
              </a:rPr>
              <a:pPr/>
              <a:t>8</a:t>
            </a:fld>
            <a:endParaRPr lang="ru-RU" dirty="0">
              <a:latin typeface="Gilroy Light" panose="00000400000000000000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2855" y="571684"/>
            <a:ext cx="9680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latin typeface="Gilroy Light" panose="00000400000000000000" charset="-52"/>
              </a:rPr>
              <a:t>Окончательный вид стенда</a:t>
            </a:r>
            <a:endParaRPr lang="ru-RU" sz="3200" dirty="0">
              <a:latin typeface="Gilroy Light" panose="00000400000000000000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46" y="1533524"/>
            <a:ext cx="5334000" cy="400050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945" y="1533524"/>
            <a:ext cx="5334001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8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7845" y="3974965"/>
            <a:ext cx="5747009" cy="1076729"/>
          </a:xfrm>
        </p:spPr>
        <p:txBody>
          <a:bodyPr/>
          <a:lstStyle/>
          <a:p>
            <a:r>
              <a:rPr lang="ru-RU" sz="4400" dirty="0" smtClean="0">
                <a:latin typeface="Gilroy Light" panose="00000400000000000000" pitchFamily="50" charset="-52"/>
              </a:rPr>
              <a:t>Контакты</a:t>
            </a:r>
            <a:r>
              <a:rPr lang="ru-RU" sz="3600" dirty="0" smtClean="0">
                <a:latin typeface="Gilroy Light" panose="00000400000000000000" pitchFamily="50" charset="-52"/>
              </a:rPr>
              <a:t/>
            </a:r>
            <a:br>
              <a:rPr lang="ru-RU" sz="3600" dirty="0" smtClean="0">
                <a:latin typeface="Gilroy Light" panose="00000400000000000000" pitchFamily="50" charset="-52"/>
              </a:rPr>
            </a:br>
            <a:r>
              <a:rPr lang="ru-RU" sz="3600" dirty="0" smtClean="0">
                <a:latin typeface="Gilroy Light" panose="00000400000000000000" pitchFamily="50" charset="-52"/>
              </a:rPr>
              <a:t/>
            </a:r>
            <a:br>
              <a:rPr lang="ru-RU" sz="3600" dirty="0" smtClean="0">
                <a:latin typeface="Gilroy Light" panose="00000400000000000000" pitchFamily="50" charset="-52"/>
              </a:rPr>
            </a:br>
            <a:r>
              <a:rPr lang="ru-RU" sz="2400" dirty="0" smtClean="0">
                <a:latin typeface="Gilroy Light" panose="00000400000000000000" pitchFamily="50" charset="-52"/>
              </a:rPr>
              <a:t>По всем вопросам обращаться к командиру команды – </a:t>
            </a:r>
            <a:r>
              <a:rPr lang="ru-RU" sz="2400" dirty="0" err="1" smtClean="0">
                <a:latin typeface="Gilroy Light" panose="00000400000000000000" pitchFamily="50" charset="-52"/>
              </a:rPr>
              <a:t>Костякову</a:t>
            </a:r>
            <a:r>
              <a:rPr lang="ru-RU" sz="2400" dirty="0" smtClean="0">
                <a:latin typeface="Gilroy Light" panose="00000400000000000000" pitchFamily="50" charset="-52"/>
              </a:rPr>
              <a:t> </a:t>
            </a:r>
            <a:r>
              <a:rPr lang="ru-RU" sz="2400" dirty="0" smtClean="0">
                <a:latin typeface="Gilroy Light" panose="00000400000000000000" pitchFamily="50" charset="-52"/>
              </a:rPr>
              <a:t>Артёму </a:t>
            </a:r>
            <a:r>
              <a:rPr lang="en-US" sz="2400" dirty="0" err="1" smtClean="0">
                <a:latin typeface="Gilroy Light" panose="00000400000000000000" pitchFamily="50" charset="-52"/>
              </a:rPr>
              <a:t>a.k.a</a:t>
            </a:r>
            <a:r>
              <a:rPr lang="en-US" sz="2400" dirty="0" smtClean="0">
                <a:latin typeface="Gilroy Light" panose="00000400000000000000" pitchFamily="50" charset="-52"/>
              </a:rPr>
              <a:t> </a:t>
            </a:r>
            <a:r>
              <a:rPr lang="en-US" sz="2400" dirty="0" err="1" smtClean="0">
                <a:latin typeface="Gilroy Light" panose="00000400000000000000" pitchFamily="50" charset="-52"/>
              </a:rPr>
              <a:t>ogurec</a:t>
            </a:r>
            <a:r>
              <a:rPr lang="ru-RU" sz="2400" dirty="0" smtClean="0">
                <a:latin typeface="Gilroy Light" panose="00000400000000000000" pitchFamily="50" charset="-52"/>
              </a:rPr>
              <a:t/>
            </a:r>
            <a:br>
              <a:rPr lang="ru-RU" sz="2400" dirty="0" smtClean="0">
                <a:latin typeface="Gilroy Light" panose="00000400000000000000" pitchFamily="50" charset="-52"/>
              </a:rPr>
            </a:br>
            <a:r>
              <a:rPr lang="ru-RU" sz="2400" dirty="0" smtClean="0">
                <a:latin typeface="Gilroy Light" panose="00000400000000000000" pitchFamily="50" charset="-52"/>
              </a:rPr>
              <a:t/>
            </a:r>
            <a:br>
              <a:rPr lang="ru-RU" sz="2400" dirty="0" smtClean="0">
                <a:latin typeface="Gilroy Light" panose="00000400000000000000" pitchFamily="50" charset="-52"/>
              </a:rPr>
            </a:br>
            <a:r>
              <a:rPr lang="ru-RU" sz="2400" dirty="0" err="1" smtClean="0">
                <a:latin typeface="Gilroy Light" panose="00000400000000000000" pitchFamily="50" charset="-52"/>
              </a:rPr>
              <a:t>Вк</a:t>
            </a:r>
            <a:r>
              <a:rPr lang="ru-RU" sz="2400" dirty="0" smtClean="0">
                <a:latin typeface="Gilroy Light" panose="00000400000000000000" pitchFamily="50" charset="-52"/>
              </a:rPr>
              <a:t>: </a:t>
            </a:r>
            <a:r>
              <a:rPr lang="en-US" sz="2400" dirty="0">
                <a:latin typeface="Gilroy Light" panose="00000400000000000000" pitchFamily="50" charset="-52"/>
                <a:hlinkClick r:id="rId2"/>
              </a:rPr>
              <a:t>https://vk.com/temich_boyarin</a:t>
            </a:r>
            <a:r>
              <a:rPr lang="ru-RU" sz="2400" dirty="0" smtClean="0">
                <a:latin typeface="Gilroy Light" panose="00000400000000000000" pitchFamily="50" charset="-52"/>
              </a:rPr>
              <a:t/>
            </a:r>
            <a:br>
              <a:rPr lang="ru-RU" sz="2400" dirty="0" smtClean="0">
                <a:latin typeface="Gilroy Light" panose="00000400000000000000" pitchFamily="50" charset="-52"/>
              </a:rPr>
            </a:br>
            <a:r>
              <a:rPr lang="ru-RU" sz="2400" dirty="0">
                <a:latin typeface="Gilroy Light" panose="00000400000000000000" pitchFamily="50" charset="-52"/>
              </a:rPr>
              <a:t/>
            </a:r>
            <a:br>
              <a:rPr lang="ru-RU" sz="2400" dirty="0">
                <a:latin typeface="Gilroy Light" panose="00000400000000000000" pitchFamily="50" charset="-52"/>
              </a:rPr>
            </a:br>
            <a:r>
              <a:rPr lang="ru-RU" sz="2400" dirty="0" smtClean="0">
                <a:latin typeface="Gilroy Light" panose="00000400000000000000" pitchFamily="50" charset="-52"/>
              </a:rPr>
              <a:t>Телефон: 89156081051</a:t>
            </a:r>
            <a:endParaRPr lang="ru-RU" sz="2400" dirty="0">
              <a:latin typeface="Gilroy Light" panose="00000400000000000000" pitchFamily="50" charset="-52"/>
            </a:endParaRPr>
          </a:p>
        </p:txBody>
      </p:sp>
      <p:pic>
        <p:nvPicPr>
          <p:cNvPr id="1026" name="Picture 2" descr="https://sun9-2.userapi.com/impg/mWHzFEdVcf2_Zh2-UsMDbaBQjL8lrfbCnYWGUQ/wln-bKszpZc.jpg?size=1440x2160&amp;quality=95&amp;sign=05a551319a9243c6a6fdce989611b6b4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307" y="1003407"/>
            <a:ext cx="3200770" cy="480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47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5128</TotalTime>
  <Words>335</Words>
  <Application>Microsoft Office PowerPoint</Application>
  <PresentationFormat>Широкоэкранный</PresentationFormat>
  <Paragraphs>63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Gilroy Light</vt:lpstr>
      <vt:lpstr>Calibri Light</vt:lpstr>
      <vt:lpstr>Calibri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  По всем вопросам обращаться к командиру команды – Костякову Артёму a.k.a ogurec  Вк: https://vk.com/temich_boyarin  Телефон: 89156081051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Timur Tugushev</dc:creator>
  <cp:lastModifiedBy>Учетная запись Майкрософт</cp:lastModifiedBy>
  <cp:revision>180</cp:revision>
  <cp:lastPrinted>2021-12-13T11:30:35Z</cp:lastPrinted>
  <dcterms:created xsi:type="dcterms:W3CDTF">2021-07-28T08:14:59Z</dcterms:created>
  <dcterms:modified xsi:type="dcterms:W3CDTF">2023-11-22T18:53:00Z</dcterms:modified>
</cp:coreProperties>
</file>