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604" y="104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 bwMode="auto"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5"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 bwMode="auto">
          <a:xfrm>
            <a:off x="600672" y="3611595"/>
            <a:ext cx="10985501" cy="952501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 bwMode="auto"/>
        <p:txBody>
          <a:bodyPr/>
          <a:lstStyle>
            <a:lvl1pPr>
              <a:defRPr/>
            </a:lvl1pPr>
          </a:lstStyle>
          <a:p>
            <a:pPr defTabSz="554492">
              <a:buClrTx/>
              <a:defRPr/>
            </a:pPr>
            <a:fld id="{B0489526-BA99-4733-AEC4-101D6143F289}" type="slidenum">
              <a:rPr lang="ru-RU" sz="1100">
                <a:solidFill>
                  <a:prstClr val="black"/>
                </a:solidFill>
                <a:latin typeface="Gilroy"/>
                <a:ea typeface="Arial"/>
                <a:cs typeface="Arial"/>
              </a:rPr>
              <a:t>‹#›</a:t>
            </a:fld>
            <a:endParaRPr lang="ru-RU" sz="11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202172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50" cap="all">
                <a:solidFill>
                  <a:schemeClr val="accent1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 bwMode="auto"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5"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 bwMode="auto">
          <a:xfrm>
            <a:off x="600672" y="3611595"/>
            <a:ext cx="10985501" cy="952501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 bwMode="auto"/>
        <p:txBody>
          <a:bodyPr/>
          <a:lstStyle>
            <a:lvl1pPr>
              <a:defRPr/>
            </a:lvl1pPr>
          </a:lstStyle>
          <a:p>
            <a:pPr defTabSz="554492">
              <a:buClrTx/>
              <a:defRPr/>
            </a:pPr>
            <a:fld id="{B0489526-BA99-4733-AEC4-101D6143F289}" type="slidenum">
              <a:rPr lang="ru-RU" sz="1100">
                <a:solidFill>
                  <a:prstClr val="black"/>
                </a:solidFill>
                <a:latin typeface="Gilroy"/>
                <a:ea typeface="Arial"/>
                <a:cs typeface="Arial"/>
              </a:rPr>
              <a:t>‹#›</a:t>
            </a:fld>
            <a:endParaRPr lang="ru-RU" sz="11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202172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50" cap="all">
                <a:solidFill>
                  <a:schemeClr val="accent1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B950A8F-1235-47D6-BFB2-D6A52D589146}" type="datetimeFigureOut">
              <a:rPr lang="ru-RU"/>
              <a:t>19.10.2025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 bwMode="auto"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/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>
              <a:blip r:embed="rId10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9" name="Прямоугольник"/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>
              <a:blip r:embed="rId11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0" name="Прямоугольник"/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>
              <a:blip r:embed="rId12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1" name="Прямоугольник"/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>
              <a:blip r:embed="rId13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2" name="Прямоугольник"/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>
              <a:blip r:embed="rId12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3" name="Прямоугольник"/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>
              <a:blip r:embed="rId14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4" name="Прямоугольник"/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>
              <a:blip r:embed="rId10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5" name="Прямоугольник"/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>
              <a:blip r:embed="rId13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Arial"/>
                <a:cs typeface="Arial"/>
              </a:endParaRPr>
            </a:p>
          </p:txBody>
        </p:sp>
        <p:sp>
          <p:nvSpPr>
            <p:cNvPr id="16" name="Прямоугольник"/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>
              <a:blip r:embed="rId10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Arial"/>
                <a:cs typeface="Arial"/>
              </a:endParaRPr>
            </a:p>
          </p:txBody>
        </p:sp>
      </p:grpSp>
      <p:sp>
        <p:nvSpPr>
          <p:cNvPr id="17" name="Прямоугольник"/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>
            <a:blip r:embed="rId12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8" name="Прямоугольник"/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>
            <a:blip r:embed="rId10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9" name="Прямоугольник"/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>
            <a:blip r:embed="rId14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0" name="Прямоугольник"/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>
            <a:blip r:embed="rId12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1" name="Номер слайда 135"/>
          <p:cNvSpPr txBox="1"/>
          <p:nvPr userDrawn="1"/>
        </p:nvSpPr>
        <p:spPr bwMode="auto"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0489526-BA99-4733-AEC4-101D6143F289}" type="slidenum">
              <a:rPr lang="ru-RU" sz="1400" b="1" i="0" u="none" strike="noStrike" cap="none" spc="0">
                <a:ln>
                  <a:noFill/>
                </a:ln>
                <a:solidFill>
                  <a:prstClr val="white"/>
                </a:solidFill>
                <a:latin typeface="Gilroy"/>
                <a:ea typeface="Arial"/>
                <a:cs typeface="Arial"/>
              </a:rPr>
              <a:t>‹#›</a:t>
            </a:fld>
            <a:endParaRPr lang="ru-RU" sz="1400" b="1" i="0" u="none" strike="noStrike" cap="none" spc="0">
              <a:ln>
                <a:noFill/>
              </a:ln>
              <a:solidFill>
                <a:prstClr val="white"/>
              </a:solidFill>
              <a:latin typeface="Gilroy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l" defTabSz="914358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019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" Type="http://schemas.openxmlformats.org/officeDocument/2006/relationships/image" Target="../media/image28.png"/><Relationship Id="rId21" Type="http://schemas.openxmlformats.org/officeDocument/2006/relationships/image" Target="../media/image45.png"/><Relationship Id="rId34" Type="http://schemas.openxmlformats.org/officeDocument/2006/relationships/image" Target="../media/image5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2" Type="http://schemas.openxmlformats.org/officeDocument/2006/relationships/image" Target="../media/image27.jp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29" Type="http://schemas.openxmlformats.org/officeDocument/2006/relationships/image" Target="../media/image53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32" Type="http://schemas.openxmlformats.org/officeDocument/2006/relationships/image" Target="../media/image56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31" Type="http://schemas.openxmlformats.org/officeDocument/2006/relationships/image" Target="../media/image55.png"/><Relationship Id="rId4" Type="http://schemas.openxmlformats.org/officeDocument/2006/relationships/image" Target="../media/image6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image" Target="../media/image54.png"/><Relationship Id="rId8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91172" y="-85724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1">
            <a:off x="2359672" y="3455485"/>
            <a:ext cx="2437805" cy="3429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9380" y="387244"/>
            <a:ext cx="2104735" cy="16585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-96688" y="2888663"/>
            <a:ext cx="12385376" cy="56682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7701" algn="ctr" defTabSz="554492">
              <a:lnSpc>
                <a:spcPts val="3708"/>
              </a:lnSpc>
              <a:spcBef>
                <a:spcPts val="55"/>
              </a:spcBef>
              <a:buClrTx/>
              <a:defRPr/>
            </a:pPr>
            <a:r>
              <a:rPr lang="ru-RU" sz="3650" b="1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«Нейрочипы как </a:t>
            </a:r>
            <a:r>
              <a:rPr lang="ru-RU" sz="3650" b="1" cap="all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мост в будущее</a:t>
            </a:r>
            <a:r>
              <a:rPr lang="ru-RU" sz="3650" b="1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52966" y="788999"/>
            <a:ext cx="2232248" cy="85499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4797477" y="0"/>
            <a:ext cx="2478769" cy="2888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03461" y="286830"/>
            <a:ext cx="2490798" cy="19794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636591" y="421064"/>
            <a:ext cx="1803334" cy="1987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36580071" name="Рисунок 73658007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8550" y="33596"/>
            <a:ext cx="11533799" cy="6520969"/>
          </a:xfrm>
          <a:prstGeom prst="rect">
            <a:avLst/>
          </a:prstGeom>
        </p:spPr>
      </p:pic>
      <p:pic>
        <p:nvPicPr>
          <p:cNvPr id="750734003" name="IMG_6814.png" descr="IMG_6814.png"/>
          <p:cNvPicPr>
            <a:picLocks noChangeAspect="1"/>
          </p:cNvPicPr>
          <p:nvPr/>
        </p:nvPicPr>
        <p:blipFill>
          <a:blip r:embed="rId3"/>
          <a:srcRect l="19563" r="60627" b="49999"/>
          <a:stretch/>
        </p:blipFill>
        <p:spPr bwMode="auto">
          <a:xfrm>
            <a:off x="305775" y="1114424"/>
            <a:ext cx="10696574" cy="524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 txBox="1"/>
          <p:nvPr/>
        </p:nvSpPr>
        <p:spPr bwMode="auto">
          <a:xfrm>
            <a:off x="385620" y="337401"/>
            <a:ext cx="9208942" cy="64043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 о проекте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05775" y="1188540"/>
            <a:ext cx="799449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br>
              <a:rPr lang="ru-RU" sz="2400" b="0" dirty="0">
                <a:solidFill>
                  <a:srgbClr val="FBA918"/>
                </a:solidFill>
                <a:latin typeface="Caladea"/>
                <a:ea typeface="Caladea"/>
                <a:cs typeface="Caladea"/>
              </a:rPr>
            </a:br>
            <a:br>
              <a:rPr lang="ru-RU" sz="2400" b="1" dirty="0">
                <a:solidFill>
                  <a:srgbClr val="FBA918"/>
                </a:solidFill>
                <a:latin typeface="Caladea"/>
                <a:ea typeface="Caladea"/>
                <a:cs typeface="Caladea"/>
              </a:rPr>
            </a:br>
            <a:r>
              <a:rPr lang="ru-RU" sz="2000" b="1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Технологическое направление: </a:t>
            </a:r>
            <a:endParaRPr sz="2400" b="1" dirty="0">
              <a:solidFill>
                <a:srgbClr val="FBA918"/>
              </a:solidFill>
              <a:latin typeface="Times New Roman" panose="02020603050405020304" pitchFamily="18" charset="0"/>
              <a:ea typeface="Caladea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Технологии разработки медицинских изделий нового поколения</a:t>
            </a:r>
            <a:endParaRPr sz="2000" b="0" dirty="0">
              <a:solidFill>
                <a:srgbClr val="FBA9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Бионические технологии</a:t>
            </a:r>
            <a:endParaRPr sz="2000" b="0" dirty="0">
              <a:solidFill>
                <a:srgbClr val="FBA9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Нейротехнологии</a:t>
            </a:r>
            <a:br>
              <a:rPr lang="ru-RU" sz="2000" b="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Рынок НТИ:</a:t>
            </a:r>
            <a:r>
              <a:rPr lang="ru-RU" sz="2000" b="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NeuroNet</a:t>
            </a:r>
            <a:br>
              <a:rPr lang="ru-RU" sz="2000" b="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Сквозные технологии:</a:t>
            </a:r>
            <a:endParaRPr sz="2000" b="1" dirty="0">
              <a:solidFill>
                <a:srgbClr val="FBA9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</a:t>
            </a:r>
            <a:r>
              <a:rPr lang="ru-RU" sz="200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ИИ</a:t>
            </a:r>
            <a:endParaRPr sz="2000" b="0" dirty="0">
              <a:solidFill>
                <a:srgbClr val="FBA9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Нейротехнологии</a:t>
            </a:r>
            <a:r>
              <a:rPr lang="ru-RU" sz="200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технологии виртуальной дополненной реальности</a:t>
            </a:r>
            <a:endParaRPr sz="2000" b="0" dirty="0">
              <a:solidFill>
                <a:srgbClr val="FBA9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0" dirty="0">
                <a:solidFill>
                  <a:srgbClr val="FBA918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Технологии машинного обучения и когнитивные технологии</a:t>
            </a:r>
            <a:br>
              <a:rPr lang="ru-RU" sz="2000" b="1" dirty="0">
                <a:solidFill>
                  <a:srgbClr val="FBA918"/>
                </a:solidFill>
                <a:highlight>
                  <a:srgbClr val="FFFFFF"/>
                </a:highlight>
              </a:rPr>
            </a:br>
            <a:endParaRPr sz="2000" b="1" dirty="0">
              <a:solidFill>
                <a:srgbClr val="FBA918"/>
              </a:solidFill>
              <a:highlight>
                <a:srgbClr val="FFFFFF"/>
              </a:highlight>
            </a:endParaRPr>
          </a:p>
        </p:txBody>
      </p:sp>
      <p:pic>
        <p:nvPicPr>
          <p:cNvPr id="1234432600" name="Рисунок 123443259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325484" y="3177062"/>
            <a:ext cx="3514090" cy="35140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46250699" name="Рисунок 64625069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8074" y="-66675"/>
            <a:ext cx="11506200" cy="6629400"/>
          </a:xfrm>
          <a:prstGeom prst="rect">
            <a:avLst/>
          </a:prstGeom>
        </p:spPr>
      </p:pic>
      <p:pic>
        <p:nvPicPr>
          <p:cNvPr id="1970545318" name="IMG_6814.png" descr="IMG_6814.png"/>
          <p:cNvPicPr>
            <a:picLocks noChangeAspect="1"/>
          </p:cNvPicPr>
          <p:nvPr/>
        </p:nvPicPr>
        <p:blipFill>
          <a:blip r:embed="rId3"/>
          <a:srcRect l="39833" t="-354" r="39735" b="50000"/>
          <a:stretch/>
        </p:blipFill>
        <p:spPr bwMode="auto">
          <a:xfrm>
            <a:off x="61389" y="976217"/>
            <a:ext cx="11180160" cy="531704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 txBox="1"/>
          <p:nvPr/>
        </p:nvSpPr>
        <p:spPr bwMode="auto">
          <a:xfrm>
            <a:off x="263352" y="336141"/>
            <a:ext cx="11090312" cy="64043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проекта. Ожидаемые результаты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0950863" name="TextBox 650950862"/>
          <p:cNvSpPr txBox="1"/>
          <p:nvPr/>
        </p:nvSpPr>
        <p:spPr bwMode="auto">
          <a:xfrm>
            <a:off x="172424" y="1143000"/>
            <a:ext cx="11069126" cy="2215991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8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Цель</a:t>
            </a:r>
            <a:r>
              <a:rPr sz="18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 </a:t>
            </a:r>
            <a:r>
              <a:rPr lang="ru-RU" sz="18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Оптимизации технологии и её доступность </a:t>
            </a:r>
          </a:p>
          <a:p>
            <a:pPr>
              <a:defRPr/>
            </a:pPr>
            <a:r>
              <a:rPr sz="18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Задачи</a:t>
            </a:r>
            <a:r>
              <a:rPr sz="18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9821" indent="-239821">
              <a:buAutoNum type="arabicPeriod"/>
              <a:defRPr/>
            </a:pP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</a:t>
            </a:r>
            <a:r>
              <a:rPr lang="ru-RU"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зработка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технологии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методики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создания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нейрочипов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9821" indent="-239821">
              <a:buAutoNum type="arabicPeriod"/>
              <a:defRPr/>
            </a:pP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Создание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стартовой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(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тестовой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)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модели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нейрочипа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9821" indent="-239821">
              <a:buAutoNum type="arabicPeriod"/>
              <a:defRPr/>
            </a:pP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Разработка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инструментов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алгоритмов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применения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нейрочипов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для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взаимодействия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с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енрвной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системой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человека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9821" indent="-239821">
              <a:buAutoNum type="arabicPeriod"/>
              <a:defRPr/>
            </a:pP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</a:t>
            </a:r>
            <a:r>
              <a:rPr lang="ru-RU"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ведение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апробации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тестовых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запусков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на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животных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9821" indent="-239821">
              <a:buAutoNum type="arabicPeriod"/>
              <a:defRPr/>
            </a:pP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Организация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массового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производства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для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обеспечения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ценовой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доступности</a:t>
            </a:r>
            <a:r>
              <a:rPr sz="18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4428542" name="Рисунок 24442854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1389" y="3703680"/>
            <a:ext cx="5511710" cy="2589579"/>
          </a:xfrm>
          <a:prstGeom prst="rect">
            <a:avLst/>
          </a:prstGeom>
        </p:spPr>
      </p:pic>
      <p:pic>
        <p:nvPicPr>
          <p:cNvPr id="94419120" name="Рисунок 9441911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573100" y="3703680"/>
            <a:ext cx="5668449" cy="25895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003002" name="Рисунок 2800300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74" y="10499"/>
            <a:ext cx="11530649" cy="6533175"/>
          </a:xfrm>
          <a:prstGeom prst="rect">
            <a:avLst/>
          </a:prstGeom>
        </p:spPr>
      </p:pic>
      <p:pic>
        <p:nvPicPr>
          <p:cNvPr id="523178466" name="Рисунок 4"/>
          <p:cNvPicPr>
            <a:picLocks noChangeAspect="1"/>
          </p:cNvPicPr>
          <p:nvPr/>
        </p:nvPicPr>
        <p:blipFill>
          <a:blip r:embed="rId3"/>
          <a:srcRect l="76158" b="61164"/>
          <a:stretch/>
        </p:blipFill>
        <p:spPr bwMode="auto">
          <a:xfrm flipH="1">
            <a:off x="215727" y="713831"/>
            <a:ext cx="11062847" cy="5429794"/>
          </a:xfrm>
          <a:prstGeom prst="rect">
            <a:avLst/>
          </a:prstGeom>
        </p:spPr>
      </p:pic>
      <p:sp>
        <p:nvSpPr>
          <p:cNvPr id="3" name="Текст 2"/>
          <p:cNvSpPr txBox="1"/>
          <p:nvPr/>
        </p:nvSpPr>
        <p:spPr bwMode="auto">
          <a:xfrm>
            <a:off x="215726" y="86535"/>
            <a:ext cx="12283848" cy="45755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2400" b="1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потребительские сегменты. Проблемы, которые решает проект</a:t>
            </a: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0904448" name="TextBox 880904447"/>
          <p:cNvSpPr txBox="1"/>
          <p:nvPr/>
        </p:nvSpPr>
        <p:spPr bwMode="auto">
          <a:xfrm>
            <a:off x="215726" y="713831"/>
            <a:ext cx="11315897" cy="363176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Первоначальный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с</a:t>
            </a:r>
            <a:r>
              <a:rPr lang="ru-RU"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е</a:t>
            </a: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гмент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(В2С/В2В):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Кто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Люди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с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ограниченными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возможностями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(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инклюзивная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группа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) -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пациенты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с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параличем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слепотой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глухотой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Проблема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Невозможность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вести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полноценную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жизнь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из-за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физических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ограничений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отсутствие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рынке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доступных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отечественных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ре</a:t>
            </a:r>
            <a:r>
              <a:rPr lang="ru-RU"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ш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ений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Решение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Восстановление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утраченных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функций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(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например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движение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слух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зрение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)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за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счет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интерфейса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“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мозг-компьютер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?/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мозг-устройство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”.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Перспективный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с</a:t>
            </a:r>
            <a:r>
              <a:rPr lang="ru-RU"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е</a:t>
            </a: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гмент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(В2С):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Кто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Молодеж</a:t>
            </a:r>
            <a:r>
              <a:rPr lang="ru-RU"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ь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сторонники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трансгуманизма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стремящиеся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к “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апгрейду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”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себя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Проблема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Желание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расширить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естесвенные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возможности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организма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(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управление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гаджетами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силой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мысли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мониторинг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биометрических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данных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в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реальном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времени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).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Решение: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Предоставление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нейрочипа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как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устройства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для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усиления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когнитивных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физических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способностей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Партнеры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(В2В/В2G): 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Кто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Государственные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частные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медицинские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учреждения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коммерческие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компании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Проблема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Необходимость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в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современных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эффективных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средствах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реабилитации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пациентов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1600" b="1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Решение</a:t>
            </a:r>
            <a:r>
              <a:rPr sz="1600" b="1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Поставка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медицинских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технологий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решений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для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нейрореабилитации</a:t>
            </a:r>
            <a:r>
              <a:rPr sz="1600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15625422" name="Рисунок 1915625421"/>
          <p:cNvPicPr>
            <a:picLocks noChangeAspect="1"/>
          </p:cNvPicPr>
          <p:nvPr/>
        </p:nvPicPr>
        <p:blipFill>
          <a:blip r:embed="rId2"/>
          <a:srcRect t="11873" b="46268"/>
          <a:stretch/>
        </p:blipFill>
        <p:spPr bwMode="auto">
          <a:xfrm>
            <a:off x="215726" y="4707070"/>
            <a:ext cx="11081996" cy="22030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22778113" name="Рисунок 8227781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8075" y="170837"/>
            <a:ext cx="11515725" cy="6415459"/>
          </a:xfrm>
          <a:prstGeom prst="rect">
            <a:avLst/>
          </a:prstGeom>
        </p:spPr>
      </p:pic>
      <p:pic>
        <p:nvPicPr>
          <p:cNvPr id="925586602" name="IMG_6814.png" descr="IMG_6814.png"/>
          <p:cNvPicPr>
            <a:picLocks noChangeAspect="1"/>
          </p:cNvPicPr>
          <p:nvPr/>
        </p:nvPicPr>
        <p:blipFill>
          <a:blip r:embed="rId3"/>
          <a:srcRect l="13774" t="49999" r="81045" b="31601"/>
          <a:stretch/>
        </p:blipFill>
        <p:spPr bwMode="auto">
          <a:xfrm>
            <a:off x="263352" y="1066800"/>
            <a:ext cx="10748523" cy="53054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 txBox="1"/>
          <p:nvPr/>
        </p:nvSpPr>
        <p:spPr bwMode="auto">
          <a:xfrm>
            <a:off x="263352" y="338640"/>
            <a:ext cx="11089952" cy="118907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решения</a:t>
            </a:r>
            <a:br>
              <a:rPr lang="ru-RU" sz="3600" b="1" dirty="0">
                <a:latin typeface="Arial"/>
                <a:cs typeface="Arial"/>
              </a:rPr>
            </a:br>
            <a:endParaRPr sz="3600" b="1" dirty="0">
              <a:latin typeface="Arial"/>
              <a:cs typeface="Arial"/>
            </a:endParaRPr>
          </a:p>
        </p:txBody>
      </p:sp>
      <p:sp>
        <p:nvSpPr>
          <p:cNvPr id="1838993735" name="TextBox 1838993734"/>
          <p:cNvSpPr txBox="1"/>
          <p:nvPr/>
        </p:nvSpPr>
        <p:spPr bwMode="auto">
          <a:xfrm>
            <a:off x="353399" y="1200150"/>
            <a:ext cx="10606724" cy="2232342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2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Liberation Sans"/>
                <a:cs typeface="Times New Roman" panose="02020603050405020304" pitchFamily="18" charset="0"/>
              </a:rPr>
              <a:t> </a:t>
            </a:r>
            <a:r>
              <a:rPr sz="1800" b="1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Ценовое</a:t>
            </a:r>
            <a:r>
              <a:rPr sz="18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1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преимущество</a:t>
            </a:r>
            <a:r>
              <a:rPr sz="18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Ориентация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массовое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производство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снижение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стоимости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по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сравнению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с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зарубежными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аналогами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что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делает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продукт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доступным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для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более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широкого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круга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потребителей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
</a:t>
            </a:r>
            <a:r>
              <a:rPr sz="1800" b="1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Фокус</a:t>
            </a:r>
            <a:r>
              <a:rPr sz="18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1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на</a:t>
            </a:r>
            <a:r>
              <a:rPr sz="18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1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доступность</a:t>
            </a:r>
            <a:r>
              <a:rPr sz="18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Стратегия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выхода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на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рынок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только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для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"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высшего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класса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", а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для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массового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потребителя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
</a:t>
            </a:r>
            <a:r>
              <a:rPr sz="1800" b="1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Отечественная</a:t>
            </a:r>
            <a:r>
              <a:rPr sz="18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1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разработка</a:t>
            </a:r>
            <a:r>
              <a:rPr sz="18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Создание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локального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продукта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,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независимого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от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иностранных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поставок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санкций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r>
              <a:rPr sz="1800" b="0" i="0" u="none" dirty="0">
                <a:solidFill>
                  <a:srgbClr val="000000"/>
                </a:solidFill>
                <a:latin typeface="Caladea"/>
                <a:ea typeface="Caladea"/>
                <a:cs typeface="Caladea"/>
              </a:rPr>
              <a:t>
</a:t>
            </a:r>
            <a:r>
              <a:rPr sz="1800" b="1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Адаптивная</a:t>
            </a:r>
            <a:r>
              <a:rPr sz="18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1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бизнес-модель</a:t>
            </a:r>
            <a:r>
              <a:rPr sz="1800" b="1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: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Использование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пробных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периодов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и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тестовых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моделей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для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снижения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барьера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для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первых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18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клиентов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66021423" name="Рисунок 17660214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63352" y="3824047"/>
            <a:ext cx="5544616" cy="2548178"/>
          </a:xfrm>
          <a:prstGeom prst="rect">
            <a:avLst/>
          </a:prstGeom>
        </p:spPr>
      </p:pic>
      <p:pic>
        <p:nvPicPr>
          <p:cNvPr id="1349837191" name="Рисунок 134983719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807968" y="3824047"/>
            <a:ext cx="5203907" cy="254817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8269211" name="Рисунок 2282692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8074" y="1635"/>
            <a:ext cx="11544299" cy="6589664"/>
          </a:xfrm>
          <a:prstGeom prst="rect">
            <a:avLst/>
          </a:prstGeom>
        </p:spPr>
      </p:pic>
      <p:pic>
        <p:nvPicPr>
          <p:cNvPr id="691343663" name="IMG_6814.png" descr="IMG_6814.png"/>
          <p:cNvPicPr>
            <a:picLocks noChangeAspect="1"/>
          </p:cNvPicPr>
          <p:nvPr/>
        </p:nvPicPr>
        <p:blipFill>
          <a:blip r:embed="rId3"/>
          <a:srcRect l="39571" t="51809" r="40500"/>
          <a:stretch/>
        </p:blipFill>
        <p:spPr bwMode="auto">
          <a:xfrm>
            <a:off x="108690" y="561975"/>
            <a:ext cx="10990840" cy="58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 txBox="1"/>
          <p:nvPr/>
        </p:nvSpPr>
        <p:spPr bwMode="auto">
          <a:xfrm>
            <a:off x="59135" y="-95069"/>
            <a:ext cx="11091031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br>
              <a:rPr lang="ru-RU" sz="3600" b="1" dirty="0">
                <a:latin typeface="Arial"/>
                <a:cs typeface="Arial"/>
              </a:rPr>
            </a:br>
            <a:endParaRPr sz="3600" b="1" dirty="0">
              <a:latin typeface="Arial"/>
              <a:cs typeface="Arial"/>
            </a:endParaRPr>
          </a:p>
        </p:txBody>
      </p:sp>
      <p:sp>
        <p:nvSpPr>
          <p:cNvPr id="1243037832" name="TextBox 1243037831"/>
          <p:cNvSpPr txBox="1"/>
          <p:nvPr/>
        </p:nvSpPr>
        <p:spPr bwMode="auto">
          <a:xfrm>
            <a:off x="153375" y="638175"/>
            <a:ext cx="10795424" cy="56425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br>
              <a:rPr sz="1800" b="0" i="0" u="none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</a:br>
            <a:endParaRPr dirty="0"/>
          </a:p>
        </p:txBody>
      </p:sp>
      <p:pic>
        <p:nvPicPr>
          <p:cNvPr id="4" name="Рисунок 3" descr="Изображение выглядит как текст, снимок экрана, Шрифт, докуме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D33891A-B094-9A98-FDEB-894C426CF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456" y="764704"/>
            <a:ext cx="9326880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263352" y="336141"/>
            <a:ext cx="11090312" cy="64043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  <a:endParaRPr sz="3600" b="1" dirty="0">
              <a:solidFill>
                <a:schemeClr val="tx1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4615761" name="Рисунок 209461576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35038" y="3309673"/>
            <a:ext cx="2340674" cy="3548327"/>
          </a:xfrm>
          <a:prstGeom prst="rect">
            <a:avLst/>
          </a:prstGeom>
        </p:spPr>
      </p:pic>
      <p:pic>
        <p:nvPicPr>
          <p:cNvPr id="1546976063" name="Рисунок 154697606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866890" y="0"/>
            <a:ext cx="2325110" cy="3548327"/>
          </a:xfrm>
          <a:prstGeom prst="rect">
            <a:avLst/>
          </a:prstGeom>
        </p:spPr>
      </p:pic>
      <p:pic>
        <p:nvPicPr>
          <p:cNvPr id="1616291457" name="Рисунок 161629145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-1"/>
            <a:ext cx="2707876" cy="3548327"/>
          </a:xfrm>
          <a:prstGeom prst="rect">
            <a:avLst/>
          </a:prstGeom>
        </p:spPr>
      </p:pic>
      <p:pic>
        <p:nvPicPr>
          <p:cNvPr id="1294382818" name="Рисунок 129438281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866890" y="3333268"/>
            <a:ext cx="2325110" cy="35247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605AD8-E95B-6230-EB4A-98EFA74790CA}"/>
              </a:ext>
            </a:extLst>
          </p:cNvPr>
          <p:cNvSpPr txBox="1"/>
          <p:nvPr/>
        </p:nvSpPr>
        <p:spPr>
          <a:xfrm>
            <a:off x="2567608" y="1250942"/>
            <a:ext cx="1648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Безгина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E99515-0BED-A778-2069-A09BD042A909}"/>
              </a:ext>
            </a:extLst>
          </p:cNvPr>
          <p:cNvSpPr txBox="1"/>
          <p:nvPr/>
        </p:nvSpPr>
        <p:spPr>
          <a:xfrm>
            <a:off x="2935480" y="4652951"/>
            <a:ext cx="15763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Цуканова Дана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 презентации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3462B3-23F0-B2E6-A77C-53D6D435AE18}"/>
              </a:ext>
            </a:extLst>
          </p:cNvPr>
          <p:cNvSpPr txBox="1"/>
          <p:nvPr/>
        </p:nvSpPr>
        <p:spPr>
          <a:xfrm>
            <a:off x="8040216" y="125094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Гребенькова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Анна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Аналитик,спикер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02B93C-28B3-AF66-8F65-4334C42FA27E}"/>
              </a:ext>
            </a:extLst>
          </p:cNvPr>
          <p:cNvSpPr txBox="1"/>
          <p:nvPr/>
        </p:nvSpPr>
        <p:spPr>
          <a:xfrm>
            <a:off x="8040216" y="4653717"/>
            <a:ext cx="1800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Варданян Аркадий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Тех.специалист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человек, Человеческое лицо, портрет, Портретная фотограф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E0DDCCA-CF79-3FFE-42A2-1F8D92C0B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4611" y="1836131"/>
            <a:ext cx="2681922" cy="15064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38FA6C-4F0B-2FF3-7FD6-E130A00711F7}"/>
              </a:ext>
            </a:extLst>
          </p:cNvPr>
          <p:cNvSpPr txBox="1"/>
          <p:nvPr/>
        </p:nvSpPr>
        <p:spPr>
          <a:xfrm>
            <a:off x="5015880" y="125094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Алёна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</a:t>
            </a:r>
          </a:p>
        </p:txBody>
      </p:sp>
      <p:pic>
        <p:nvPicPr>
          <p:cNvPr id="13" name="Рисунок 12" descr="Изображение выглядит как одежда, небо, человек, облак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2C04215-71F1-395B-A5C3-C6C8298461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7176" y="4365104"/>
            <a:ext cx="1864987" cy="248664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FBB49B-A985-75E1-DA02-6DC7BB883E97}"/>
              </a:ext>
            </a:extLst>
          </p:cNvPr>
          <p:cNvSpPr txBox="1"/>
          <p:nvPr/>
        </p:nvSpPr>
        <p:spPr>
          <a:xfrm>
            <a:off x="5303912" y="3841884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Туаев Арсен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Коммуникатор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17097946" name="Рисунок 917097945"/>
          <p:cNvPicPr>
            <a:picLocks noChangeAspect="1"/>
          </p:cNvPicPr>
          <p:nvPr/>
        </p:nvPicPr>
        <p:blipFill>
          <a:blip r:embed="rId2"/>
          <a:srcRect t="17728" b="20195"/>
          <a:stretch/>
        </p:blipFill>
        <p:spPr bwMode="auto">
          <a:xfrm>
            <a:off x="-16404" y="223086"/>
            <a:ext cx="11523579" cy="2063476"/>
          </a:xfrm>
          <a:prstGeom prst="rect">
            <a:avLst/>
          </a:prstGeom>
        </p:spPr>
      </p:pic>
      <p:pic>
        <p:nvPicPr>
          <p:cNvPr id="310" name="Рисунок 30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16404" y="-867"/>
            <a:ext cx="12208405" cy="6867228"/>
          </a:xfrm>
          <a:prstGeom prst="rect">
            <a:avLst/>
          </a:prstGeom>
        </p:spPr>
      </p:pic>
      <p:pic>
        <p:nvPicPr>
          <p:cNvPr id="1336822526" name="IMG_6814.png" descr="IMG_6814.png"/>
          <p:cNvPicPr>
            <a:picLocks noChangeAspect="1"/>
          </p:cNvPicPr>
          <p:nvPr/>
        </p:nvPicPr>
        <p:blipFill>
          <a:blip r:embed="rId4"/>
          <a:srcRect l="13774" t="49999" r="81045" b="31601"/>
          <a:stretch/>
        </p:blipFill>
        <p:spPr bwMode="auto">
          <a:xfrm>
            <a:off x="-16404" y="3248080"/>
            <a:ext cx="12208404" cy="242881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Текст 2"/>
          <p:cNvSpPr txBox="1"/>
          <p:nvPr/>
        </p:nvSpPr>
        <p:spPr bwMode="auto">
          <a:xfrm>
            <a:off x="3577809" y="934606"/>
            <a:ext cx="9206063" cy="64043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для связи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7992039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6"/>
          <a:stretch/>
        </p:blipFill>
        <p:spPr bwMode="auto"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7"/>
          <a:stretch/>
        </p:blipFill>
        <p:spPr bwMode="auto"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8"/>
          <a:stretch/>
        </p:blipFill>
        <p:spPr bwMode="auto"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9"/>
          <a:stretch/>
        </p:blipFill>
        <p:spPr bwMode="auto"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0"/>
          <a:stretch/>
        </p:blipFill>
        <p:spPr bwMode="auto"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21"/>
          <a:stretch/>
        </p:blipFill>
        <p:spPr bwMode="auto"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22"/>
          <a:stretch/>
        </p:blipFill>
        <p:spPr bwMode="auto"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/>
          <p:cNvPicPr>
            <a:picLocks noChangeAspect="1"/>
          </p:cNvPicPr>
          <p:nvPr/>
        </p:nvPicPr>
        <p:blipFill>
          <a:blip r:embed="rId23"/>
          <a:stretch/>
        </p:blipFill>
        <p:spPr bwMode="auto"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/>
          <p:cNvPicPr>
            <a:picLocks noChangeAspect="1"/>
          </p:cNvPicPr>
          <p:nvPr/>
        </p:nvPicPr>
        <p:blipFill>
          <a:blip r:embed="rId24"/>
          <a:stretch/>
        </p:blipFill>
        <p:spPr bwMode="auto"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73" name="Рисунок 272"/>
          <p:cNvPicPr>
            <a:picLocks noChangeAspect="1"/>
          </p:cNvPicPr>
          <p:nvPr/>
        </p:nvPicPr>
        <p:blipFill>
          <a:blip r:embed="rId25"/>
          <a:stretch/>
        </p:blipFill>
        <p:spPr bwMode="auto"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9" name="Рисунок 278"/>
          <p:cNvPicPr>
            <a:picLocks noChangeAspect="1"/>
          </p:cNvPicPr>
          <p:nvPr/>
        </p:nvPicPr>
        <p:blipFill>
          <a:blip r:embed="rId26"/>
          <a:stretch/>
        </p:blipFill>
        <p:spPr bwMode="auto"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5" name="Рисунок 284"/>
          <p:cNvPicPr>
            <a:picLocks noChangeAspect="1"/>
          </p:cNvPicPr>
          <p:nvPr/>
        </p:nvPicPr>
        <p:blipFill>
          <a:blip r:embed="rId27"/>
          <a:stretch/>
        </p:blipFill>
        <p:spPr bwMode="auto"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/>
          <p:cNvPicPr>
            <a:picLocks noChangeAspect="1"/>
          </p:cNvPicPr>
          <p:nvPr/>
        </p:nvPicPr>
        <p:blipFill>
          <a:blip r:embed="rId28"/>
          <a:stretch/>
        </p:blipFill>
        <p:spPr bwMode="auto"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/>
          <p:cNvPicPr>
            <a:picLocks noChangeAspect="1"/>
          </p:cNvPicPr>
          <p:nvPr/>
        </p:nvPicPr>
        <p:blipFill>
          <a:blip r:embed="rId29"/>
          <a:stretch/>
        </p:blipFill>
        <p:spPr bwMode="auto"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/>
          <p:cNvPicPr>
            <a:picLocks noChangeAspect="1"/>
          </p:cNvPicPr>
          <p:nvPr/>
        </p:nvPicPr>
        <p:blipFill>
          <a:blip r:embed="rId30"/>
          <a:stretch/>
        </p:blipFill>
        <p:spPr bwMode="auto"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/>
          <p:cNvPicPr>
            <a:picLocks noChangeAspect="1"/>
          </p:cNvPicPr>
          <p:nvPr/>
        </p:nvPicPr>
        <p:blipFill>
          <a:blip r:embed="rId31"/>
          <a:stretch/>
        </p:blipFill>
        <p:spPr bwMode="auto"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/>
          <p:cNvPicPr>
            <a:picLocks noChangeAspect="1"/>
          </p:cNvPicPr>
          <p:nvPr/>
        </p:nvPicPr>
        <p:blipFill>
          <a:blip r:embed="rId32"/>
          <a:stretch/>
        </p:blipFill>
        <p:spPr bwMode="auto"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301" name="Рисунок 300"/>
          <p:cNvPicPr>
            <a:picLocks noChangeAspect="1"/>
          </p:cNvPicPr>
          <p:nvPr/>
        </p:nvPicPr>
        <p:blipFill>
          <a:blip r:embed="rId33"/>
          <a:stretch/>
        </p:blipFill>
        <p:spPr bwMode="auto"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/>
          <p:cNvPicPr>
            <a:picLocks noChangeAspect="1"/>
          </p:cNvPicPr>
          <p:nvPr/>
        </p:nvPicPr>
        <p:blipFill>
          <a:blip r:embed="rId34"/>
          <a:stretch/>
        </p:blipFill>
        <p:spPr bwMode="auto">
          <a:xfrm>
            <a:off x="4602100" y="2286562"/>
            <a:ext cx="720000" cy="720000"/>
          </a:xfrm>
          <a:prstGeom prst="rect">
            <a:avLst/>
          </a:prstGeom>
        </p:spPr>
      </p:pic>
      <p:sp>
        <p:nvSpPr>
          <p:cNvPr id="305839509" name="TextBox 305839508"/>
          <p:cNvSpPr txBox="1"/>
          <p:nvPr/>
        </p:nvSpPr>
        <p:spPr bwMode="auto">
          <a:xfrm>
            <a:off x="957883" y="3319310"/>
            <a:ext cx="7543918" cy="22863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Безгина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Елена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- 8 961 443 12 82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Варданян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Аркадий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- 8 928 341 31 05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Беева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Алена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- 8 962 771 29 41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Гребенькова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Анна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+380 66 639 79 35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Туаев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Арсен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- 8 928 688 83 03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Цуканова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Дана</a:t>
            </a:r>
            <a:r>
              <a:rPr sz="2400" dirty="0">
                <a:solidFill>
                  <a:schemeClr val="tx1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- 8 903 875 08 01</a:t>
            </a:r>
            <a:endParaRPr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Arial"/>
        <a:cs typeface="Arial"/>
      </a:majorFont>
      <a:minorFont>
        <a:latin typeface="Gilroy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2 этап</Template>
  <TotalTime>44</TotalTime>
  <Words>459</Words>
  <Application>Microsoft Office PowerPoint</Application>
  <DocSecurity>0</DocSecurity>
  <PresentationFormat>Широкоэкранный</PresentationFormat>
  <Paragraphs>53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Calibri Light</vt:lpstr>
      <vt:lpstr>Times New Roman</vt:lpstr>
      <vt:lpstr>Arial</vt:lpstr>
      <vt:lpstr>Calibri</vt:lpstr>
      <vt:lpstr>Liberation Sans</vt:lpstr>
      <vt:lpstr>Gilroy</vt:lpstr>
      <vt:lpstr>Caladea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Мария Дрепа</dc:creator>
  <cp:keywords/>
  <dc:description/>
  <cp:lastModifiedBy>Марк</cp:lastModifiedBy>
  <cp:revision>14</cp:revision>
  <dcterms:created xsi:type="dcterms:W3CDTF">2024-09-05T17:14:08Z</dcterms:created>
  <dcterms:modified xsi:type="dcterms:W3CDTF">2025-10-19T14:42:58Z</dcterms:modified>
  <cp:category/>
  <dc:identifier/>
  <cp:contentStatus/>
  <dc:language/>
  <cp:version/>
</cp:coreProperties>
</file>