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29.11.2023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29.11.2023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0" y="2730500"/>
            <a:ext cx="12192000" cy="4127498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 txBox="1"/>
          <p:nvPr/>
        </p:nvSpPr>
        <p:spPr>
          <a:xfrm>
            <a:off x="994607" y="4718053"/>
            <a:ext cx="2072441" cy="954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Чистый Рыцарь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945288" y="2876431"/>
            <a:ext cx="613967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4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</a:t>
            </a:r>
          </a:p>
          <a:p>
            <a:pPr marL="0" indent="0" algn="l"/>
            <a:r>
              <a:rPr sz="4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СТАРТАП-ПРОЕКТОВ</a:t>
            </a:r>
            <a:endParaRPr sz="48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АКСЕЛЕРАЦИОННАЯ</a:t>
            </a:r>
          </a:p>
          <a:p>
            <a:pPr marL="0" indent="0" algn="l"/>
            <a:r>
              <a:rPr sz="2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ПРОГРАММА</a:t>
            </a:r>
          </a:p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1019175" y="5784850"/>
            <a:ext cx="2743200" cy="923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Приложение агрегатор по услугам чистки и клининга</a:t>
            </a:r>
          </a:p>
        </p:txBody>
      </p:sp>
      <p:sp>
        <p:nvSpPr>
          <p:cNvPr id="83" name="Shape 83"/>
          <p:cNvSpPr/>
          <p:nvPr/>
        </p:nvSpPr>
        <p:spPr>
          <a:xfrm>
            <a:off x="7021286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headEnd type="none" w="med" len="med"/>
            <a:tailEnd type="none" w="med" len="med"/>
          </a:ln>
        </p:spPr>
        <p:txBody>
          <a:bodyPr vert="vert270" wrap="square" lIns="91440" tIns="45720" rIns="91440" bIns="45720" anchor="ctr"/>
          <a:lstStyle/>
          <a:p>
            <a:pPr marL="0" marR="0" indent="0" algn="ctr">
              <a:lnSpc>
                <a:spcPct val="100000"/>
              </a:lnSpc>
              <a:spcAft>
                <a:spcPts val="800"/>
              </a:spcAft>
            </a:pPr>
            <a:r>
              <a:rPr sz="1400" b="1" i="0" u="none" strike="noStrike" cap="none" baseline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ПРЕДСТАВЛЕНИЕ</a:t>
            </a:r>
          </a:p>
        </p:txBody>
      </p:sp>
      <p:sp>
        <p:nvSpPr>
          <p:cNvPr id="84" name="Shape 84"/>
          <p:cNvSpPr/>
          <p:nvPr/>
        </p:nvSpPr>
        <p:spPr>
          <a:xfrm>
            <a:off x="7049861" y="1810147"/>
            <a:ext cx="1089025" cy="1585911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headEnd type="none" w="med" len="med"/>
            <a:tailEnd type="none" w="med" len="med"/>
          </a:ln>
        </p:spPr>
        <p:txBody>
          <a:bodyPr vert="vert270" wrap="square" lIns="91440" tIns="45720" rIns="91440" bIns="45720" anchor="ctr"/>
          <a:lstStyle/>
          <a:p>
            <a:pPr marL="0" indent="0" algn="ctr"/>
            <a:r>
              <a:rPr sz="12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РЕШАЕМАЯ ПРОБЛЕМА И КЛЮЧЕВАЯ ПОЛЬЗА</a:t>
            </a:r>
          </a:p>
        </p:txBody>
      </p:sp>
      <p:sp>
        <p:nvSpPr>
          <p:cNvPr id="85" name="Shape 85"/>
          <p:cNvSpPr/>
          <p:nvPr/>
        </p:nvSpPr>
        <p:spPr>
          <a:xfrm>
            <a:off x="7043511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headEnd type="none" w="med" len="med"/>
            <a:tailEnd type="none" w="med" len="med"/>
          </a:ln>
        </p:spPr>
        <p:txBody>
          <a:bodyPr vert="vert270"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ЧТО УЖЕ СДЕЛАНО ПО ПРОЕКТУ</a:t>
            </a:r>
          </a:p>
        </p:txBody>
      </p:sp>
      <p:sp>
        <p:nvSpPr>
          <p:cNvPr id="86" name="Shape 86"/>
          <p:cNvSpPr/>
          <p:nvPr/>
        </p:nvSpPr>
        <p:spPr>
          <a:xfrm>
            <a:off x="7059386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headEnd type="none" w="med" len="med"/>
            <a:tailEnd type="none" w="med" len="med"/>
          </a:ln>
        </p:spPr>
        <p:txBody>
          <a:bodyPr vert="vert270" wrap="square" lIns="91440" tIns="45720" rIns="91440" bIns="45720" anchor="ctr"/>
          <a:lstStyle/>
          <a:p>
            <a:pPr marL="0" marR="0" indent="0" algn="ctr">
              <a:lnSpc>
                <a:spcPct val="100000"/>
              </a:lnSpc>
              <a:spcAft>
                <a:spcPts val="800"/>
              </a:spcAft>
            </a:pPr>
            <a:r>
              <a:rPr sz="1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ПЛАНЫ И РЕСУРСЫ</a:t>
            </a:r>
            <a:endParaRPr sz="1400" b="1" i="0" u="none" strike="noStrike" cap="none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8655041" y="4271776"/>
            <a:ext cx="2998578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КОНТАКТЫ ПРОЕКТА:</a:t>
            </a:r>
          </a:p>
          <a:p>
            <a:pPr marL="0" indent="0" algn="l"/>
            <a:endParaRPr sz="2000" b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20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Абсалямов М.А</a:t>
            </a:r>
          </a:p>
          <a:p>
            <a:pPr marL="0" indent="0" algn="l"/>
            <a:r>
              <a:rPr sz="20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+7(927)8951500</a:t>
            </a:r>
            <a:endParaRPr sz="2400" b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2000" b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20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Сидорова В.И </a:t>
            </a:r>
          </a:p>
          <a:p>
            <a:pPr marL="0" indent="0" algn="l"/>
            <a:r>
              <a:rPr sz="20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+7(903)3307773</a:t>
            </a:r>
          </a:p>
          <a:p>
            <a:pPr marL="0" indent="0" algn="l"/>
            <a:endParaRPr sz="2400" b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2400" b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9134274" y="2882900"/>
            <a:ext cx="211243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2400" i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Чистота</a:t>
            </a:r>
          </a:p>
          <a:p>
            <a:pPr marL="0" indent="0" algn="l"/>
            <a:r>
              <a:rPr sz="2400" i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Комфорт</a:t>
            </a:r>
          </a:p>
          <a:p>
            <a:pPr marL="0" indent="0" algn="l"/>
            <a:r>
              <a:rPr sz="2400" i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   Удобство</a:t>
            </a:r>
          </a:p>
        </p:txBody>
      </p:sp>
      <p:pic>
        <p:nvPicPr>
          <p:cNvPr id="90" name="Picture 90"/>
          <p:cNvPicPr/>
          <p:nvPr/>
        </p:nvPicPr>
        <p:blipFill>
          <a:blip r:embed="rId2"/>
          <a:stretch/>
        </p:blipFill>
        <p:spPr>
          <a:xfrm>
            <a:off x="8930941" y="431800"/>
            <a:ext cx="1757364" cy="2026053"/>
          </a:xfrm>
          <a:prstGeom prst="rect">
            <a:avLst/>
          </a:prstGeom>
        </p:spPr>
      </p:pic>
      <p:pic>
        <p:nvPicPr>
          <p:cNvPr id="92" name="Picture 92"/>
          <p:cNvPicPr/>
          <p:nvPr/>
        </p:nvPicPr>
        <p:blipFill>
          <a:blip r:embed="rId3"/>
          <a:stretch/>
        </p:blipFill>
        <p:spPr>
          <a:xfrm>
            <a:off x="694712" y="828669"/>
            <a:ext cx="1337287" cy="1533530"/>
          </a:xfrm>
          <a:prstGeom prst="rect">
            <a:avLst/>
          </a:prstGeom>
        </p:spPr>
      </p:pic>
      <p:pic>
        <p:nvPicPr>
          <p:cNvPr id="94" name="Picture 94"/>
          <p:cNvPicPr/>
          <p:nvPr/>
        </p:nvPicPr>
        <p:blipFill>
          <a:blip r:embed="rId4"/>
          <a:stretch/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96" name="Picture 96"/>
          <p:cNvPicPr/>
          <p:nvPr/>
        </p:nvPicPr>
        <p:blipFill>
          <a:blip r:embed="rId5"/>
          <a:stretch/>
        </p:blipFill>
        <p:spPr>
          <a:xfrm>
            <a:off x="4119923" y="4794249"/>
            <a:ext cx="2293124" cy="11171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1353993" y="3219682"/>
            <a:ext cx="3396391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ЦЕЛЕВАЯ АУДИТОРИЯ: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химчистки – от 25 до 65 лет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робот автомойки – от 20 до 55 лет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клининг службы – от 28 до 45 лет</a:t>
            </a:r>
          </a:p>
          <a:p>
            <a:r>
              <a:rPr sz="1600" b="1">
                <a:latin typeface="Times New Roman"/>
                <a:ea typeface="Times New Roman"/>
                <a:cs typeface="Times New Roman"/>
              </a:rPr>
              <a:t>Аудитория «Чистого рыцаря» - от 20 до 65 лет</a:t>
            </a:r>
          </a:p>
          <a:p>
            <a:endParaRPr sz="2000" b="1">
              <a:solidFill>
                <a:srgbClr val="8F00FF"/>
              </a:solidFill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5109407" y="3187700"/>
            <a:ext cx="2797463" cy="13849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ПРОБЛЕМА: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Труднодоступность поиска услуг по чистке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Неудобная система записи</a:t>
            </a:r>
            <a:endParaRPr sz="16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2" name="Shape 102"/>
          <p:cNvSpPr txBox="1"/>
          <p:nvPr/>
        </p:nvSpPr>
        <p:spPr>
          <a:xfrm>
            <a:off x="8280779" y="3194730"/>
            <a:ext cx="3415921" cy="14465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ПОЛЬЗА: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Удобство пользования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Повышение потребительского спроса у компаний</a:t>
            </a:r>
          </a:p>
          <a:p>
            <a:endParaRPr sz="2000" b="1">
              <a:solidFill>
                <a:srgbClr val="8F00FF"/>
              </a:solidFill>
            </a:endParaRPr>
          </a:p>
        </p:txBody>
      </p:sp>
      <p:sp>
        <p:nvSpPr>
          <p:cNvPr id="103" name="Shape 103"/>
          <p:cNvSpPr txBox="1"/>
          <p:nvPr/>
        </p:nvSpPr>
        <p:spPr>
          <a:xfrm>
            <a:off x="7685824" y="4754351"/>
            <a:ext cx="3911221" cy="1877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6812BE"/>
                </a:solidFill>
                <a:latin typeface="+mn-lt"/>
                <a:ea typeface="+mn-ea"/>
                <a:cs typeface="+mn-cs"/>
              </a:rPr>
              <a:t>КОНКУРЕНТЫ:</a:t>
            </a:r>
          </a:p>
          <a:p>
            <a:pPr marL="285750" indent="-285750">
              <a:buFont typeface="Arial"/>
              <a:buChar char="•"/>
            </a:pPr>
            <a:r>
              <a:rPr sz="1600" b="1"/>
              <a:t>Уникальность рынка заключается в отсутствие конкурентоспособности приложений, среднее значение количества приложений услуг по чисток составляет от 7 приложений с количеством скачиванием от 30 тыс.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1353993" y="2202131"/>
            <a:ext cx="92861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ЧТО ДЕЛАЕМ?</a:t>
            </a:r>
          </a:p>
          <a:p>
            <a:pPr marL="0" indent="0" algn="l"/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Агрегат-приложение с возможностью просмотра и записи на услуги химчисток, клининг служб, чисток ковров и робот-автомоек</a:t>
            </a:r>
          </a:p>
          <a:p>
            <a:pPr marL="0" indent="0" algn="l"/>
            <a:endParaRPr sz="2000" b="1">
              <a:solidFill>
                <a:srgbClr val="8F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5" name="Shape 105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ЦЕЛЕВАЯ АУДИТОРИЯ,</a:t>
            </a:r>
          </a:p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РЕШАЕМАЯ ПРОБЛЕМА И КЛЮЧЕВАЯ ПОЛЬЗА</a:t>
            </a:r>
          </a:p>
        </p:txBody>
      </p:sp>
      <p:pic>
        <p:nvPicPr>
          <p:cNvPr id="107" name="Picture 107"/>
          <p:cNvPicPr/>
          <p:nvPr/>
        </p:nvPicPr>
        <p:blipFill>
          <a:blip r:embed="rId2"/>
          <a:stretch/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pic>
        <p:nvPicPr>
          <p:cNvPr id="109" name="Picture 109"/>
          <p:cNvPicPr/>
          <p:nvPr/>
        </p:nvPicPr>
        <p:blipFill>
          <a:blip r:embed="rId3"/>
          <a:stretch/>
        </p:blipFill>
        <p:spPr>
          <a:xfrm>
            <a:off x="4737198" y="4737425"/>
            <a:ext cx="2410909" cy="19112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>
            <a:off x="0" y="1573007"/>
            <a:ext cx="12192000" cy="5805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2" name="Shape 112"/>
          <p:cNvSpPr txBox="1"/>
          <p:nvPr/>
        </p:nvSpPr>
        <p:spPr>
          <a:xfrm>
            <a:off x="7106515" y="694602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373143" y="595196"/>
            <a:ext cx="3911221" cy="954105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ЧТО УЖЕ СДЕЛАНО ПО ПРОЕКТУ</a:t>
            </a:r>
          </a:p>
        </p:txBody>
      </p:sp>
      <p:pic>
        <p:nvPicPr>
          <p:cNvPr id="115" name="Picture 115"/>
          <p:cNvPicPr/>
          <p:nvPr/>
        </p:nvPicPr>
        <p:blipFill>
          <a:blip r:embed="rId2"/>
          <a:stretch/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16" name="Shape 116"/>
          <p:cNvSpPr txBox="1"/>
          <p:nvPr/>
        </p:nvSpPr>
        <p:spPr>
          <a:xfrm>
            <a:off x="1133212" y="3424902"/>
            <a:ext cx="19209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КОНКУРЕНТЫ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Домовенок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Прищепка</a:t>
            </a:r>
          </a:p>
          <a:p>
            <a:endParaRPr sz="2000" b="1">
              <a:solidFill>
                <a:schemeClr val="bg1"/>
              </a:solidFill>
            </a:endParaRPr>
          </a:p>
        </p:txBody>
      </p:sp>
      <p:sp>
        <p:nvSpPr>
          <p:cNvPr id="117" name="Shape 117"/>
          <p:cNvSpPr txBox="1"/>
          <p:nvPr/>
        </p:nvSpPr>
        <p:spPr>
          <a:xfrm>
            <a:off x="3528752" y="3404932"/>
            <a:ext cx="4187370" cy="1631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КОНКУРЕНТНЫЕ ПРЕИМУЩЕСТВА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Наличие контактной информации, системы рейтинга и возможности записи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Все виды услуг сосредоточены внутри одного приложения</a:t>
            </a:r>
            <a:endParaRPr sz="1600" b="1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18" name="Shape 118"/>
          <p:cNvSpPr txBox="1"/>
          <p:nvPr/>
        </p:nvSpPr>
        <p:spPr>
          <a:xfrm>
            <a:off x="7816030" y="3424902"/>
            <a:ext cx="4188807" cy="1631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ДОСТИЖЕНИЯ В РАМКАХ ПРОЕКТА</a:t>
            </a:r>
          </a:p>
          <a:p>
            <a:pPr marL="342900" indent="-342900"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Продукт даст возможность в рамках одного приложения получать информацию о видах услугах, их стоимостях, категорий и в дальнейшем пользование ими.</a:t>
            </a:r>
            <a:endParaRPr sz="1600" b="1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168012" y="4861012"/>
            <a:ext cx="3327567" cy="338554"/>
          </a:xfrm>
          <a:prstGeom prst="rect">
            <a:avLst/>
          </a:prstGeom>
          <a:solidFill>
            <a:srgbClr val="FCAF17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ДОРОЖНАЯ КАРТА ПРОЕКТА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1133212" y="1766533"/>
            <a:ext cx="1061657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БИЗНЕС-МОДЕЛЬ: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В создание проекта необходимо вложить от 900 тыс.рублей и дать время 4 месяца, тогда будет готов работающий продукт, после чего в ход идет реклама, которой понадобится 6 месяц для привлечение «живой» прибыли, тем самым проект начнет окупаться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Благодаря информационным технологиям продукт достаточно создать в единственном числе для реализации идеи и начала получения прибыли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1498600" y="6098872"/>
            <a:ext cx="1847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endParaRPr sz="1800" i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3" name="Picture 123"/>
          <p:cNvPicPr/>
          <p:nvPr/>
        </p:nvPicPr>
        <p:blipFill>
          <a:blip r:embed="rId3"/>
          <a:stretch/>
        </p:blipFill>
        <p:spPr>
          <a:xfrm>
            <a:off x="1025636" y="5191586"/>
            <a:ext cx="9645190" cy="1643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ПЛАНЫ И НЕОБХОДИМЫЕ РЕСУРСЫ</a:t>
            </a:r>
          </a:p>
        </p:txBody>
      </p:sp>
      <p:pic>
        <p:nvPicPr>
          <p:cNvPr id="129" name="Picture 129"/>
          <p:cNvPicPr/>
          <p:nvPr/>
        </p:nvPicPr>
        <p:blipFill>
          <a:blip r:embed="rId2"/>
          <a:stretch/>
        </p:blipFill>
        <p:spPr>
          <a:xfrm rot="16200000">
            <a:off x="10119860" y="1748433"/>
            <a:ext cx="5975350" cy="3361134"/>
          </a:xfrm>
          <a:prstGeom prst="rect">
            <a:avLst/>
          </a:prstGeom>
        </p:spPr>
      </p:pic>
      <p:sp>
        <p:nvSpPr>
          <p:cNvPr id="130" name="Shape 130"/>
          <p:cNvSpPr txBox="1"/>
          <p:nvPr/>
        </p:nvSpPr>
        <p:spPr>
          <a:xfrm>
            <a:off x="1444550" y="2342242"/>
            <a:ext cx="300911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ЧТО УЖЕ ЕСТЬ: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Дизайн приложения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Информационный проект</a:t>
            </a:r>
          </a:p>
          <a:p>
            <a:endParaRPr sz="2000" b="1">
              <a:solidFill>
                <a:schemeClr val="bg1"/>
              </a:solidFill>
            </a:endParaRPr>
          </a:p>
        </p:txBody>
      </p:sp>
      <p:sp>
        <p:nvSpPr>
          <p:cNvPr id="131" name="Shape 131"/>
          <p:cNvSpPr txBox="1"/>
          <p:nvPr/>
        </p:nvSpPr>
        <p:spPr>
          <a:xfrm>
            <a:off x="4687383" y="2382348"/>
            <a:ext cx="331613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ЧТО НАМ НЕОБХОДИМО: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Время</a:t>
            </a:r>
          </a:p>
          <a:p>
            <a:pPr marL="285750" indent="-285750">
              <a:buFont typeface="Arial"/>
              <a:buChar char="•"/>
            </a:pPr>
            <a:r>
              <a:rPr sz="1600" b="1">
                <a:latin typeface="Times New Roman"/>
                <a:ea typeface="Times New Roman"/>
                <a:cs typeface="Times New Roman"/>
              </a:rPr>
              <a:t> Финансовые вложения</a:t>
            </a:r>
          </a:p>
          <a:p>
            <a:endParaRPr sz="1600" b="1">
              <a:latin typeface="Times New Roman"/>
              <a:ea typeface="Times New Roman"/>
              <a:cs typeface="Times New Roman"/>
            </a:endParaRPr>
          </a:p>
          <a:p>
            <a:endParaRPr sz="2000" b="1">
              <a:solidFill>
                <a:schemeClr val="bg1"/>
              </a:solidFill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8237236" y="2386564"/>
            <a:ext cx="351026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КОММЕРЦИАЛИЗАЦИЯ:</a:t>
            </a:r>
          </a:p>
          <a:p>
            <a:pPr marL="285750" indent="-285750">
              <a:buFont typeface="Arial"/>
              <a:buChar char="•"/>
            </a:pPr>
            <a:r>
              <a:rPr sz="1600" b="1"/>
              <a:t>Информация о размещении от 5 тыс. до 15 тыс. рублей</a:t>
            </a:r>
          </a:p>
          <a:p>
            <a:pPr marL="285750" indent="-285750">
              <a:buFont typeface="Arial"/>
              <a:buChar char="•"/>
            </a:pPr>
            <a:r>
              <a:rPr sz="1600" b="1"/>
              <a:t>Привлечение инвесторов</a:t>
            </a:r>
          </a:p>
          <a:p>
            <a:endParaRPr sz="2000" b="1">
              <a:solidFill>
                <a:schemeClr val="bg1"/>
              </a:solidFill>
            </a:endParaRPr>
          </a:p>
        </p:txBody>
      </p:sp>
      <p:pic>
        <p:nvPicPr>
          <p:cNvPr id="134" name="Picture 134"/>
          <p:cNvPicPr/>
          <p:nvPr/>
        </p:nvPicPr>
        <p:blipFill>
          <a:blip r:embed="rId3"/>
          <a:stretch/>
        </p:blipFill>
        <p:spPr>
          <a:xfrm>
            <a:off x="2494856" y="2587316"/>
            <a:ext cx="8132781" cy="50667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1436468" y="2180942"/>
            <a:ext cx="1023232" cy="1023232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1436468" y="3309984"/>
            <a:ext cx="1023232" cy="1023232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7100969" y="2174483"/>
            <a:ext cx="1023232" cy="10232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7100969" y="4437389"/>
            <a:ext cx="1023232" cy="1023232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0" name="Shape 140"/>
          <p:cNvSpPr txBox="1"/>
          <p:nvPr/>
        </p:nvSpPr>
        <p:spPr>
          <a:xfrm>
            <a:off x="2568163" y="3493613"/>
            <a:ext cx="22099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Марат Абсалямов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Лидер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2580863" y="4683658"/>
            <a:ext cx="17000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Руслан Глухов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Производитель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2555463" y="5777495"/>
            <a:ext cx="22871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Валерия Сидорова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Дизайнер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8219964" y="2385696"/>
            <a:ext cx="2307555" cy="646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Виктория Сергеева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Экономист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8206962" y="3448574"/>
            <a:ext cx="19760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Евгений Курцев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Аналитик</a:t>
            </a:r>
          </a:p>
        </p:txBody>
      </p:sp>
      <p:sp>
        <p:nvSpPr>
          <p:cNvPr id="145" name="Shape 145"/>
          <p:cNvSpPr txBox="1"/>
          <p:nvPr/>
        </p:nvSpPr>
        <p:spPr>
          <a:xfrm>
            <a:off x="8219662" y="4613917"/>
            <a:ext cx="1807412" cy="1417673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Даниил Князев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Экономист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8194262" y="5714510"/>
            <a:ext cx="21308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Антон Устименко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Производитель</a:t>
            </a:r>
          </a:p>
        </p:txBody>
      </p:sp>
      <p:sp>
        <p:nvSpPr>
          <p:cNvPr id="147" name="Shape 147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687831" y="1158433"/>
            <a:ext cx="6022428" cy="523220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КОМАНДА «Джимми Нейтрон»</a:t>
            </a:r>
          </a:p>
        </p:txBody>
      </p:sp>
      <p:pic>
        <p:nvPicPr>
          <p:cNvPr id="151" name="Picture 151"/>
          <p:cNvPicPr/>
          <p:nvPr/>
        </p:nvPicPr>
        <p:blipFill>
          <a:blip r:embed="rId2"/>
          <a:stretch/>
        </p:blipFill>
        <p:spPr>
          <a:xfrm>
            <a:off x="7100969" y="2168551"/>
            <a:ext cx="1029692" cy="1029692"/>
          </a:xfrm>
          <a:prstGeom prst="rect">
            <a:avLst/>
          </a:prstGeom>
        </p:spPr>
      </p:pic>
      <p:pic>
        <p:nvPicPr>
          <p:cNvPr id="153" name="Picture 153"/>
          <p:cNvPicPr/>
          <p:nvPr/>
        </p:nvPicPr>
        <p:blipFill>
          <a:blip r:embed="rId3"/>
          <a:stretch/>
        </p:blipFill>
        <p:spPr>
          <a:xfrm>
            <a:off x="7100969" y="3305161"/>
            <a:ext cx="1023232" cy="1023234"/>
          </a:xfrm>
          <a:prstGeom prst="rect">
            <a:avLst/>
          </a:prstGeom>
        </p:spPr>
      </p:pic>
      <p:pic>
        <p:nvPicPr>
          <p:cNvPr id="155" name="Picture 155"/>
          <p:cNvPicPr/>
          <p:nvPr/>
        </p:nvPicPr>
        <p:blipFill>
          <a:blip r:embed="rId4"/>
          <a:stretch/>
        </p:blipFill>
        <p:spPr>
          <a:xfrm>
            <a:off x="7100969" y="5568068"/>
            <a:ext cx="1023232" cy="1023232"/>
          </a:xfrm>
          <a:prstGeom prst="rect">
            <a:avLst/>
          </a:prstGeom>
        </p:spPr>
      </p:pic>
      <p:pic>
        <p:nvPicPr>
          <p:cNvPr id="157" name="Picture 157"/>
          <p:cNvPicPr/>
          <p:nvPr/>
        </p:nvPicPr>
        <p:blipFill>
          <a:blip r:embed="rId5"/>
          <a:stretch/>
        </p:blipFill>
        <p:spPr>
          <a:xfrm>
            <a:off x="1436468" y="2177269"/>
            <a:ext cx="1023232" cy="1023232"/>
          </a:xfrm>
          <a:prstGeom prst="rect">
            <a:avLst/>
          </a:prstGeom>
        </p:spPr>
      </p:pic>
      <p:sp>
        <p:nvSpPr>
          <p:cNvPr id="158" name="Shape 158"/>
          <p:cNvSpPr txBox="1"/>
          <p:nvPr/>
        </p:nvSpPr>
        <p:spPr>
          <a:xfrm>
            <a:off x="2580863" y="2385696"/>
            <a:ext cx="2182649" cy="646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Ольга Филиппова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sz="18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Наставник</a:t>
            </a:r>
          </a:p>
        </p:txBody>
      </p:sp>
      <p:pic>
        <p:nvPicPr>
          <p:cNvPr id="160" name="Picture 160"/>
          <p:cNvPicPr/>
          <p:nvPr/>
        </p:nvPicPr>
        <p:blipFill>
          <a:blip r:embed="rId6"/>
          <a:stretch/>
        </p:blipFill>
        <p:spPr>
          <a:xfrm>
            <a:off x="1436469" y="5568069"/>
            <a:ext cx="1023232" cy="1023230"/>
          </a:xfrm>
          <a:prstGeom prst="rect">
            <a:avLst/>
          </a:prstGeom>
        </p:spPr>
      </p:pic>
      <p:pic>
        <p:nvPicPr>
          <p:cNvPr id="162" name="Picture 162"/>
          <p:cNvPicPr/>
          <p:nvPr/>
        </p:nvPicPr>
        <p:blipFill>
          <a:blip r:embed="rId7"/>
          <a:stretch/>
        </p:blipFill>
        <p:spPr>
          <a:xfrm>
            <a:off x="7090871" y="4435314"/>
            <a:ext cx="1033329" cy="1025306"/>
          </a:xfrm>
          <a:prstGeom prst="rect">
            <a:avLst/>
          </a:prstGeom>
        </p:spPr>
      </p:pic>
      <p:pic>
        <p:nvPicPr>
          <p:cNvPr id="164" name="Picture 164"/>
          <p:cNvPicPr/>
          <p:nvPr/>
        </p:nvPicPr>
        <p:blipFill>
          <a:blip r:embed="rId8"/>
          <a:stretch/>
        </p:blipFill>
        <p:spPr>
          <a:xfrm>
            <a:off x="1436468" y="3305161"/>
            <a:ext cx="1023232" cy="1027097"/>
          </a:xfrm>
          <a:prstGeom prst="rect">
            <a:avLst/>
          </a:prstGeom>
        </p:spPr>
      </p:pic>
      <p:pic>
        <p:nvPicPr>
          <p:cNvPr id="166" name="Picture 166"/>
          <p:cNvPicPr/>
          <p:nvPr/>
        </p:nvPicPr>
        <p:blipFill>
          <a:blip r:embed="rId9"/>
          <a:stretch/>
        </p:blipFill>
        <p:spPr>
          <a:xfrm>
            <a:off x="1436468" y="4433246"/>
            <a:ext cx="1040326" cy="10193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0</TotalTime>
  <Words>362</Words>
  <Application>Microsoft Office PowerPoint</Application>
  <DocSecurity>0</DocSecurity>
  <PresentationFormat>Широкоэкранный</PresentationFormat>
  <Paragraphs>86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ArteeezyShooot</dc:creator>
  <cp:lastModifiedBy>ArteeezyShooot</cp:lastModifiedBy>
  <cp:revision>1</cp:revision>
  <dcterms:modified xsi:type="dcterms:W3CDTF">2023-12-21T12:02:08Z</dcterms:modified>
</cp:coreProperties>
</file>