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77" r:id="rId6"/>
    <p:sldId id="262" r:id="rId7"/>
    <p:sldId id="261" r:id="rId8"/>
    <p:sldId id="264" r:id="rId9"/>
    <p:sldId id="267" r:id="rId10"/>
    <p:sldId id="268" r:id="rId11"/>
    <p:sldId id="278" r:id="rId12"/>
    <p:sldId id="279" r:id="rId13"/>
    <p:sldId id="269" r:id="rId14"/>
    <p:sldId id="270" r:id="rId15"/>
    <p:sldId id="271" r:id="rId16"/>
    <p:sldId id="274" r:id="rId17"/>
    <p:sldId id="275" r:id="rId18"/>
  </p:sldIdLst>
  <p:sldSz cx="121904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7F7F7F"/>
    <a:srgbClr val="8064A2"/>
    <a:srgbClr val="C4BD97"/>
    <a:srgbClr val="00B050"/>
    <a:srgbClr val="92D050"/>
    <a:srgbClr val="D99694"/>
    <a:srgbClr val="C0504D"/>
    <a:srgbClr val="F11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1116" y="-4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2E684-2FFA-4E48-8A4A-BC994E363C47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D1990E50-7553-4E6B-B368-113C8D088847}">
      <dgm:prSet phldrT="[Текст]"/>
      <dgm:spPr/>
      <dgm:t>
        <a:bodyPr/>
        <a:lstStyle/>
        <a:p>
          <a:r>
            <a:rPr lang="ru-RU" dirty="0" smtClean="0">
              <a:latin typeface="TT Supermolot Neue Cond DBold"/>
            </a:rPr>
            <a:t>Жилищная компания или государственная компания</a:t>
          </a:r>
          <a:r>
            <a:rPr lang="en-US" dirty="0" smtClean="0">
              <a:latin typeface="TT Supermolot Neue Cond DBold" panose="02000506030000020004" pitchFamily="2" charset="-52"/>
            </a:rPr>
            <a:t>/</a:t>
          </a:r>
          <a:r>
            <a:rPr lang="ru-RU" dirty="0" smtClean="0">
              <a:latin typeface="TT Supermolot Neue Cond DBold"/>
            </a:rPr>
            <a:t>администрация дают заказ на мурал.</a:t>
          </a:r>
          <a:endParaRPr lang="ru-RU" dirty="0">
            <a:latin typeface="TT Supermolot Neue Cond DBold"/>
          </a:endParaRPr>
        </a:p>
      </dgm:t>
    </dgm:pt>
    <dgm:pt modelId="{330F2BEA-29E2-4A53-88BF-B9772988ABB2}" type="parTrans" cxnId="{A3108BC6-19D9-431D-84F6-B2E2B0F9A73E}">
      <dgm:prSet/>
      <dgm:spPr/>
      <dgm:t>
        <a:bodyPr/>
        <a:lstStyle/>
        <a:p>
          <a:endParaRPr lang="ru-RU"/>
        </a:p>
      </dgm:t>
    </dgm:pt>
    <dgm:pt modelId="{E1825C1F-1F86-4EBF-87B1-40D7A901548E}" type="sibTrans" cxnId="{A3108BC6-19D9-431D-84F6-B2E2B0F9A73E}">
      <dgm:prSet/>
      <dgm:spPr/>
      <dgm:t>
        <a:bodyPr/>
        <a:lstStyle/>
        <a:p>
          <a:endParaRPr lang="ru-RU"/>
        </a:p>
      </dgm:t>
    </dgm:pt>
    <dgm:pt modelId="{A3D0F06A-FAF0-43E8-AD7E-52C25EBC788A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T Supermolot Neue Cond DBold" panose="02000506030000020004" pitchFamily="2" charset="-52"/>
            </a:rPr>
            <a:t>Производим печать муралов быстро и качественно в кратчайшие сроки.</a:t>
          </a:r>
          <a:endParaRPr lang="ru-RU" dirty="0">
            <a:solidFill>
              <a:schemeClr val="bg1"/>
            </a:solidFill>
            <a:latin typeface="TT Supermolot Neue Cond DBold" panose="02000506030000020004" pitchFamily="2" charset="-52"/>
          </a:endParaRPr>
        </a:p>
      </dgm:t>
    </dgm:pt>
    <dgm:pt modelId="{22638360-F819-4713-8AC0-C2BC37FC16F4}" type="parTrans" cxnId="{D5C2FA98-8697-4EEF-8873-C7F0F0247EFA}">
      <dgm:prSet/>
      <dgm:spPr/>
      <dgm:t>
        <a:bodyPr/>
        <a:lstStyle/>
        <a:p>
          <a:endParaRPr lang="ru-RU"/>
        </a:p>
      </dgm:t>
    </dgm:pt>
    <dgm:pt modelId="{1304452F-1855-4D6C-9D79-4FA93A9E2706}" type="sibTrans" cxnId="{D5C2FA98-8697-4EEF-8873-C7F0F0247EFA}">
      <dgm:prSet/>
      <dgm:spPr/>
      <dgm:t>
        <a:bodyPr/>
        <a:lstStyle/>
        <a:p>
          <a:endParaRPr lang="ru-RU"/>
        </a:p>
      </dgm:t>
    </dgm:pt>
    <dgm:pt modelId="{1554E002-5434-4485-B0BD-F34189223B6F}" type="pres">
      <dgm:prSet presAssocID="{1222E684-2FFA-4E48-8A4A-BC994E363C47}" presName="Name0" presStyleCnt="0">
        <dgm:presLayoutVars>
          <dgm:dir/>
          <dgm:resizeHandles val="exact"/>
        </dgm:presLayoutVars>
      </dgm:prSet>
      <dgm:spPr/>
    </dgm:pt>
    <dgm:pt modelId="{BCA9824C-3DA5-48D1-B1FA-6A4AD7868E1E}" type="pres">
      <dgm:prSet presAssocID="{D1990E50-7553-4E6B-B368-113C8D08884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A884A-4163-4A6D-A99B-B84E0C2BE9B3}" type="pres">
      <dgm:prSet presAssocID="{E1825C1F-1F86-4EBF-87B1-40D7A901548E}" presName="sibTrans" presStyleLbl="sibTrans2D1" presStyleIdx="0" presStyleCnt="1"/>
      <dgm:spPr/>
      <dgm:t>
        <a:bodyPr/>
        <a:lstStyle/>
        <a:p>
          <a:endParaRPr lang="en-US"/>
        </a:p>
      </dgm:t>
    </dgm:pt>
    <dgm:pt modelId="{BF6808EF-BD37-467C-A9EF-6C41E6213472}" type="pres">
      <dgm:prSet presAssocID="{E1825C1F-1F86-4EBF-87B1-40D7A901548E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C52B59EA-1FF5-48F1-BB50-E4FEA874E9F1}" type="pres">
      <dgm:prSet presAssocID="{A3D0F06A-FAF0-43E8-AD7E-52C25EBC788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0CED54-3E3A-44F3-B17E-C86FD9648924}" type="presOf" srcId="{1222E684-2FFA-4E48-8A4A-BC994E363C47}" destId="{1554E002-5434-4485-B0BD-F34189223B6F}" srcOrd="0" destOrd="0" presId="urn:microsoft.com/office/officeart/2005/8/layout/process1"/>
    <dgm:cxn modelId="{61948FB1-81AA-4B7E-AD40-6E2443822A9D}" type="presOf" srcId="{A3D0F06A-FAF0-43E8-AD7E-52C25EBC788A}" destId="{C52B59EA-1FF5-48F1-BB50-E4FEA874E9F1}" srcOrd="0" destOrd="0" presId="urn:microsoft.com/office/officeart/2005/8/layout/process1"/>
    <dgm:cxn modelId="{DEB06CDC-9CD7-426D-B589-5633B364079E}" type="presOf" srcId="{D1990E50-7553-4E6B-B368-113C8D088847}" destId="{BCA9824C-3DA5-48D1-B1FA-6A4AD7868E1E}" srcOrd="0" destOrd="0" presId="urn:microsoft.com/office/officeart/2005/8/layout/process1"/>
    <dgm:cxn modelId="{D5C2FA98-8697-4EEF-8873-C7F0F0247EFA}" srcId="{1222E684-2FFA-4E48-8A4A-BC994E363C47}" destId="{A3D0F06A-FAF0-43E8-AD7E-52C25EBC788A}" srcOrd="1" destOrd="0" parTransId="{22638360-F819-4713-8AC0-C2BC37FC16F4}" sibTransId="{1304452F-1855-4D6C-9D79-4FA93A9E2706}"/>
    <dgm:cxn modelId="{A3108BC6-19D9-431D-84F6-B2E2B0F9A73E}" srcId="{1222E684-2FFA-4E48-8A4A-BC994E363C47}" destId="{D1990E50-7553-4E6B-B368-113C8D088847}" srcOrd="0" destOrd="0" parTransId="{330F2BEA-29E2-4A53-88BF-B9772988ABB2}" sibTransId="{E1825C1F-1F86-4EBF-87B1-40D7A901548E}"/>
    <dgm:cxn modelId="{1961E305-D0DD-432D-93FA-4F95D59EFF35}" type="presOf" srcId="{E1825C1F-1F86-4EBF-87B1-40D7A901548E}" destId="{21AA884A-4163-4A6D-A99B-B84E0C2BE9B3}" srcOrd="0" destOrd="0" presId="urn:microsoft.com/office/officeart/2005/8/layout/process1"/>
    <dgm:cxn modelId="{19835B36-67E3-480A-AE06-6A07CBC01325}" type="presOf" srcId="{E1825C1F-1F86-4EBF-87B1-40D7A901548E}" destId="{BF6808EF-BD37-467C-A9EF-6C41E6213472}" srcOrd="1" destOrd="0" presId="urn:microsoft.com/office/officeart/2005/8/layout/process1"/>
    <dgm:cxn modelId="{8BC5CAB7-BE45-49E1-9B29-A42A08E5EC51}" type="presParOf" srcId="{1554E002-5434-4485-B0BD-F34189223B6F}" destId="{BCA9824C-3DA5-48D1-B1FA-6A4AD7868E1E}" srcOrd="0" destOrd="0" presId="urn:microsoft.com/office/officeart/2005/8/layout/process1"/>
    <dgm:cxn modelId="{7E2EB3B2-5E12-45D9-BF40-193E30770F9A}" type="presParOf" srcId="{1554E002-5434-4485-B0BD-F34189223B6F}" destId="{21AA884A-4163-4A6D-A99B-B84E0C2BE9B3}" srcOrd="1" destOrd="0" presId="urn:microsoft.com/office/officeart/2005/8/layout/process1"/>
    <dgm:cxn modelId="{123F0E11-8A83-435A-A61A-5CA9511271C2}" type="presParOf" srcId="{21AA884A-4163-4A6D-A99B-B84E0C2BE9B3}" destId="{BF6808EF-BD37-467C-A9EF-6C41E6213472}" srcOrd="0" destOrd="0" presId="urn:microsoft.com/office/officeart/2005/8/layout/process1"/>
    <dgm:cxn modelId="{7606969F-0264-4B18-990C-6BB1D072812F}" type="presParOf" srcId="{1554E002-5434-4485-B0BD-F34189223B6F}" destId="{C52B59EA-1FF5-48F1-BB50-E4FEA874E9F1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9824C-3DA5-48D1-B1FA-6A4AD7868E1E}">
      <dsp:nvSpPr>
        <dsp:cNvPr id="0" name=""/>
        <dsp:cNvSpPr/>
      </dsp:nvSpPr>
      <dsp:spPr>
        <a:xfrm>
          <a:off x="1587" y="915083"/>
          <a:ext cx="3384903" cy="20309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T Supermolot Neue Cond DBold"/>
            </a:rPr>
            <a:t>Жилищная компания или государственная компания</a:t>
          </a:r>
          <a:r>
            <a:rPr lang="en-US" sz="1700" kern="1200" dirty="0" smtClean="0">
              <a:latin typeface="TT Supermolot Neue Cond DBold" panose="02000506030000020004" pitchFamily="2" charset="-52"/>
            </a:rPr>
            <a:t>/</a:t>
          </a:r>
          <a:r>
            <a:rPr lang="ru-RU" sz="1700" kern="1200" dirty="0" smtClean="0">
              <a:latin typeface="TT Supermolot Neue Cond DBold"/>
            </a:rPr>
            <a:t>администрация дают заказ на мурал.</a:t>
          </a:r>
          <a:endParaRPr lang="ru-RU" sz="1700" kern="1200" dirty="0">
            <a:latin typeface="TT Supermolot Neue Cond DBold"/>
          </a:endParaRPr>
        </a:p>
      </dsp:txBody>
      <dsp:txXfrm>
        <a:off x="61071" y="974567"/>
        <a:ext cx="3265935" cy="1911973"/>
      </dsp:txXfrm>
    </dsp:sp>
    <dsp:sp modelId="{21AA884A-4163-4A6D-A99B-B84E0C2BE9B3}">
      <dsp:nvSpPr>
        <dsp:cNvPr id="0" name=""/>
        <dsp:cNvSpPr/>
      </dsp:nvSpPr>
      <dsp:spPr>
        <a:xfrm>
          <a:off x="3724980" y="1510826"/>
          <a:ext cx="717599" cy="8394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724980" y="1678717"/>
        <a:ext cx="502319" cy="503673"/>
      </dsp:txXfrm>
    </dsp:sp>
    <dsp:sp modelId="{C52B59EA-1FF5-48F1-BB50-E4FEA874E9F1}">
      <dsp:nvSpPr>
        <dsp:cNvPr id="0" name=""/>
        <dsp:cNvSpPr/>
      </dsp:nvSpPr>
      <dsp:spPr>
        <a:xfrm>
          <a:off x="4740451" y="915083"/>
          <a:ext cx="3384903" cy="2030941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  <a:latin typeface="TT Supermolot Neue Cond DBold" panose="02000506030000020004" pitchFamily="2" charset="-52"/>
            </a:rPr>
            <a:t>Производим печать муралов быстро и качественно в кратчайшие сроки.</a:t>
          </a:r>
          <a:endParaRPr lang="ru-RU" sz="1700" kern="1200" dirty="0">
            <a:solidFill>
              <a:schemeClr val="bg1"/>
            </a:solidFill>
            <a:latin typeface="TT Supermolot Neue Cond DBold" panose="02000506030000020004" pitchFamily="2" charset="-52"/>
          </a:endParaRPr>
        </a:p>
      </dsp:txBody>
      <dsp:txXfrm>
        <a:off x="4799935" y="974567"/>
        <a:ext cx="3265935" cy="1911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E9451-BF89-4902-8182-85E00A4D728E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44B37-1434-411D-8683-B18AE9876A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8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44B37-1434-411D-8683-B18AE9876A3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6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44B37-1434-411D-8683-B18AE9876A3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57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5.png"/><Relationship Id="rId5" Type="http://schemas.openxmlformats.org/officeDocument/2006/relationships/image" Target="../media/image22.png"/><Relationship Id="rId10" Type="http://schemas.microsoft.com/office/2007/relationships/diagramDrawing" Target="../diagrams/drawing1.xml"/><Relationship Id="rId4" Type="http://schemas.openxmlformats.org/officeDocument/2006/relationships/image" Target="../media/image21.png"/><Relationship Id="rId9" Type="http://schemas.openxmlformats.org/officeDocument/2006/relationships/diagramColors" Target="../diagrams/colors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191" y="1676419"/>
            <a:ext cx="6594696" cy="3528392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latin typeface="TT Supermolot Neue Exp DBold" panose="02000503030000020004" pitchFamily="2" charset="-52"/>
              </a:rPr>
              <a:t>ПРИНТЕР</a:t>
            </a:r>
            <a:r>
              <a:rPr lang="ru-RU" dirty="0" smtClean="0">
                <a:solidFill>
                  <a:srgbClr val="FF0000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TT Supermolot Neue Exp DBold" panose="02000503030000020004" pitchFamily="2" charset="-52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TT Supermolot Neue Exp DBold" panose="02000503030000020004" pitchFamily="2" charset="-52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T Supermolot Neue Exp DBold" panose="02000503030000020004" pitchFamily="2" charset="-52"/>
              </a:rPr>
              <a:t>ДЛЯ СОЗДАНИЯ ОБЪЕКТОВ МОНУМЕНТАЛЬНОЙ ГОРОДСКОЙ ЖИВОПИСИ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T Supermolot Neue Exp DBold" panose="02000503030000020004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558" y="5515847"/>
            <a:ext cx="2664296" cy="1009497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T Supermolot Neue Cond DBold" panose="02000506030000020004" pitchFamily="2" charset="-52"/>
              </a:rPr>
              <a:t>ЛИДЕР </a:t>
            </a:r>
            <a:endParaRPr lang="ru-RU" sz="1800" dirty="0" smtClean="0">
              <a:solidFill>
                <a:srgbClr val="002060"/>
              </a:solidFill>
              <a:latin typeface="TT Supermolot Neue Cond DBold" panose="02000506030000020004" pitchFamily="2" charset="-52"/>
            </a:endParaRPr>
          </a:p>
          <a:p>
            <a:pPr>
              <a:lnSpc>
                <a:spcPct val="7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T Supermolot Neue Cond DBold" panose="02000506030000020004" pitchFamily="2" charset="-52"/>
              </a:rPr>
              <a:t>КОМАНДЫ:</a:t>
            </a:r>
            <a:endParaRPr lang="ru-RU" sz="1800" dirty="0" smtClean="0">
              <a:solidFill>
                <a:srgbClr val="002060"/>
              </a:solidFill>
              <a:latin typeface="TT Supermolot Neue Cond DBold" panose="02000506030000020004" pitchFamily="2" charset="-52"/>
            </a:endParaRPr>
          </a:p>
          <a:p>
            <a:pPr>
              <a:lnSpc>
                <a:spcPct val="7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T Supermolot Neue Cond DBold" panose="02000506030000020004" pitchFamily="2" charset="-52"/>
              </a:rPr>
              <a:t>ПОГРЕБНЯК К.Э</a:t>
            </a:r>
            <a:endParaRPr lang="en-US" sz="1800" dirty="0">
              <a:solidFill>
                <a:srgbClr val="002060"/>
              </a:solidFill>
              <a:latin typeface="TT Supermolot Neue Cond DBold" panose="02000506030000020004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096" y="137604"/>
            <a:ext cx="5768887" cy="971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T Supermolot Neue Exp DBold" panose="02000503030000020004" pitchFamily="2" charset="-52"/>
                <a:cs typeface="Arial"/>
              </a:rPr>
              <a:t>МЕЖВУЗОВСКАЯ АКСЕЛЕРАЦИОННАЯ ПРОГРАММА</a:t>
            </a:r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  <a:latin typeface="TT Supermolot Neue Exp DBold" pitchFamily="2" charset="-52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T Supermolot Neue Exp DBold" pitchFamily="2" charset="-52"/>
                <a:cs typeface="Arial"/>
              </a:rPr>
              <a:t>АКСЕЛЕРАТОР HOMENET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T Supermolot Neue Exp DBold" pitchFamily="2" charset="-52"/>
            </a:endParaRPr>
          </a:p>
          <a:p>
            <a:endParaRPr lang="en-US" dirty="0">
              <a:latin typeface="TT Supermolot Neue Exp DBold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68567" y="-4"/>
            <a:ext cx="2664296" cy="22591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21854" y="830888"/>
            <a:ext cx="2357721" cy="59733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526117" y="4869160"/>
            <a:ext cx="2664296" cy="19888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26117" y="0"/>
            <a:ext cx="2664296" cy="28529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70215" y="4869160"/>
            <a:ext cx="2664296" cy="19888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oogle Shape;111;p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558422" y="0"/>
            <a:ext cx="2629383" cy="225911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6870214" y="2259122"/>
            <a:ext cx="2681461" cy="26100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030932" y="2587114"/>
            <a:ext cx="2357721" cy="2089685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9532863" y="2270906"/>
            <a:ext cx="2664296" cy="259825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46" y="5013176"/>
            <a:ext cx="1705335" cy="170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550" y="175470"/>
            <a:ext cx="7890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1600"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ВВЕДЕНИЕ В ПРЕДМЕТНУЮ ОБЛАСТЬ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161619" y="1488801"/>
            <a:ext cx="9176177" cy="1200329"/>
          </a:xfrm>
          <a:prstGeom prst="rect">
            <a:avLst/>
          </a:prstGeom>
        </p:spPr>
        <p:txBody>
          <a:bodyPr wrap="square" spcCol="0">
            <a:spAutoFit/>
          </a:bodyPr>
          <a:lstStyle/>
          <a:p>
            <a:pPr indent="457200" algn="just">
              <a:defRPr/>
            </a:pPr>
            <a:r>
              <a:rPr lang="ru-RU" dirty="0">
                <a:latin typeface="TT Supermolot Neue Cond DBold" panose="02000506030000020004" pitchFamily="2" charset="-52"/>
                <a:ea typeface="Liberation Sans"/>
                <a:cs typeface="Liberation Sans"/>
              </a:rPr>
              <a:t>Мы разрабатываем </a:t>
            </a:r>
            <a:r>
              <a:rPr lang="ru-RU" dirty="0" smtClean="0">
                <a:latin typeface="TT Supermolot Neue Cond DBold" panose="02000506030000020004" pitchFamily="2" charset="-52"/>
                <a:ea typeface="Liberation Sans"/>
                <a:cs typeface="Liberation Sans"/>
              </a:rPr>
              <a:t>принтер для создания объектов живописи, который мог бы использоваться художниками, граффитистами, архитекторами и дизайнерами, чтобы </a:t>
            </a:r>
            <a:r>
              <a:rPr lang="ru-RU" dirty="0">
                <a:latin typeface="TT Supermolot Neue Cond DBold" panose="02000506030000020004" pitchFamily="2" charset="-52"/>
                <a:ea typeface="Liberation Sans"/>
                <a:cs typeface="Liberation Sans"/>
              </a:rPr>
              <a:t>сократить </a:t>
            </a:r>
            <a:r>
              <a:rPr lang="ru-RU" dirty="0" smtClean="0">
                <a:latin typeface="TT Supermolot Neue Cond DBold" panose="02000506030000020004" pitchFamily="2" charset="-52"/>
                <a:ea typeface="Liberation Sans"/>
                <a:cs typeface="Liberation Sans"/>
              </a:rPr>
              <a:t>затрачиваемое время и повысить точность работ.</a:t>
            </a:r>
            <a:endParaRPr lang="ru-RU" dirty="0">
              <a:latin typeface="TT Supermolot Neue Cond DBold" panose="02000506030000020004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2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1181708" y="2680514"/>
            <a:ext cx="9156088" cy="3354499"/>
            <a:chOff x="1186162" y="2780928"/>
            <a:chExt cx="9156088" cy="335449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/>
            <a:srcRect l="34567"/>
            <a:stretch/>
          </p:blipFill>
          <p:spPr>
            <a:xfrm>
              <a:off x="3102681" y="2792697"/>
              <a:ext cx="3888431" cy="334273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/>
            <a:srcRect l="15979"/>
            <a:stretch/>
          </p:blipFill>
          <p:spPr>
            <a:xfrm>
              <a:off x="1186162" y="2792697"/>
              <a:ext cx="2088232" cy="3342730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/>
            <a:srcRect l="18105"/>
            <a:stretch/>
          </p:blipFill>
          <p:spPr>
            <a:xfrm>
              <a:off x="5343317" y="2780928"/>
              <a:ext cx="2737535" cy="3342729"/>
            </a:xfrm>
            <a:prstGeom prst="rect">
              <a:avLst/>
            </a:prstGeom>
          </p:spPr>
        </p:pic>
        <p:pic>
          <p:nvPicPr>
            <p:cNvPr id="17" name="Picture 2" descr="https://pro-dachnikov.com/uploads/posts/2021-12/1638367356_38-pro-dachnikov-com-p-monumentalno-dekorativnaya-zhivopis-foto-42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049" y="2780929"/>
              <a:ext cx="2795201" cy="3342729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145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3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223" y="163520"/>
            <a:ext cx="34820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АКТУАЛЬНОСТЬ</a:t>
            </a:r>
          </a:p>
          <a:p>
            <a:endParaRPr lang="en-US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78223" y="1848471"/>
            <a:ext cx="6912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TT Supermolot Neue DemiBold" pitchFamily="2" charset="-52"/>
              </a:rPr>
              <a:t>        </a:t>
            </a:r>
            <a:r>
              <a:rPr lang="ru-RU" sz="2400" dirty="0" smtClean="0">
                <a:solidFill>
                  <a:srgbClr val="0070C0"/>
                </a:solidFill>
                <a:latin typeface="TT Supermolot Neue Cond DBold" panose="02000506030000020004" pitchFamily="2" charset="-52"/>
              </a:rPr>
              <a:t>АКТУАЛЬНОСТЬ</a:t>
            </a:r>
            <a:r>
              <a:rPr lang="en-US" sz="2400" dirty="0" smtClean="0">
                <a:solidFill>
                  <a:srgbClr val="0070C0"/>
                </a:solidFill>
                <a:latin typeface="TT Supermolot Neue Cond DBold" panose="02000506030000020004" pitchFamily="2" charset="-52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T Supermolot Neue Cond DBold" panose="02000506030000020004" pitchFamily="2" charset="-52"/>
              </a:rPr>
              <a:t>ОБУСЛОВЛЕНА:</a:t>
            </a:r>
          </a:p>
          <a:p>
            <a:pPr marL="342900" indent="457200" algn="just">
              <a:buFont typeface="Wingdings" panose="05000000000000000000" pitchFamily="2" charset="2"/>
              <a:buChar char="ü"/>
            </a:pPr>
            <a:endParaRPr lang="ru-RU" sz="2400" dirty="0" smtClean="0">
              <a:solidFill>
                <a:srgbClr val="002060"/>
              </a:solidFill>
              <a:latin typeface="TT Supermolot Neue Cond DBold" panose="02000506030000020004" pitchFamily="2" charset="-52"/>
            </a:endParaRPr>
          </a:p>
          <a:p>
            <a:pPr marL="628650" lvl="0" indent="4572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Недостаточным качеством воспроизведения изображений при масштабировании в </a:t>
            </a:r>
            <a:r>
              <a:rPr lang="ru-RU" sz="1600" dirty="0" smtClean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муралы </a:t>
            </a:r>
            <a:r>
              <a:rPr lang="ru-RU" sz="1600" dirty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их нанесении на фасады зданий и сооружений, снижающим художественную ценность произведения монументальной городской живописи</a:t>
            </a:r>
            <a:r>
              <a:rPr lang="ru-RU" sz="1600" dirty="0" smtClean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28650" lvl="0" algn="just">
              <a:spcAft>
                <a:spcPts val="0"/>
              </a:spcAft>
              <a:tabLst>
                <a:tab pos="457200" algn="l"/>
              </a:tabLst>
            </a:pPr>
            <a:endParaRPr lang="ru-RU" sz="1600" dirty="0">
              <a:latin typeface="TT Supermolot Neue Cond DBold" panose="02000506030000020004" pitchFamily="2" charset="-52"/>
              <a:cs typeface="Times New Roman" panose="02020603050405020304" pitchFamily="18" charset="0"/>
            </a:endParaRPr>
          </a:p>
          <a:p>
            <a:pPr marL="628650" lvl="0" indent="4572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Растущей потребностью и технологическими барьерами в нанесении муралов высокого исполнительского уровня в условиях функционирующей городской среды и ее малой приспособленности к традиционной высокой инфраструктурной обеспеченности, а также длительным срокам создания муралов.</a:t>
            </a:r>
            <a:endParaRPr lang="ru-RU" sz="1600" dirty="0">
              <a:latin typeface="TT Supermolot Neue Cond DBold" panose="02000506030000020004" pitchFamily="2" charset="-5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  <a:latin typeface="TT Supermolot Neue Cond DBold" panose="02000506030000020004" pitchFamily="2" charset="-52"/>
            </a:endParaRPr>
          </a:p>
        </p:txBody>
      </p:sp>
      <p:pic>
        <p:nvPicPr>
          <p:cNvPr id="18" name="Picture 2" descr="https://ae04.alicdn.com/kf/H723090ba6cb946eda92e65fa402eb6f0Z/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8092">
            <a:off x="7646961" y="1248856"/>
            <a:ext cx="3465655" cy="34656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50" y="155956"/>
            <a:ext cx="25218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ПРОБЛЕМА</a:t>
            </a:r>
          </a:p>
          <a:p>
            <a:endParaRPr lang="en-US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154309" y="3279933"/>
            <a:ext cx="66113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8">
              <a:buClr>
                <a:srgbClr val="1B1B1B"/>
              </a:buClr>
              <a:buSzPts val="1600"/>
              <a:defRPr/>
            </a:pPr>
            <a:endParaRPr lang="ru-RU" sz="2000" dirty="0">
              <a:solidFill>
                <a:srgbClr val="00B050"/>
              </a:solidFill>
              <a:latin typeface="TT Supermolot Neue Cond DBold" panose="02000506030000020004" pitchFamily="2" charset="-52"/>
            </a:endParaRPr>
          </a:p>
          <a:p>
            <a:pPr marL="0" lvl="8" indent="457200" algn="ctr">
              <a:buClr>
                <a:srgbClr val="1B1B1B"/>
              </a:buClr>
              <a:buSzPts val="1600"/>
              <a:defRPr/>
            </a:pPr>
            <a:r>
              <a:rPr lang="ru-RU" sz="2000" dirty="0" smtClean="0">
                <a:latin typeface="TT Supermolot Neue Cond DBold" panose="02000506030000020004" pitchFamily="2" charset="-52"/>
                <a:ea typeface="Liberation Sans"/>
                <a:cs typeface="Liberation Sans"/>
              </a:rPr>
              <a:t>Художники, архитекторы и дизайнеры 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испытывают </a:t>
            </a:r>
            <a:r>
              <a:rPr lang="ru-RU" sz="2000" dirty="0">
                <a:latin typeface="TT Supermolot Neue Cond DBold" panose="02000506030000020004" pitchFamily="2" charset="-52"/>
              </a:rPr>
              <a:t>необходимость в 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получение возможности </a:t>
            </a:r>
            <a:r>
              <a:rPr lang="ru-RU" sz="2000" dirty="0">
                <a:latin typeface="TT Supermolot Neue Cond DBold" panose="02000506030000020004" pitchFamily="2" charset="-52"/>
              </a:rPr>
              <a:t>быстрого и эффективного создания монументальных 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муралов. </a:t>
            </a:r>
            <a:endParaRPr lang="ru-RU" sz="2000" dirty="0">
              <a:latin typeface="TT Supermolot Neue Cond DBold" panose="02000506030000020004" pitchFamily="2" charset="-52"/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4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2" name="AutoShape 2" descr="blob:https://web.telegram.org/75f5b400-da7c-4ad6-93ea-a3bf528b077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s://copp73.academia-moscow.ru/upload/medialibrary/557/557d429649fac626b5dc28c3d2688a6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56" y="1572386"/>
            <a:ext cx="4489563" cy="44626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207950" y="1340768"/>
            <a:ext cx="5040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dirty="0" smtClean="0">
                <a:solidFill>
                  <a:srgbClr val="FF0000"/>
                </a:solidFill>
                <a:latin typeface="TT Supermolot Neue DemiBold" panose="02000503030000020004" pitchFamily="2" charset="-52"/>
              </a:rPr>
              <a:t>!</a:t>
            </a:r>
            <a:endParaRPr lang="ru-RU" sz="15000" dirty="0">
              <a:solidFill>
                <a:srgbClr val="FF0000"/>
              </a:solidFill>
              <a:latin typeface="TT Supermolot Neue DemiBold" panose="02000503030000020004" pitchFamily="2" charset="-52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5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pic>
        <p:nvPicPr>
          <p:cNvPr id="15" name="Picture 2" descr="https://img1.exportersindia.com/product_images/bc-full/dir_80/2398721/selling-wall-printer-print-fluently-7611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8008">
            <a:off x="757312" y="1804557"/>
            <a:ext cx="4898971" cy="3246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6" name="TextBox 15"/>
          <p:cNvSpPr txBox="1"/>
          <p:nvPr/>
        </p:nvSpPr>
        <p:spPr>
          <a:xfrm>
            <a:off x="178223" y="163520"/>
            <a:ext cx="225093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РЕШЕНИЕ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11230" y="1412776"/>
            <a:ext cx="5266259" cy="4429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ПРОБЛЕМЫ СОСТОИТ В:</a:t>
            </a:r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rgbClr val="0070C0"/>
              </a:solidFill>
              <a:latin typeface="TT Supermolot Neue Cond DBold" panose="02000506030000020004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Разработке аппаратно-программной технологии создания аутентичных муралов, позволяющей в автономном режиме осуществлять цифровую перефабрикацию наносимых изображений, оптимизировать их цветовой состав и формировать управляющий печатью код, обеспечивающий послойное аэрозольное нанесение образующих изображений мурала линии контролируемого цвета и факела распыления, при помощи вертикальной портальной установки, подаваемой в зону печати </a:t>
            </a:r>
            <a:r>
              <a:rPr lang="ru-RU" dirty="0" smtClean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телескопической </a:t>
            </a:r>
            <a:r>
              <a:rPr lang="ru-RU" dirty="0">
                <a:solidFill>
                  <a:srgbClr val="000000"/>
                </a:solidFill>
                <a:latin typeface="TT Supermolot Neue Cond DBold" panose="02000506030000020004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вышкой.</a:t>
            </a:r>
            <a:endParaRPr lang="ru-RU" dirty="0">
              <a:latin typeface="TT Supermolot Neue Cond DBold" panose="02000506030000020004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839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 </a:t>
            </a:r>
            <a:endParaRPr lang="ru-RU" dirty="0">
              <a:latin typeface="TT Supermolot Neue Cond DBold" panose="02000506030000020004" pitchFamily="2" charset="-52"/>
            </a:endParaRPr>
          </a:p>
          <a:p>
            <a:pPr indent="457200" algn="just">
              <a:spcAft>
                <a:spcPts val="0"/>
              </a:spcAft>
            </a:pPr>
            <a:endParaRPr lang="ru-RU" sz="1600" dirty="0" smtClean="0">
              <a:solidFill>
                <a:srgbClr val="0070C0"/>
              </a:solidFill>
              <a:latin typeface="TT Supermolot Neue DemiBold" panose="02000503030000020004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6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4439" y="1412776"/>
            <a:ext cx="1094521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T Supermolot Neue Cond DBold" panose="02000506030000020004" pitchFamily="2" charset="-52"/>
              </a:rPr>
              <a:t>Разработка предназначена для обеспечения потребности 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художников, дизайнеров, архитекторов в возможности быстро и эффективного создания монументальных муралов</a:t>
            </a:r>
          </a:p>
          <a:p>
            <a:pPr algn="just"/>
            <a:endParaRPr lang="en-US" dirty="0">
              <a:latin typeface="TT Supermolot Neue DemiBold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8223" y="163520"/>
            <a:ext cx="479810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ОПИСАНИЕ ПРОДУКТА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1921566" y="2646572"/>
            <a:ext cx="8330628" cy="3388441"/>
            <a:chOff x="1737716" y="2724425"/>
            <a:chExt cx="8330628" cy="3388441"/>
          </a:xfrm>
          <a:effectLst/>
        </p:grpSpPr>
        <p:pic>
          <p:nvPicPr>
            <p:cNvPr id="21" name="Picture 4" descr="https://images.milledcdn.com/2017-08-24/AOhEmgHyZEKTwJey/2AvOKVsRicY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716" y="2724425"/>
              <a:ext cx="4285481" cy="33884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/>
            <a:srcRect l="10867" r="9902"/>
            <a:stretch/>
          </p:blipFill>
          <p:spPr>
            <a:xfrm>
              <a:off x="6023197" y="2724425"/>
              <a:ext cx="4045147" cy="33884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66988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7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4184" y="1199830"/>
            <a:ext cx="110892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T Supermolot Neue Cond DBold" panose="02000506030000020004" pitchFamily="2" charset="-52"/>
              </a:rPr>
              <a:t>Разрабатываемая аппаратно-программная технология должна отвечать следующим технически требованиям:</a:t>
            </a:r>
          </a:p>
          <a:p>
            <a:endParaRPr lang="en-US" dirty="0">
              <a:solidFill>
                <a:srgbClr val="00B0F0"/>
              </a:solidFill>
              <a:latin typeface="TT Supermolot Neue DemiBold" pitchFamily="2" charset="-52"/>
            </a:endParaRPr>
          </a:p>
          <a:p>
            <a:pPr lvl="0"/>
            <a:endParaRPr lang="en-US" sz="1600" dirty="0">
              <a:solidFill>
                <a:srgbClr val="00B0F0"/>
              </a:solidFill>
              <a:latin typeface="TT Supermolot Neue DemiBold" pitchFamily="2" charset="-52"/>
            </a:endParaRPr>
          </a:p>
          <a:p>
            <a:endParaRPr lang="en-US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712953"/>
              </p:ext>
            </p:extLst>
          </p:nvPr>
        </p:nvGraphicFramePr>
        <p:xfrm>
          <a:off x="576064" y="1735663"/>
          <a:ext cx="10278284" cy="509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9571">
                  <a:extLst>
                    <a:ext uri="{9D8B030D-6E8A-4147-A177-3AD203B41FA5}">
                      <a16:colId xmlns:a16="http://schemas.microsoft.com/office/drawing/2014/main" xmlns="" val="2349126512"/>
                    </a:ext>
                  </a:extLst>
                </a:gridCol>
                <a:gridCol w="2569571">
                  <a:extLst>
                    <a:ext uri="{9D8B030D-6E8A-4147-A177-3AD203B41FA5}">
                      <a16:colId xmlns:a16="http://schemas.microsoft.com/office/drawing/2014/main" xmlns="" val="3918933618"/>
                    </a:ext>
                  </a:extLst>
                </a:gridCol>
                <a:gridCol w="2569571">
                  <a:extLst>
                    <a:ext uri="{9D8B030D-6E8A-4147-A177-3AD203B41FA5}">
                      <a16:colId xmlns:a16="http://schemas.microsoft.com/office/drawing/2014/main" xmlns="" val="498709859"/>
                    </a:ext>
                  </a:extLst>
                </a:gridCol>
                <a:gridCol w="2569571">
                  <a:extLst>
                    <a:ext uri="{9D8B030D-6E8A-4147-A177-3AD203B41FA5}">
                      <a16:colId xmlns:a16="http://schemas.microsoft.com/office/drawing/2014/main" xmlns="" val="802039981"/>
                    </a:ext>
                  </a:extLst>
                </a:gridCol>
              </a:tblGrid>
              <a:tr h="17611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Автоматизированное нанесение изображений в оптимизированной технологической палитре до 256 цветов.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1B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Библиотека не менее 20 векторизованных изображений для муралов.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Модель механизма разделения, подачи, управления цветом и качеством нанесения краски не менее 10 емкостей, устанавливаемых на портальное устройство вертикального позиционирования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Автоматизированное создание управляющего кода для печати изображения нанесением отдельных линий с погрешностью не более 0,5%.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6127890"/>
                  </a:ext>
                </a:extLst>
              </a:tr>
              <a:tr h="1839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Модель портального устройства вертикального позиционирования печатающего механизма с рабочей зоной не менее 2х2 м с погрешностью позиционирования печатающего устройства не более 5 мм.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Алгоритм разделения наносимого изображения на матрицу не менее 5х5 фрагментов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Модель механизма размещения вертикального печатающего устройства на автомобильной телескопической вышке на высоту до 10 м от уровня стоянки автовышки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T Supermolot Neue Cond DBold" panose="02000506030000020004" pitchFamily="2" charset="-52"/>
                        </a:rPr>
                        <a:t>Совместимость с распространенным оборудованием для автоматизации высотных работ автовышками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T Supermolot Neue Cond DBold" panose="02000506030000020004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601766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90550" y="155956"/>
            <a:ext cx="296747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ТЕХНОЛОГИЯ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8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8</a:t>
            </a:r>
          </a:p>
        </p:txBody>
      </p:sp>
      <p:pic>
        <p:nvPicPr>
          <p:cNvPr id="21" name="Picture 2" descr="https://sun1-56.userapi.com/impg/BgxbWA8olLcK3e_n07xoHMHgzarz19LdOZWZeQ/65AvqBYGnHQ.jpg?size=1920x1080&amp;quality=96&amp;sign=3d1f2606a7060f5f156ba723e689e2a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715">
            <a:off x="2369647" y="1535435"/>
            <a:ext cx="7451119" cy="4191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8223" y="163520"/>
            <a:ext cx="810189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ОПИСАНИЕ ПРОДУКТА И ТЕХНОЛОГИИ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3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417483" y="1124744"/>
            <a:ext cx="93554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T Supermolot Neue DemiBold" pitchFamily="2" charset="-52"/>
              </a:rPr>
              <a:t>Список наших возможных конкурентов на отечественном рынке:</a:t>
            </a:r>
          </a:p>
          <a:p>
            <a:endParaRPr lang="ru-RU" sz="2000" dirty="0">
              <a:solidFill>
                <a:srgbClr val="002060"/>
              </a:solidFill>
              <a:latin typeface="TT Supermolot Neue DemiBold" pitchFamily="2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9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pic>
        <p:nvPicPr>
          <p:cNvPr id="2050" name="Picture 2" descr="https://www.tatar-inform.ru/resize/shd/images/uploads/news/2021/9/29/3970c99394f7f34678ebfa83a169f5c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0"/>
          <a:stretch/>
        </p:blipFill>
        <p:spPr bwMode="auto">
          <a:xfrm>
            <a:off x="1841105" y="1894185"/>
            <a:ext cx="4248472" cy="4330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TextBox 14"/>
          <p:cNvSpPr txBox="1"/>
          <p:nvPr/>
        </p:nvSpPr>
        <p:spPr>
          <a:xfrm>
            <a:off x="178223" y="163520"/>
            <a:ext cx="30588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КОНКУРЕНТЫ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5368" r="38278"/>
          <a:stretch/>
        </p:blipFill>
        <p:spPr>
          <a:xfrm>
            <a:off x="6604443" y="1894185"/>
            <a:ext cx="3660985" cy="4330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633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r="21481"/>
          <a:stretch/>
        </p:blipFill>
        <p:spPr bwMode="auto">
          <a:xfrm>
            <a:off x="491177" y="1700808"/>
            <a:ext cx="3960440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10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72042" y="2968206"/>
            <a:ext cx="2160240" cy="9361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T Supermolot Neue DemiBold" pitchFamily="2" charset="-52"/>
              </a:rPr>
              <a:t>В2В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T Supermolot Neue DemiBold" pitchFamily="2" charset="-52"/>
              </a:rPr>
              <a:t>B2G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8" t="679" r="26718" b="4103"/>
          <a:stretch/>
        </p:blipFill>
        <p:spPr bwMode="auto">
          <a:xfrm rot="684506">
            <a:off x="7557639" y="1497127"/>
            <a:ext cx="4117076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8223" y="163520"/>
            <a:ext cx="478368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ЦЕЛЕВАЯ АУДИТОРИЯ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7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700" y="1288381"/>
            <a:ext cx="2424796" cy="324036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055" y="1268760"/>
            <a:ext cx="2457673" cy="3284296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T Supermolot Neue DemiBold" pitchFamily="2" charset="-52"/>
              </a:rPr>
              <a:t>11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B7987EB-B3B4-4DD0-87EC-7EB5D1300AE1}"/>
              </a:ext>
            </a:extLst>
          </p:cNvPr>
          <p:cNvSpPr/>
          <p:nvPr/>
        </p:nvSpPr>
        <p:spPr>
          <a:xfrm>
            <a:off x="4256159" y="2688165"/>
            <a:ext cx="3014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Оборудование принтер для печати муралов 250 тыс.руб</a:t>
            </a:r>
            <a:endParaRPr lang="ru-RU" sz="2400" dirty="0">
              <a:latin typeface="TT Supermolot Neue Cond DBold" panose="02000506030000020004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107">
            <a:off x="8497467" y="635539"/>
            <a:ext cx="2121427" cy="3193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20" name="TextBox 19"/>
          <p:cNvSpPr txBox="1"/>
          <p:nvPr/>
        </p:nvSpPr>
        <p:spPr>
          <a:xfrm>
            <a:off x="178223" y="163520"/>
            <a:ext cx="378982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БИЗНЕС-МОДЕЛЬ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90254701"/>
              </p:ext>
            </p:extLst>
          </p:nvPr>
        </p:nvGraphicFramePr>
        <p:xfrm>
          <a:off x="1700012" y="3501008"/>
          <a:ext cx="8126942" cy="3861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T Supermolot Neue DemiBold" pitchFamily="2" charset="-52"/>
              </a:rPr>
              <a:t>2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74" y="1124744"/>
            <a:ext cx="9937104" cy="4703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78223" y="163520"/>
            <a:ext cx="678583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ЭКОНОМИЧЕСКИЕ ПОКАЗАТЕЛИ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8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13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414686" y="2908449"/>
            <a:ext cx="8807846" cy="304698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latin typeface="TT Supermolot Neue Cond DBold" panose="02000506030000020004" pitchFamily="2" charset="-52"/>
              </a:rPr>
              <a:t>РАСХОДНАЯ ЧАСТЬ 2023-2024 ГГ. (1500 ТЫС. РУБ.): ГРАНТЫ_ФСИ</a:t>
            </a:r>
            <a:endParaRPr lang="en-US" sz="1600" dirty="0" smtClean="0">
              <a:solidFill>
                <a:srgbClr val="0070C0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6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Первоначальные </a:t>
            </a:r>
            <a:r>
              <a:rPr lang="ru-RU" sz="1600" dirty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вложения в разработку векторизованных изображений, алгоритмов векторизации в доступном софте, макетирование устройств вертикального позиционирования и управления цветом и качеством наносимых окрасочных слоев – </a:t>
            </a:r>
            <a:r>
              <a:rPr lang="ru-RU" sz="1600" dirty="0">
                <a:solidFill>
                  <a:srgbClr val="FF0000"/>
                </a:solidFill>
                <a:latin typeface="TT Supermolot Neue Cond DBold" panose="02000506030000020004" pitchFamily="2" charset="-52"/>
              </a:rPr>
              <a:t>500 тыс. руб.</a:t>
            </a:r>
            <a:endParaRPr lang="en-US" sz="1600" dirty="0">
              <a:solidFill>
                <a:srgbClr val="FF0000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6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Разработка </a:t>
            </a:r>
            <a:r>
              <a:rPr lang="ru-RU" sz="1600" dirty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и апробация прототипа устройства, смонтированного на базе </a:t>
            </a:r>
            <a:r>
              <a:rPr lang="ru-RU" sz="16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телескопической </a:t>
            </a:r>
            <a:r>
              <a:rPr lang="ru-RU" sz="1600" dirty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автовышки – </a:t>
            </a:r>
            <a:r>
              <a:rPr lang="ru-RU" sz="1600" dirty="0">
                <a:solidFill>
                  <a:srgbClr val="FF0000"/>
                </a:solidFill>
                <a:latin typeface="TT Supermolot Neue Cond DBold" panose="02000506030000020004" pitchFamily="2" charset="-52"/>
              </a:rPr>
              <a:t>500 тыс. руб.</a:t>
            </a:r>
            <a:endParaRPr lang="en-US" sz="1600" dirty="0">
              <a:solidFill>
                <a:srgbClr val="FF0000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6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Апробация </a:t>
            </a:r>
            <a:r>
              <a:rPr lang="ru-RU" sz="1600" dirty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прототипа нанесением изображения на фасаде объекта кампуса БГТУ им. В.Г. Шухова (приобретение комплектующих, расходных материалов, допустимая подготовка поверхности) – </a:t>
            </a:r>
            <a:r>
              <a:rPr lang="ru-RU" sz="1600" dirty="0">
                <a:solidFill>
                  <a:srgbClr val="FF0000"/>
                </a:solidFill>
                <a:latin typeface="TT Supermolot Neue Cond DBold" panose="02000506030000020004" pitchFamily="2" charset="-52"/>
              </a:rPr>
              <a:t>250 тыс. руб.</a:t>
            </a:r>
            <a:endParaRPr lang="en-US" sz="1600" dirty="0">
              <a:solidFill>
                <a:srgbClr val="FF0000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6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Создание </a:t>
            </a:r>
            <a:r>
              <a:rPr lang="ru-RU" sz="1600" dirty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обучающих и информационных материалов по итогам макетирования и апробации разработки – </a:t>
            </a:r>
            <a:r>
              <a:rPr lang="ru-RU" sz="1600" dirty="0">
                <a:solidFill>
                  <a:srgbClr val="FF0000"/>
                </a:solidFill>
                <a:latin typeface="TT Supermolot Neue Cond DBold" panose="02000506030000020004" pitchFamily="2" charset="-52"/>
              </a:rPr>
              <a:t>250 тыс. руб.</a:t>
            </a:r>
            <a:endParaRPr lang="en-US" sz="1600" dirty="0">
              <a:solidFill>
                <a:srgbClr val="FF0000"/>
              </a:solidFill>
              <a:latin typeface="TT Supermolot Neue Cond DBold" panose="02000506030000020004" pitchFamily="2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14686" y="1235809"/>
            <a:ext cx="8807846" cy="144655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latin typeface="TT Supermolot Neue Cond DBold" panose="02000506030000020004" pitchFamily="2" charset="-52"/>
              </a:rPr>
              <a:t>ДОСТУПНЫЕ ДЛЯ УСПЕШНОГО ОСУЩЕСТВЛЕНИЯ ПРОЕКТА МАТЕРИАЛЬНО-ТЕХНИЧЕСКИЕ РЕСУРСЫ:</a:t>
            </a:r>
            <a:endParaRPr lang="en-US" sz="1600" dirty="0" smtClean="0">
              <a:solidFill>
                <a:srgbClr val="0070C0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4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Лаборатория информационного моделирования зданий БГТУ им. В.Г. Шухова </a:t>
            </a:r>
            <a:r>
              <a:rPr lang="ru-RU" sz="1400" dirty="0" err="1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bimлаб</a:t>
            </a:r>
            <a:r>
              <a:rPr lang="ru-RU" sz="14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;</a:t>
            </a:r>
            <a:endParaRPr lang="en-US" sz="1400" dirty="0" smtClean="0">
              <a:solidFill>
                <a:schemeClr val="tx1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4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Центр перспективных технологий и технопарк БГТУ им. В.Г. Шухова </a:t>
            </a:r>
            <a:endParaRPr lang="en-US" sz="1400" dirty="0" smtClean="0">
              <a:solidFill>
                <a:schemeClr val="tx1"/>
              </a:solidFill>
              <a:latin typeface="TT Supermolot Neue Cond DBold" panose="02000506030000020004" pitchFamily="2" charset="-52"/>
            </a:endParaRPr>
          </a:p>
          <a:p>
            <a:pPr marL="285750" indent="457200" algn="just">
              <a:buFont typeface="TT Supermolot Neue DemiBold" panose="02000503030000020004" pitchFamily="2" charset="-52"/>
              <a:buChar char="–"/>
            </a:pPr>
            <a:r>
              <a:rPr lang="ru-RU" sz="1400" dirty="0" smtClean="0">
                <a:solidFill>
                  <a:schemeClr val="tx1"/>
                </a:solidFill>
                <a:latin typeface="TT Supermolot Neue Cond DBold" panose="02000506030000020004" pitchFamily="2" charset="-52"/>
              </a:rPr>
              <a:t>Университетская точка кипения.</a:t>
            </a:r>
            <a:endParaRPr lang="en-US" sz="1400" dirty="0">
              <a:solidFill>
                <a:schemeClr val="tx1"/>
              </a:solidFill>
              <a:latin typeface="TT Supermolot Neue Cond DBold" panose="02000506030000020004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223" y="163520"/>
            <a:ext cx="94083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БЮДЖЕТ И ИСТОЧНИКИ ФИНАНСИРОВАНИЯ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5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342678" y="1412776"/>
            <a:ext cx="901164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TT Supermolot Neue DemiBold" panose="02000503030000020004" pitchFamily="2" charset="-52"/>
              </a:rPr>
              <a:t>РЕАЛИЗАЦИЯ ПРОЕКТА БУДЕТ НУЖДАТЬСЯ В ПАТЕНТНОЙ ЗАЩИТЕ СЛЕДУЮЩИХ РЕЗУЛЬТАТОВ ИНТЕЛЛЕКТУАЛЬНОЙ ДЕЯТЕЛЬНОСТИ:</a:t>
            </a:r>
          </a:p>
          <a:p>
            <a:pPr algn="just"/>
            <a:endParaRPr lang="ru-RU" sz="2000" dirty="0" smtClean="0">
              <a:solidFill>
                <a:srgbClr val="002060"/>
              </a:solidFill>
              <a:latin typeface="TT Supermolot Neue Exp DBold" pitchFamily="2" charset="-5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T Supermolot Neue Cond DBold" panose="02000506030000020004" pitchFamily="2" charset="-52"/>
              </a:rPr>
              <a:t>Патент </a:t>
            </a:r>
            <a:r>
              <a:rPr lang="ru-RU" sz="2000" dirty="0">
                <a:latin typeface="TT Supermolot Neue Cond DBold" panose="02000506030000020004" pitchFamily="2" charset="-52"/>
              </a:rPr>
              <a:t>на изобретение «Способ создания аутентичных объектов монументальной городской живописи (муралов) послойной окраской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TT Supermolot Neue Cond DBold" panose="02000506030000020004" pitchFamily="2" charset="-5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T Supermolot Neue Cond DBold" panose="02000506030000020004" pitchFamily="2" charset="-52"/>
              </a:rPr>
              <a:t>Патент </a:t>
            </a:r>
            <a:r>
              <a:rPr lang="ru-RU" sz="2000" dirty="0">
                <a:latin typeface="TT Supermolot Neue Cond DBold" panose="02000506030000020004" pitchFamily="2" charset="-52"/>
              </a:rPr>
              <a:t>на изобретение «Портальное устройство вертикального позиционирования печатающего механизма послойной окраски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TT Supermolot Neue Cond DBold" panose="02000506030000020004" pitchFamily="2" charset="-5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T Supermolot Neue Cond DBold" panose="02000506030000020004" pitchFamily="2" charset="-52"/>
              </a:rPr>
              <a:t>Патент </a:t>
            </a:r>
            <a:r>
              <a:rPr lang="ru-RU" sz="2000" dirty="0">
                <a:latin typeface="TT Supermolot Neue Cond DBold" panose="02000506030000020004" pitchFamily="2" charset="-52"/>
              </a:rPr>
              <a:t>на изобретение «Способ управляемого позиционирования печатающего устройства по вертикали для послойной окраски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TT Supermolot Neue Cond DBold" panose="02000506030000020004" pitchFamily="2" charset="-52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T Supermolot Neue Cond DBold" panose="02000506030000020004" pitchFamily="2" charset="-52"/>
              </a:rPr>
              <a:t>Патент </a:t>
            </a:r>
            <a:r>
              <a:rPr lang="ru-RU" sz="2000" dirty="0">
                <a:latin typeface="TT Supermolot Neue Cond DBold" panose="02000506030000020004" pitchFamily="2" charset="-52"/>
              </a:rPr>
              <a:t>на изобретение «Прототип механизма управления цвета в виде барабанной установки подачи краски</a:t>
            </a:r>
            <a:r>
              <a:rPr lang="ru-RU" sz="2000" dirty="0" smtClean="0">
                <a:latin typeface="TT Supermolot Neue Cond DBold" panose="02000506030000020004" pitchFamily="2" charset="-52"/>
              </a:rPr>
              <a:t>»;</a:t>
            </a:r>
            <a:endParaRPr lang="ru-RU" sz="2000" dirty="0">
              <a:latin typeface="TT Supermolot Neue Cond DBold" panose="02000506030000020004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14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8223" y="163520"/>
            <a:ext cx="94083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БЮДЖЕТ И ИСТОЧНИКИ ФИНАНСИРОВАНИЯ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3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291" y="2132856"/>
            <a:ext cx="86638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T Supermolot Neue Cond DBold" panose="02000506030000020004" pitchFamily="2" charset="-52"/>
              </a:rPr>
              <a:t>Научным заделом проекта служат инициативные разработки и опыт практической работы авторов в области аппаратно-программного обеспечения строительного печатающего устройства, находящегося в лаборатории информационного моделирования зданий </a:t>
            </a:r>
            <a:r>
              <a:rPr lang="ru-RU" sz="2000" dirty="0" err="1">
                <a:latin typeface="TT Supermolot Neue Cond DBold" panose="02000506030000020004" pitchFamily="2" charset="-52"/>
              </a:rPr>
              <a:t>BIMЛаб</a:t>
            </a:r>
            <a:r>
              <a:rPr lang="ru-RU" sz="2000" dirty="0">
                <a:latin typeface="TT Supermolot Neue Cond DBold" panose="02000506030000020004" pitchFamily="2" charset="-52"/>
              </a:rPr>
              <a:t> и центре перспективных технологий БГТУ им. В.Г. Шухова, а также научно-исследовательские проекты, представленные к рассмотрению и поддержке в рамках реализуемой в БГТУ им. В.Г. Шухова программы стратегического академического лидерства ПРИОРИТЕТ 2030.</a:t>
            </a:r>
            <a:endParaRPr lang="en-US" sz="2000" dirty="0">
              <a:latin typeface="TT Supermolot Neue Cond DBold" panose="02000506030000020004" pitchFamily="2" charset="-52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15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223" y="163520"/>
            <a:ext cx="94083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БЮДЖЕТ И ИСТОЧНИКИ ФИНАНСИРОВАНИЯ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30281"/>
            <a:ext cx="576064" cy="527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T Supermolot Neue DemiBold" pitchFamily="2" charset="-52"/>
              </a:rPr>
              <a:t>16</a:t>
            </a:r>
            <a:endParaRPr lang="en-US" dirty="0">
              <a:solidFill>
                <a:schemeClr val="tx1"/>
              </a:solidFill>
              <a:latin typeface="TT Supermolot Neue DemiBold" pitchFamily="2" charset="-52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026EA5-337A-156D-4A32-15F5C5D4318B}"/>
              </a:ext>
            </a:extLst>
          </p:cNvPr>
          <p:cNvSpPr txBox="1"/>
          <p:nvPr/>
        </p:nvSpPr>
        <p:spPr>
          <a:xfrm>
            <a:off x="3646595" y="4665330"/>
            <a:ext cx="1701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99FF"/>
                </a:solidFill>
                <a:latin typeface="TT Supermolot Neue Cond DBold" panose="02000506030000020004" pitchFamily="2" charset="-52"/>
              </a:rPr>
              <a:t>ПОГРЕБНЯК К.Э.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РУКОВОДИТЕЛЬ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9026EA5-337A-156D-4A32-15F5C5D4318B}"/>
              </a:ext>
            </a:extLst>
          </p:cNvPr>
          <p:cNvSpPr txBox="1"/>
          <p:nvPr/>
        </p:nvSpPr>
        <p:spPr>
          <a:xfrm>
            <a:off x="6322154" y="4665330"/>
            <a:ext cx="22064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99FF"/>
                </a:solidFill>
                <a:latin typeface="TT Supermolot Neue Cond DBold" panose="02000506030000020004" pitchFamily="2" charset="-52"/>
              </a:rPr>
              <a:t>АНОКИН А.В.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ИНЖЕНЕР-МЕХАНИК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9026EA5-337A-156D-4A32-15F5C5D4318B}"/>
              </a:ext>
            </a:extLst>
          </p:cNvPr>
          <p:cNvSpPr txBox="1"/>
          <p:nvPr/>
        </p:nvSpPr>
        <p:spPr>
          <a:xfrm>
            <a:off x="675603" y="4665330"/>
            <a:ext cx="17261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99FF"/>
                </a:solidFill>
                <a:latin typeface="TT Supermolot Neue Cond DBold" panose="02000506030000020004" pitchFamily="2" charset="-52"/>
              </a:rPr>
              <a:t>СИБИРЦЕВ Д.А.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ЭЛЕКТРИК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9026EA5-337A-156D-4A32-15F5C5D4318B}"/>
              </a:ext>
            </a:extLst>
          </p:cNvPr>
          <p:cNvSpPr txBox="1"/>
          <p:nvPr/>
        </p:nvSpPr>
        <p:spPr>
          <a:xfrm>
            <a:off x="9134882" y="4665330"/>
            <a:ext cx="2767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99FF"/>
                </a:solidFill>
                <a:latin typeface="TT Supermolot Neue Cond DBold" panose="02000506030000020004" pitchFamily="2" charset="-52"/>
              </a:rPr>
              <a:t>АРХИПОВ А.Е.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T Supermolot Neue Cond DBold" panose="02000506030000020004" pitchFamily="2" charset="-52"/>
              </a:rPr>
              <a:t>КРЕАТИВНЫЙ ДИЗАЙНЕР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223" y="163520"/>
            <a:ext cx="22573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КОМАНДА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3" t="1222" r="27641" b="40659"/>
          <a:stretch/>
        </p:blipFill>
        <p:spPr>
          <a:xfrm>
            <a:off x="3560169" y="1973208"/>
            <a:ext cx="1874078" cy="2464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0" r="2868" b="62629"/>
          <a:stretch/>
        </p:blipFill>
        <p:spPr>
          <a:xfrm>
            <a:off x="6471397" y="1985048"/>
            <a:ext cx="1908000" cy="2492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1" t="20673" r="35637" b="44997"/>
          <a:stretch/>
        </p:blipFill>
        <p:spPr>
          <a:xfrm>
            <a:off x="648941" y="1988839"/>
            <a:ext cx="1874078" cy="2464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2976" r="2958" b="5357"/>
          <a:stretch/>
        </p:blipFill>
        <p:spPr>
          <a:xfrm>
            <a:off x="9515430" y="2004342"/>
            <a:ext cx="1881246" cy="2465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90550" y="763216"/>
            <a:ext cx="3456384" cy="145504"/>
            <a:chOff x="190550" y="763216"/>
            <a:chExt cx="3456384" cy="14550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0550" y="764704"/>
              <a:ext cx="576064" cy="14401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66614" y="764704"/>
              <a:ext cx="576064" cy="144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342678" y="763216"/>
              <a:ext cx="576064" cy="14401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18742" y="763216"/>
              <a:ext cx="576064" cy="14401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494806" y="763216"/>
              <a:ext cx="576064" cy="1440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70870" y="763216"/>
              <a:ext cx="576064" cy="144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D2962F-1611-BD43-A24B-99361AD3CAFA}"/>
              </a:ext>
            </a:extLst>
          </p:cNvPr>
          <p:cNvSpPr txBox="1"/>
          <p:nvPr/>
        </p:nvSpPr>
        <p:spPr>
          <a:xfrm>
            <a:off x="2803794" y="5262140"/>
            <a:ext cx="1851251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4000" b="1" dirty="0">
                <a:latin typeface="TT Supermolot Neue Cond DBold" panose="02000506030000020004" pitchFamily="2" charset="-52"/>
              </a:rPr>
              <a:t>Email</a:t>
            </a:r>
            <a:endParaRPr lang="ru-RU" sz="4000" b="1" dirty="0">
              <a:latin typeface="TT Supermolot Neue Cond DBold" panose="02000506030000020004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ED2962F-1611-BD43-A24B-99361AD3CAFA}"/>
              </a:ext>
            </a:extLst>
          </p:cNvPr>
          <p:cNvSpPr txBox="1"/>
          <p:nvPr/>
        </p:nvSpPr>
        <p:spPr>
          <a:xfrm>
            <a:off x="8341168" y="5185195"/>
            <a:ext cx="1498454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4800" b="1" dirty="0">
                <a:latin typeface="TT Supermolot Neue Cond DBold" panose="02000506030000020004" pitchFamily="2" charset="-52"/>
              </a:rPr>
              <a:t>VK</a:t>
            </a:r>
            <a:endParaRPr lang="ru-RU" sz="4800" b="1" dirty="0">
              <a:latin typeface="TT Supermolot Neue Cond DBold" panose="02000506030000020004" pitchFamily="2" charset="-52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010164" y="2276872"/>
            <a:ext cx="8170085" cy="2964357"/>
            <a:chOff x="2020474" y="2276872"/>
            <a:chExt cx="8170085" cy="2964357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0474" y="2276872"/>
              <a:ext cx="2964357" cy="296435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7334" y="2276872"/>
              <a:ext cx="2943225" cy="29051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78223" y="163520"/>
            <a:ext cx="248818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T Supermolot Neue Exp DBold" panose="02000503030000020004" pitchFamily="2" charset="-52"/>
                <a:ea typeface="Arial"/>
                <a:cs typeface="Arial"/>
              </a:rPr>
              <a:t>КОНТАКТЫ</a:t>
            </a:r>
            <a:endParaRPr lang="ru-RU" sz="2800" b="1" dirty="0">
              <a:solidFill>
                <a:srgbClr val="FF0000"/>
              </a:solidFill>
              <a:latin typeface="TT Supermolot Neue Exp DBold" panose="02000503030000020004" pitchFamily="2" charset="-52"/>
              <a:ea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5" y="5373216"/>
            <a:ext cx="1323594" cy="132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717</Words>
  <Application>Microsoft Office PowerPoint</Application>
  <PresentationFormat>Произвольный</PresentationFormat>
  <Paragraphs>98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ПРИНТЕР  ДЛЯ СОЗДАНИЯ ОБЪЕКТОВ МОНУМЕНТАЛЬНОЙ ГОРОДСКОЙ ЖИВОПИСИ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Мобильный оптический низкополигональный сканер</dc:title>
  <dc:creator>Kostya</dc:creator>
  <cp:lastModifiedBy>Костя</cp:lastModifiedBy>
  <cp:revision>73</cp:revision>
  <dcterms:created xsi:type="dcterms:W3CDTF">2023-06-29T11:31:17Z</dcterms:created>
  <dcterms:modified xsi:type="dcterms:W3CDTF">2023-11-08T22:08:02Z</dcterms:modified>
</cp:coreProperties>
</file>