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264" r:id="rId3"/>
    <p:sldId id="265" r:id="rId4"/>
    <p:sldId id="257" r:id="rId5"/>
    <p:sldId id="259" r:id="rId6"/>
    <p:sldId id="269" r:id="rId7"/>
    <p:sldId id="266" r:id="rId8"/>
    <p:sldId id="263" r:id="rId9"/>
    <p:sldId id="260" r:id="rId10"/>
    <p:sldId id="262" r:id="rId11"/>
    <p:sldId id="258" r:id="rId12"/>
    <p:sldId id="268" r:id="rId13"/>
    <p:sldId id="261" r:id="rId14"/>
  </p:sldIdLst>
  <p:sldSz cx="9144000" cy="5143500" type="screen16x9"/>
  <p:notesSz cx="6858000" cy="9144000"/>
  <p:embeddedFontLst>
    <p:embeddedFont>
      <p:font typeface="Nunito" panose="020B0604020202020204" charset="-52"/>
      <p:regular r:id="rId16"/>
      <p:bold r:id="rId17"/>
      <p:italic r:id="rId18"/>
      <p:boldItalic r:id="rId19"/>
    </p:embeddedFont>
    <p:embeddedFont>
      <p:font typeface="Calibri" panose="020F0502020204030204" pitchFamily="3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p:scale>
          <a:sx n="50" d="100"/>
          <a:sy n="50" d="100"/>
        </p:scale>
        <p:origin x="1579" y="114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Данный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rgbClr val="1155CC"/>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Шаблон К1 Заказная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dirty="0">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заполнять паспорт проекта </a:t>
            </a:r>
            <a:r>
              <a:rPr lang="ru" u="sng" dirty="0">
                <a:solidFill>
                  <a:srgbClr val="1155CC"/>
                </a:solidFill>
                <a:latin typeface="Nunito"/>
                <a:ea typeface="Nunito"/>
                <a:cs typeface="Nunito"/>
                <a:sym typeface="Nunito"/>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https://www.notion.so/intensive2035/e16bcedd0635425083043cee40507eff?pvs=4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Ошибки при заполнении паспорта проекта </a:t>
            </a:r>
            <a:r>
              <a:rPr lang="ru" u="sng" dirty="0">
                <a:solidFill>
                  <a:srgbClr val="1155CC"/>
                </a:solidFill>
                <a:latin typeface="Nunito"/>
                <a:ea typeface="Nunito"/>
                <a:cs typeface="Nunito"/>
                <a:sym typeface="Nunito"/>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https://www.notion.so/intensive2035/08ff407807a14bdd940722bd2c2f5fe5?pvs=4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которую вы решаете, не существует в вакууме.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возникает не на пустом месте.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dirty="0">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lang="ru" b="1">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lang="ru" b="1">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lang="ru"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lang="ru"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lang="ru" b="1">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lang="ru"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spcBef>
                <a:spcPts val="120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lang="ru" b="1">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lang="ru" b="1">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lang="ru"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lang="ru"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lang="ru" b="1">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lang="ru"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spcBef>
                <a:spcPts val="1200"/>
              </a:spcBef>
              <a:spcAft>
                <a:spcPts val="0"/>
              </a:spcAft>
              <a:buNone/>
            </a:pPr>
            <a:endParaRPr/>
          </a:p>
        </p:txBody>
      </p:sp>
    </p:spTree>
    <p:extLst>
      <p:ext uri="{BB962C8B-B14F-4D97-AF65-F5344CB8AC3E}">
        <p14:creationId xmlns:p14="http://schemas.microsoft.com/office/powerpoint/2010/main" val="1812271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lang="ru" b="1">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lang="ru" b="1">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lang="ru"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lang="ru"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lang="ru" b="1">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lang="ru"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spcBef>
                <a:spcPts val="1200"/>
              </a:spcBef>
              <a:spcAft>
                <a:spcPts val="0"/>
              </a:spcAft>
              <a:buNone/>
            </a:pPr>
            <a:endParaRPr/>
          </a:p>
        </p:txBody>
      </p:sp>
    </p:spTree>
    <p:extLst>
      <p:ext uri="{BB962C8B-B14F-4D97-AF65-F5344CB8AC3E}">
        <p14:creationId xmlns:p14="http://schemas.microsoft.com/office/powerpoint/2010/main" val="561391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lang="ru" b="1">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lang="ru" b="1">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lang="ru"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lang="ru"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lang="ru" b="1">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lang="ru"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spcBef>
                <a:spcPts val="1200"/>
              </a:spcBef>
              <a:spcAft>
                <a:spcPts val="0"/>
              </a:spcAft>
              <a:buNone/>
            </a:pPr>
            <a:endParaRPr/>
          </a:p>
        </p:txBody>
      </p:sp>
    </p:spTree>
    <p:extLst>
      <p:ext uri="{BB962C8B-B14F-4D97-AF65-F5344CB8AC3E}">
        <p14:creationId xmlns:p14="http://schemas.microsoft.com/office/powerpoint/2010/main" val="2749723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lang="ru" b="1">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lang="ru" b="1">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lang="ru"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lang="ru"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lang="ru" b="1">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lang="ru"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spcBef>
                <a:spcPts val="1200"/>
              </a:spcBef>
              <a:spcAft>
                <a:spcPts val="0"/>
              </a:spcAft>
              <a:buNone/>
            </a:pPr>
            <a:endParaRPr/>
          </a:p>
        </p:txBody>
      </p:sp>
    </p:spTree>
    <p:extLst>
      <p:ext uri="{BB962C8B-B14F-4D97-AF65-F5344CB8AC3E}">
        <p14:creationId xmlns:p14="http://schemas.microsoft.com/office/powerpoint/2010/main" val="1990841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938767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207175"/>
            <a:ext cx="8520600" cy="813905"/>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ru" dirty="0"/>
              <a:t>Путь исцеления</a:t>
            </a:r>
            <a:endParaRPr dirty="0"/>
          </a:p>
        </p:txBody>
      </p:sp>
      <p:sp>
        <p:nvSpPr>
          <p:cNvPr id="55" name="Google Shape;55;p13"/>
          <p:cNvSpPr txBox="1">
            <a:spLocks noGrp="1"/>
          </p:cNvSpPr>
          <p:nvPr>
            <p:ph type="subTitle" idx="1"/>
          </p:nvPr>
        </p:nvSpPr>
        <p:spPr>
          <a:xfrm>
            <a:off x="144060" y="3965983"/>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dirty="0" smtClean="0"/>
              <a:t>СПБГЭУ</a:t>
            </a:r>
            <a:endParaRPr dirty="0"/>
          </a:p>
        </p:txBody>
      </p:sp>
      <p:sp>
        <p:nvSpPr>
          <p:cNvPr id="56" name="Google Shape;56;p13"/>
          <p:cNvSpPr txBox="1">
            <a:spLocks noGrp="1"/>
          </p:cNvSpPr>
          <p:nvPr>
            <p:ph type="subTitle" idx="1"/>
          </p:nvPr>
        </p:nvSpPr>
        <p:spPr>
          <a:xfrm>
            <a:off x="311700" y="4362283"/>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a:t>Инициативная разработка</a:t>
            </a:r>
            <a:endParaRPr/>
          </a:p>
        </p:txBody>
      </p:sp>
      <p:pic>
        <p:nvPicPr>
          <p:cNvPr id="1026" name="Picture 2" descr="https://www.pngmart.com/files/5/Yoga-Transparent-Backgroun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2680" y="638779"/>
            <a:ext cx="3723504" cy="37235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Путь исцеления</a:t>
            </a:r>
            <a:endParaRPr lang="ru-RU" dirty="0"/>
          </a:p>
        </p:txBody>
      </p:sp>
      <p:sp>
        <p:nvSpPr>
          <p:cNvPr id="3" name="Текст 2"/>
          <p:cNvSpPr>
            <a:spLocks noGrp="1"/>
          </p:cNvSpPr>
          <p:nvPr>
            <p:ph type="body" idx="1"/>
          </p:nvPr>
        </p:nvSpPr>
        <p:spPr>
          <a:xfrm>
            <a:off x="311700" y="1723697"/>
            <a:ext cx="8520600" cy="2845178"/>
          </a:xfrm>
        </p:spPr>
        <p:txBody>
          <a:bodyPr/>
          <a:lstStyle/>
          <a:p>
            <a:pPr marL="114300" indent="0">
              <a:buNone/>
            </a:pPr>
            <a:r>
              <a:rPr lang="ru-RU" dirty="0" smtClean="0"/>
              <a:t>Компания Путь исцеления предлагает подписку на сайт для реабилитации, для людей, которые хотят получать помощь не тратя время на дорогу до больницы, экономя при этом средства.</a:t>
            </a:r>
            <a:endParaRPr lang="ru-RU" dirty="0"/>
          </a:p>
        </p:txBody>
      </p:sp>
    </p:spTree>
    <p:extLst>
      <p:ext uri="{BB962C8B-B14F-4D97-AF65-F5344CB8AC3E}">
        <p14:creationId xmlns:p14="http://schemas.microsoft.com/office/powerpoint/2010/main" val="1740621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Целевая аудитория </a:t>
            </a:r>
            <a:endParaRPr lang="ru-RU" dirty="0"/>
          </a:p>
        </p:txBody>
      </p:sp>
      <p:sp>
        <p:nvSpPr>
          <p:cNvPr id="3" name="Текст 2"/>
          <p:cNvSpPr>
            <a:spLocks noGrp="1"/>
          </p:cNvSpPr>
          <p:nvPr>
            <p:ph type="body" idx="1"/>
          </p:nvPr>
        </p:nvSpPr>
        <p:spPr>
          <a:xfrm>
            <a:off x="311700" y="1723697"/>
            <a:ext cx="8520600" cy="2845178"/>
          </a:xfrm>
        </p:spPr>
        <p:txBody>
          <a:bodyPr/>
          <a:lstStyle/>
          <a:p>
            <a:pPr marL="114300" indent="0">
              <a:buNone/>
            </a:pPr>
            <a:r>
              <a:rPr lang="ru-RU" dirty="0"/>
              <a:t>Потребителями будут являться жители России, которые перенесли операции или травмы, желающие пройти восстановление</a:t>
            </a:r>
            <a:r>
              <a:rPr lang="ru-RU" dirty="0" smtClean="0"/>
              <a:t>. Боли потребителя: много времени тратится для регулярных поездок в центры для реабилитации, высокая стоимость на услуги.</a:t>
            </a:r>
            <a:endParaRPr lang="ru-RU" dirty="0"/>
          </a:p>
        </p:txBody>
      </p:sp>
    </p:spTree>
    <p:extLst>
      <p:ext uri="{BB962C8B-B14F-4D97-AF65-F5344CB8AC3E}">
        <p14:creationId xmlns:p14="http://schemas.microsoft.com/office/powerpoint/2010/main" val="4068483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Пользователь и проблема</a:t>
            </a:r>
            <a:endParaRPr/>
          </a:p>
        </p:txBody>
      </p:sp>
      <p:sp>
        <p:nvSpPr>
          <p:cNvPr id="62" name="Google Shape;62;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endParaRPr dirty="0"/>
          </a:p>
          <a:p>
            <a:pPr marL="0" lvl="0" indent="0" algn="l" rtl="0">
              <a:spcBef>
                <a:spcPts val="1200"/>
              </a:spcBef>
              <a:spcAft>
                <a:spcPts val="0"/>
              </a:spcAft>
              <a:buNone/>
            </a:pPr>
            <a:r>
              <a:rPr lang="ru" dirty="0"/>
              <a:t>Люди, которые перенесли операции или травмы, не располагающие средствами или временем, но желающие пройти восстановление.</a:t>
            </a:r>
            <a:endParaRPr dirty="0"/>
          </a:p>
          <a:p>
            <a:pPr marL="0" lvl="0" indent="0" algn="l" rtl="0">
              <a:spcBef>
                <a:spcPts val="1200"/>
              </a:spcBef>
              <a:spcAft>
                <a:spcPts val="1200"/>
              </a:spcAft>
              <a:buNone/>
            </a:pPr>
            <a:r>
              <a:rPr lang="ru" dirty="0"/>
              <a:t>Проблема- для наших пользователей недоступен вариант прохождения реабилитации в удалённых </a:t>
            </a:r>
            <a:r>
              <a:rPr lang="ru" dirty="0" smtClean="0"/>
              <a:t>клиниках, </a:t>
            </a:r>
            <a:r>
              <a:rPr lang="ru" dirty="0"/>
              <a:t>как по причине стоимости, так и по причине их расположения. Наше приложение заменяет консультацию со специалистом, что также позволяет сэкономить время. </a:t>
            </a:r>
            <a:endParaRPr lang="ru" dirty="0" smtClean="0"/>
          </a:p>
          <a:p>
            <a:pPr marL="0" lvl="0" indent="0" algn="l" rtl="0">
              <a:spcBef>
                <a:spcPts val="1200"/>
              </a:spcBef>
              <a:spcAft>
                <a:spcPts val="1200"/>
              </a:spcAft>
              <a:buNone/>
            </a:pPr>
            <a:r>
              <a:rPr lang="ru" dirty="0" smtClean="0"/>
              <a:t>Проблемы:</a:t>
            </a:r>
          </a:p>
          <a:p>
            <a:pPr marL="342900" lvl="0">
              <a:spcBef>
                <a:spcPts val="1200"/>
              </a:spcBef>
              <a:spcAft>
                <a:spcPts val="1200"/>
              </a:spcAft>
              <a:buAutoNum type="arabicPeriod"/>
            </a:pPr>
            <a:r>
              <a:rPr lang="ru-RU" dirty="0"/>
              <a:t>М</a:t>
            </a:r>
            <a:r>
              <a:rPr lang="ru-RU" dirty="0" smtClean="0"/>
              <a:t>ного </a:t>
            </a:r>
            <a:r>
              <a:rPr lang="ru-RU" dirty="0"/>
              <a:t>времени тратится для регулярных поездок в центры для </a:t>
            </a:r>
            <a:r>
              <a:rPr lang="ru-RU" dirty="0" smtClean="0"/>
              <a:t>реабилитации</a:t>
            </a:r>
          </a:p>
          <a:p>
            <a:pPr marL="342900" lvl="0">
              <a:spcBef>
                <a:spcPts val="1200"/>
              </a:spcBef>
              <a:spcAft>
                <a:spcPts val="1200"/>
              </a:spcAft>
              <a:buAutoNum type="arabicPeriod"/>
            </a:pPr>
            <a:r>
              <a:rPr lang="ru-RU" dirty="0" smtClean="0"/>
              <a:t>Высокая </a:t>
            </a:r>
            <a:r>
              <a:rPr lang="ru-RU" dirty="0"/>
              <a:t>стоимость на </a:t>
            </a:r>
            <a:r>
              <a:rPr lang="ru-RU" dirty="0" smtClean="0"/>
              <a:t>услуги по реабилитации</a:t>
            </a:r>
          </a:p>
          <a:p>
            <a:pPr marL="342900" lvl="0">
              <a:spcBef>
                <a:spcPts val="1200"/>
              </a:spcBef>
              <a:spcAft>
                <a:spcPts val="1200"/>
              </a:spcAft>
              <a:buAutoNum type="arabicPeriod"/>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Решение</a:t>
            </a:r>
            <a:endParaRPr/>
          </a:p>
        </p:txBody>
      </p:sp>
      <p:sp>
        <p:nvSpPr>
          <p:cNvPr id="74" name="Google Shape;7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ru" dirty="0"/>
              <a:t>Для людей, которые перенесли травмы или операции, </a:t>
            </a:r>
            <a:r>
              <a:rPr lang="ru" dirty="0" smtClean="0"/>
              <a:t>нуждающиеся в прохождении курса </a:t>
            </a:r>
            <a:r>
              <a:rPr lang="ru" dirty="0"/>
              <a:t>реабилитации, Наше приложение поможет сформировать индивидуальную программу по восстановлению, с возможностью решать возникающие вопросы, получать своевременную помощь в чатах.  </a:t>
            </a:r>
            <a:endParaRPr lang="ru" dirty="0" smtClean="0"/>
          </a:p>
          <a:p>
            <a:pPr marL="0" lvl="0" indent="0" algn="l" rtl="0">
              <a:lnSpc>
                <a:spcPct val="100000"/>
              </a:lnSpc>
              <a:spcBef>
                <a:spcPts val="0"/>
              </a:spcBef>
              <a:spcAft>
                <a:spcPts val="0"/>
              </a:spcAft>
              <a:buNone/>
            </a:pPr>
            <a:endParaRPr lang="ru" dirty="0"/>
          </a:p>
          <a:p>
            <a:pPr marL="0" lvl="0" indent="0" algn="l" rtl="0">
              <a:lnSpc>
                <a:spcPct val="100000"/>
              </a:lnSpc>
              <a:spcBef>
                <a:spcPts val="0"/>
              </a:spcBef>
              <a:spcAft>
                <a:spcPts val="0"/>
              </a:spcAft>
              <a:buNone/>
            </a:pPr>
            <a:r>
              <a:rPr lang="ru" dirty="0"/>
              <a:t>Решения:</a:t>
            </a:r>
          </a:p>
          <a:p>
            <a:pPr marL="342900" lvl="0" algn="l" rtl="0">
              <a:lnSpc>
                <a:spcPct val="100000"/>
              </a:lnSpc>
              <a:spcBef>
                <a:spcPts val="0"/>
              </a:spcBef>
              <a:spcAft>
                <a:spcPts val="0"/>
              </a:spcAft>
              <a:buAutoNum type="arabicPeriod"/>
            </a:pPr>
            <a:r>
              <a:rPr lang="ru" dirty="0" smtClean="0"/>
              <a:t>Сайт с дистанцинной помощью </a:t>
            </a:r>
          </a:p>
          <a:p>
            <a:pPr marL="342900" lvl="0" algn="l" rtl="0">
              <a:lnSpc>
                <a:spcPct val="100000"/>
              </a:lnSpc>
              <a:spcBef>
                <a:spcPts val="0"/>
              </a:spcBef>
              <a:spcAft>
                <a:spcPts val="0"/>
              </a:spcAft>
              <a:buAutoNum type="arabicPeriod"/>
            </a:pPr>
            <a:r>
              <a:rPr lang="ru" dirty="0" smtClean="0"/>
              <a:t>Относительно низкая стоимость подписки</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0"/>
            <a:ext cx="8520600" cy="572700"/>
          </a:xfrm>
          <a:prstGeom prst="rect">
            <a:avLst/>
          </a:prstGeom>
        </p:spPr>
        <p:txBody>
          <a:bodyPr spcFirstLastPara="1" wrap="square" lIns="91425" tIns="91425" rIns="91425" bIns="91425" anchor="t" anchorCtr="0">
            <a:normAutofit fontScale="90000"/>
          </a:bodyPr>
          <a:lstStyle/>
          <a:p>
            <a:r>
              <a:rPr lang="en-US" dirty="0"/>
              <a:t>SWAT</a:t>
            </a:r>
            <a:r>
              <a:rPr lang="ru-RU" dirty="0"/>
              <a:t>-анализ создания приложения для </a:t>
            </a:r>
            <a:r>
              <a:rPr lang="ru-RU" dirty="0" smtClean="0"/>
              <a:t>реабилитации</a:t>
            </a:r>
            <a:endParaRPr lang="ru-RU" dirty="0"/>
          </a:p>
        </p:txBody>
      </p:sp>
      <p:graphicFrame>
        <p:nvGraphicFramePr>
          <p:cNvPr id="2" name="Таблица 1"/>
          <p:cNvGraphicFramePr>
            <a:graphicFrameLocks noGrp="1"/>
          </p:cNvGraphicFramePr>
          <p:nvPr>
            <p:extLst>
              <p:ext uri="{D42A27DB-BD31-4B8C-83A1-F6EECF244321}">
                <p14:modId xmlns:p14="http://schemas.microsoft.com/office/powerpoint/2010/main" val="2005991463"/>
              </p:ext>
            </p:extLst>
          </p:nvPr>
        </p:nvGraphicFramePr>
        <p:xfrm>
          <a:off x="311700" y="572700"/>
          <a:ext cx="8359862" cy="4369816"/>
        </p:xfrm>
        <a:graphic>
          <a:graphicData uri="http://schemas.openxmlformats.org/drawingml/2006/table">
            <a:tbl>
              <a:tblPr firstRow="1" firstCol="1" bandRow="1">
                <a:tableStyleId>{5C22544A-7EE6-4342-B048-85BDC9FD1C3A}</a:tableStyleId>
              </a:tblPr>
              <a:tblGrid>
                <a:gridCol w="4179931">
                  <a:extLst>
                    <a:ext uri="{9D8B030D-6E8A-4147-A177-3AD203B41FA5}">
                      <a16:colId xmlns:a16="http://schemas.microsoft.com/office/drawing/2014/main" val="332884569"/>
                    </a:ext>
                  </a:extLst>
                </a:gridCol>
                <a:gridCol w="4179931">
                  <a:extLst>
                    <a:ext uri="{9D8B030D-6E8A-4147-A177-3AD203B41FA5}">
                      <a16:colId xmlns:a16="http://schemas.microsoft.com/office/drawing/2014/main" val="3819227264"/>
                    </a:ext>
                  </a:extLst>
                </a:gridCol>
              </a:tblGrid>
              <a:tr h="110723">
                <a:tc>
                  <a:txBody>
                    <a:bodyPr/>
                    <a:lstStyle/>
                    <a:p>
                      <a:pPr>
                        <a:lnSpc>
                          <a:spcPct val="107000"/>
                        </a:lnSpc>
                        <a:spcAft>
                          <a:spcPts val="0"/>
                        </a:spcAft>
                      </a:pPr>
                      <a:r>
                        <a:rPr lang="ru-RU" sz="1000">
                          <a:solidFill>
                            <a:sysClr val="windowText" lastClr="000000"/>
                          </a:solidFill>
                          <a:effectLst/>
                        </a:rPr>
                        <a:t>Сильные стороны</a:t>
                      </a:r>
                      <a:endParaRPr lang="ru-RU" sz="100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131" marR="4213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spcAft>
                          <a:spcPts val="0"/>
                        </a:spcAft>
                      </a:pPr>
                      <a:r>
                        <a:rPr lang="ru-RU" sz="1000">
                          <a:solidFill>
                            <a:sysClr val="windowText" lastClr="000000"/>
                          </a:solidFill>
                          <a:effectLst/>
                        </a:rPr>
                        <a:t>Слабые стороны</a:t>
                      </a:r>
                      <a:endParaRPr lang="ru-RU" sz="100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131" marR="4213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0182476"/>
                  </a:ext>
                </a:extLst>
              </a:tr>
              <a:tr h="1919096">
                <a:tc>
                  <a:txBody>
                    <a:bodyPr/>
                    <a:lstStyle/>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Приложение может помочь людям восстановить здоровье после травмы или инвалидности.</a:t>
                      </a:r>
                    </a:p>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 Приложение может предлагать персонализированную программу реабилитации, которая может быть изменена в зависимости от индивидуальных потребностей каждого пользователя.</a:t>
                      </a:r>
                    </a:p>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 Приложение может предоставлять пользователям доступ к различным ресурсам, которые могут помочь им в процессе восстановления.</a:t>
                      </a:r>
                    </a:p>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Приложение может предоставлять пользователям доступ к оперативной профессиональной помощи, которая может дать им индивидуальные советы и рекомендации.</a:t>
                      </a:r>
                      <a:endParaRPr lang="ru-RU" sz="10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131" marR="4213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Приложение может быть дорогим для некоторых пользователей.</a:t>
                      </a:r>
                    </a:p>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Приложение может быть сложным для использования для некоторых пользователей.</a:t>
                      </a:r>
                    </a:p>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 Приложение может потребовать дополнительной поддержки для некоторых пользователей.</a:t>
                      </a:r>
                    </a:p>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Приложению необходима медицинская сертификация</a:t>
                      </a:r>
                      <a:endParaRPr lang="ru-RU" sz="10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131" marR="4213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1074761"/>
                  </a:ext>
                </a:extLst>
              </a:tr>
              <a:tr h="110723">
                <a:tc>
                  <a:txBody>
                    <a:bodyPr/>
                    <a:lstStyle/>
                    <a:p>
                      <a:pPr>
                        <a:lnSpc>
                          <a:spcPct val="107000"/>
                        </a:lnSpc>
                        <a:spcAft>
                          <a:spcPts val="0"/>
                        </a:spcAft>
                      </a:pPr>
                      <a:r>
                        <a:rPr lang="ru-RU" sz="1000">
                          <a:solidFill>
                            <a:sysClr val="windowText" lastClr="000000"/>
                          </a:solidFill>
                          <a:effectLst/>
                        </a:rPr>
                        <a:t>Возможности</a:t>
                      </a:r>
                      <a:endParaRPr lang="ru-RU" sz="100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131" marR="4213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spcAft>
                          <a:spcPts val="0"/>
                        </a:spcAft>
                      </a:pPr>
                      <a:r>
                        <a:rPr lang="ru-RU" sz="1000" dirty="0">
                          <a:solidFill>
                            <a:sysClr val="windowText" lastClr="000000"/>
                          </a:solidFill>
                          <a:effectLst/>
                        </a:rPr>
                        <a:t>Угрозы</a:t>
                      </a:r>
                      <a:endParaRPr lang="ru-RU" sz="10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131" marR="4213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4970235"/>
                  </a:ext>
                </a:extLst>
              </a:tr>
              <a:tr h="2026009">
                <a:tc>
                  <a:txBody>
                    <a:bodyPr/>
                    <a:lstStyle/>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Возможность заключения договоров с частными и государственными клиниками</a:t>
                      </a:r>
                    </a:p>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Возможность расширения спектра услуг по психологической помощи</a:t>
                      </a:r>
                    </a:p>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Возможность занять нишу при недостаточном насыщении рынка в данной сфере</a:t>
                      </a:r>
                    </a:p>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Дальнейшее развитие в рамках национальных проектов</a:t>
                      </a:r>
                    </a:p>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Стабильно высокий спрос в рамках последних событий</a:t>
                      </a:r>
                    </a:p>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Сокращение бесплатных медицинских услуг увеличит потребность в подобном приложении</a:t>
                      </a:r>
                    </a:p>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Снижение уровня здоровья населения по разным причинам (Экология, вирусы и </a:t>
                      </a:r>
                      <a:r>
                        <a:rPr lang="ru-RU" sz="1000" dirty="0" err="1">
                          <a:solidFill>
                            <a:sysClr val="windowText" lastClr="000000"/>
                          </a:solidFill>
                          <a:effectLst/>
                        </a:rPr>
                        <a:t>тд</a:t>
                      </a:r>
                      <a:r>
                        <a:rPr lang="ru-RU" sz="1000" dirty="0">
                          <a:solidFill>
                            <a:sysClr val="windowText" lastClr="000000"/>
                          </a:solidFill>
                          <a:effectLst/>
                        </a:rPr>
                        <a:t>) повысит спрос на подобные приложения</a:t>
                      </a:r>
                      <a:endParaRPr lang="ru-RU" sz="10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131" marR="4213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Угроза появления конкурентов, предлагающих аналогичные услуги</a:t>
                      </a:r>
                    </a:p>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Введение регламентов</a:t>
                      </a:r>
                    </a:p>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Снижение доходов населения</a:t>
                      </a:r>
                    </a:p>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Угроза со стороны профильных организаций (Высокая репутация в обществе)</a:t>
                      </a:r>
                    </a:p>
                    <a:p>
                      <a:pPr marL="342900" lvl="0" indent="-342900">
                        <a:lnSpc>
                          <a:spcPct val="107000"/>
                        </a:lnSpc>
                        <a:spcAft>
                          <a:spcPts val="0"/>
                        </a:spcAft>
                        <a:buFont typeface="Symbol" panose="05050102010706020507" pitchFamily="18" charset="2"/>
                        <a:buChar char=""/>
                      </a:pPr>
                      <a:r>
                        <a:rPr lang="ru-RU" sz="1000" dirty="0">
                          <a:solidFill>
                            <a:sysClr val="windowText" lastClr="000000"/>
                          </a:solidFill>
                          <a:effectLst/>
                        </a:rPr>
                        <a:t>Угроза отказа профильных организаций в сотрудничестве</a:t>
                      </a:r>
                    </a:p>
                    <a:p>
                      <a:pPr marL="205740">
                        <a:lnSpc>
                          <a:spcPct val="107000"/>
                        </a:lnSpc>
                        <a:spcAft>
                          <a:spcPts val="0"/>
                        </a:spcAft>
                      </a:pPr>
                      <a:r>
                        <a:rPr lang="ru-RU" sz="1000" dirty="0">
                          <a:solidFill>
                            <a:sysClr val="windowText" lastClr="000000"/>
                          </a:solidFill>
                          <a:effectLst/>
                        </a:rPr>
                        <a:t> </a:t>
                      </a:r>
                    </a:p>
                    <a:p>
                      <a:pPr marL="205740">
                        <a:lnSpc>
                          <a:spcPct val="107000"/>
                        </a:lnSpc>
                        <a:spcAft>
                          <a:spcPts val="0"/>
                        </a:spcAft>
                      </a:pPr>
                      <a:r>
                        <a:rPr lang="ru-RU" sz="1000" dirty="0">
                          <a:solidFill>
                            <a:sysClr val="windowText" lastClr="000000"/>
                          </a:solidFill>
                          <a:effectLst/>
                        </a:rPr>
                        <a:t> </a:t>
                      </a:r>
                      <a:endParaRPr lang="ru-RU" sz="10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131" marR="4213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6151790"/>
                  </a:ext>
                </a:extLst>
              </a:tr>
            </a:tbl>
          </a:graphicData>
        </a:graphic>
      </p:graphicFrame>
    </p:spTree>
    <p:extLst>
      <p:ext uri="{BB962C8B-B14F-4D97-AF65-F5344CB8AC3E}">
        <p14:creationId xmlns:p14="http://schemas.microsoft.com/office/powerpoint/2010/main" val="2696691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smtClean="0"/>
              <a:t>Продукт</a:t>
            </a:r>
            <a:endParaRPr dirty="0"/>
          </a:p>
        </p:txBody>
      </p:sp>
      <p:sp>
        <p:nvSpPr>
          <p:cNvPr id="74" name="Google Shape;7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ru" dirty="0" smtClean="0"/>
              <a:t>Наш проект представляет собой сайт для реабилитации, на котором будут располагаться курсы, советы, чат-консультирование.</a:t>
            </a:r>
          </a:p>
          <a:p>
            <a:pPr marL="0" lvl="0" indent="0" algn="l" rtl="0">
              <a:lnSpc>
                <a:spcPct val="100000"/>
              </a:lnSpc>
              <a:spcBef>
                <a:spcPts val="0"/>
              </a:spcBef>
              <a:spcAft>
                <a:spcPts val="0"/>
              </a:spcAft>
              <a:buNone/>
            </a:pPr>
            <a:endParaRPr lang="ru" dirty="0"/>
          </a:p>
        </p:txBody>
      </p:sp>
      <p:pic>
        <p:nvPicPr>
          <p:cNvPr id="4" name="Рисунок 3"/>
          <p:cNvPicPr/>
          <p:nvPr/>
        </p:nvPicPr>
        <p:blipFill>
          <a:blip r:embed="rId3"/>
          <a:stretch>
            <a:fillRect/>
          </a:stretch>
        </p:blipFill>
        <p:spPr>
          <a:xfrm>
            <a:off x="2036368" y="1986876"/>
            <a:ext cx="5071263" cy="2716749"/>
          </a:xfrm>
          <a:prstGeom prst="rect">
            <a:avLst/>
          </a:prstGeom>
        </p:spPr>
      </p:pic>
    </p:spTree>
    <p:extLst>
      <p:ext uri="{BB962C8B-B14F-4D97-AF65-F5344CB8AC3E}">
        <p14:creationId xmlns:p14="http://schemas.microsoft.com/office/powerpoint/2010/main" val="2768348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smtClean="0"/>
              <a:t>Заинтересованные стороны / стейкхолдеры</a:t>
            </a:r>
            <a:endParaRPr dirty="0"/>
          </a:p>
        </p:txBody>
      </p:sp>
      <p:sp>
        <p:nvSpPr>
          <p:cNvPr id="74" name="Google Shape;7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342900">
              <a:lnSpc>
                <a:spcPct val="100000"/>
              </a:lnSpc>
            </a:pPr>
            <a:r>
              <a:rPr lang="ru-RU" sz="2500" dirty="0" smtClean="0"/>
              <a:t>Центры для реабилитации </a:t>
            </a:r>
          </a:p>
          <a:p>
            <a:pPr marL="342900">
              <a:lnSpc>
                <a:spcPct val="100000"/>
              </a:lnSpc>
            </a:pPr>
            <a:r>
              <a:rPr lang="ru-RU" sz="2500" dirty="0" smtClean="0"/>
              <a:t>Государство</a:t>
            </a:r>
          </a:p>
          <a:p>
            <a:pPr marL="342900">
              <a:lnSpc>
                <a:spcPct val="100000"/>
              </a:lnSpc>
            </a:pPr>
            <a:r>
              <a:rPr lang="ru-RU" sz="2500" dirty="0" smtClean="0"/>
              <a:t>Больницы</a:t>
            </a:r>
          </a:p>
          <a:p>
            <a:pPr marL="342900">
              <a:lnSpc>
                <a:spcPct val="100000"/>
              </a:lnSpc>
            </a:pPr>
            <a:r>
              <a:rPr lang="ru" sz="2800" dirty="0" smtClean="0"/>
              <a:t>Люди, </a:t>
            </a:r>
            <a:r>
              <a:rPr lang="ru" sz="2800" dirty="0"/>
              <a:t>которые перенесли травмы или операции, которым нужно пройти курс реабилитации</a:t>
            </a:r>
            <a:endParaRPr lang="ru-RU" sz="2500" dirty="0" smtClean="0"/>
          </a:p>
          <a:p>
            <a:pPr marL="342900">
              <a:lnSpc>
                <a:spcPct val="100000"/>
              </a:lnSpc>
            </a:pPr>
            <a:endParaRPr lang="ru-RU" sz="2500" dirty="0" smtClean="0"/>
          </a:p>
          <a:p>
            <a:pPr marL="342900">
              <a:lnSpc>
                <a:spcPct val="100000"/>
              </a:lnSpc>
            </a:pPr>
            <a:endParaRPr lang="ru-RU" sz="2500" dirty="0" smtClean="0"/>
          </a:p>
          <a:p>
            <a:pPr marL="342900">
              <a:lnSpc>
                <a:spcPct val="100000"/>
              </a:lnSpc>
            </a:pPr>
            <a:endParaRPr sz="2500" dirty="0"/>
          </a:p>
        </p:txBody>
      </p:sp>
    </p:spTree>
    <p:extLst>
      <p:ext uri="{BB962C8B-B14F-4D97-AF65-F5344CB8AC3E}">
        <p14:creationId xmlns:p14="http://schemas.microsoft.com/office/powerpoint/2010/main" val="2083416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ru" dirty="0" smtClean="0"/>
              <a:t>Рынок</a:t>
            </a:r>
            <a:endParaRPr dirty="0"/>
          </a:p>
        </p:txBody>
      </p:sp>
      <p:sp>
        <p:nvSpPr>
          <p:cNvPr id="80" name="Google Shape;80;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marR="0" lvl="0" indent="0" algn="l" rtl="0">
              <a:lnSpc>
                <a:spcPct val="115000"/>
              </a:lnSpc>
              <a:spcBef>
                <a:spcPts val="0"/>
              </a:spcBef>
              <a:spcAft>
                <a:spcPts val="0"/>
              </a:spcAft>
              <a:buNone/>
            </a:pPr>
            <a:r>
              <a:rPr lang="ru" dirty="0"/>
              <a:t>В России примерно 3.6 млн (данные ТАСС) человек нуждается в реабилитационных мероприятий, из которых только 50% (данные ВОЗ) ими пользуются.</a:t>
            </a:r>
            <a:endParaRPr dirty="0"/>
          </a:p>
          <a:p>
            <a:pPr marL="0" marR="0" lvl="0" indent="0" algn="l" rtl="0">
              <a:lnSpc>
                <a:spcPct val="115000"/>
              </a:lnSpc>
              <a:spcBef>
                <a:spcPts val="1200"/>
              </a:spcBef>
              <a:spcAft>
                <a:spcPts val="0"/>
              </a:spcAft>
              <a:buNone/>
            </a:pPr>
            <a:r>
              <a:rPr lang="ru" dirty="0"/>
              <a:t>В 2022 году численность случаев медицинской реабилитации в госсекторе в стране повысилась на 11,7%.</a:t>
            </a:r>
            <a:endParaRPr dirty="0"/>
          </a:p>
          <a:p>
            <a:pPr marL="0" marR="0" lvl="0" indent="0" algn="l" rtl="0">
              <a:lnSpc>
                <a:spcPct val="115000"/>
              </a:lnSpc>
              <a:spcBef>
                <a:spcPts val="1200"/>
              </a:spcBef>
              <a:spcAft>
                <a:spcPts val="0"/>
              </a:spcAft>
              <a:buNone/>
            </a:pPr>
            <a:r>
              <a:rPr lang="ru" dirty="0"/>
              <a:t>После пандемии covid 19 колоссальному количеству людей потребовалась реабилитация, от физических упражнений до психологической помощи.</a:t>
            </a:r>
            <a:endParaRPr dirty="0"/>
          </a:p>
          <a:p>
            <a:pPr marL="0" marR="0" lvl="0" indent="0" algn="l" rtl="0">
              <a:lnSpc>
                <a:spcPct val="115000"/>
              </a:lnSpc>
              <a:spcBef>
                <a:spcPts val="1200"/>
              </a:spcBef>
              <a:spcAft>
                <a:spcPts val="1200"/>
              </a:spcAft>
              <a:buNone/>
            </a:pPr>
            <a:r>
              <a:rPr lang="ru" dirty="0"/>
              <a:t>В связи со специальной военной операцией значительно повысилось количество людей, нуждающихся в реабилитации. </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ru" dirty="0" smtClean="0"/>
              <a:t>Конкуренты </a:t>
            </a:r>
            <a:endParaRPr dirty="0"/>
          </a:p>
        </p:txBody>
      </p:sp>
      <p:sp>
        <p:nvSpPr>
          <p:cNvPr id="74" name="Google Shape;7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114300" indent="0">
              <a:buNone/>
            </a:pPr>
            <a:r>
              <a:rPr lang="ru-RU" dirty="0" smtClean="0"/>
              <a:t>	В </a:t>
            </a:r>
            <a:r>
              <a:rPr lang="ru-RU" dirty="0"/>
              <a:t>отличии от существующих приложений, мы предоставляем реабилитационный комплекс при разных видах заболеваний. Существуют приложения для реабилитации, но они сфокусированы только на реабилитации после инсульта (их спектр услуг очень ограничен):</a:t>
            </a:r>
          </a:p>
          <a:p>
            <a:pPr marL="114300" indent="0">
              <a:buNone/>
            </a:pPr>
            <a:r>
              <a:rPr lang="en-US" dirty="0" err="1"/>
              <a:t>Gozi</a:t>
            </a:r>
            <a:r>
              <a:rPr lang="en-US" dirty="0"/>
              <a:t>, </a:t>
            </a:r>
            <a:r>
              <a:rPr lang="en-US" dirty="0" err="1"/>
              <a:t>Medisafe</a:t>
            </a:r>
            <a:r>
              <a:rPr lang="en-US" dirty="0"/>
              <a:t>, Stop, Breathe &amp; Think, 7 Minute Workout Challenge, Language Therapy 4-in-1, Constant Therapy, </a:t>
            </a:r>
            <a:r>
              <a:rPr lang="en-US" dirty="0" err="1"/>
              <a:t>VocalEyes</a:t>
            </a:r>
            <a:r>
              <a:rPr lang="en-US" dirty="0"/>
              <a:t> AI, Glasses, Elevate, Peak. </a:t>
            </a:r>
            <a:r>
              <a:rPr lang="ru-RU" dirty="0"/>
              <a:t>Существуют приложения для людей с инвалидностью, их услуги аналогично ограничены: Яндекс. Разговор, </a:t>
            </a:r>
            <a:r>
              <a:rPr lang="ru-RU" dirty="0" err="1"/>
              <a:t>LINKa</a:t>
            </a:r>
            <a:r>
              <a:rPr lang="ru-RU" dirty="0"/>
              <a:t>: напиши, </a:t>
            </a:r>
            <a:r>
              <a:rPr lang="ru-RU" dirty="0" err="1"/>
              <a:t>Dexteria</a:t>
            </a:r>
            <a:r>
              <a:rPr lang="ru-RU" dirty="0"/>
              <a:t>, Экранные лупы.</a:t>
            </a:r>
          </a:p>
        </p:txBody>
      </p:sp>
    </p:spTree>
    <p:extLst>
      <p:ext uri="{BB962C8B-B14F-4D97-AF65-F5344CB8AC3E}">
        <p14:creationId xmlns:p14="http://schemas.microsoft.com/office/powerpoint/2010/main" val="307322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ru-RU" dirty="0" smtClean="0"/>
              <a:t>Оценка конкурентоспособности продукта</a:t>
            </a:r>
            <a:endParaRPr dirty="0"/>
          </a:p>
        </p:txBody>
      </p:sp>
      <p:sp>
        <p:nvSpPr>
          <p:cNvPr id="68" name="Google Shape;68;p15"/>
          <p:cNvSpPr txBox="1">
            <a:spLocks noGrp="1"/>
          </p:cNvSpPr>
          <p:nvPr>
            <p:ph type="body" idx="1"/>
          </p:nvPr>
        </p:nvSpPr>
        <p:spPr>
          <a:xfrm>
            <a:off x="4141390" y="1152474"/>
            <a:ext cx="4690910" cy="3866857"/>
          </a:xfrm>
          <a:prstGeom prst="rect">
            <a:avLst/>
          </a:prstGeom>
        </p:spPr>
        <p:txBody>
          <a:bodyPr spcFirstLastPara="1" wrap="square" lIns="91425" tIns="91425" rIns="91425" bIns="91425" anchor="t" anchorCtr="0">
            <a:normAutofit fontScale="25000" lnSpcReduction="20000"/>
          </a:bodyPr>
          <a:lstStyle/>
          <a:p>
            <a:pPr marL="0" lvl="0" indent="0">
              <a:buNone/>
            </a:pPr>
            <a:r>
              <a:rPr lang="ru-RU" sz="4400" dirty="0"/>
              <a:t>Наименее значимой конкурентной силой, которая влияет на проект стала угроза со стороны товаров-заменителей. Это связано с определённой уникальностью продукта. Товаром-заменителем можно назвать лечение в клиники, однако, оно происходит на совершенно других условиях - значительно дороже и стационарно, что снижает риск угрозы. Угроза со стороны нестабильности поставщиков также незначительно влияет на проект, ввиду широкого выбора IT-решений и IT-специалистов для разработки и отладки приложения, а также большого количества экспертов в области медицины, которые будут реализовывать консультационные услуги. Угроза потери клиентов уже значительно ощутимее влияет на наш проект. На рынке приложение ценовые характеристики играют довольно значимую роль и при появлении более дешевого аналога, клиенты могут выбрать его. Действующая конкуренция имеет схожее влияние на проект. Прямых конкурентов у приложения нет, однако, дифференциация заключается во второстепенных признаках, что может снизить его уникальность. Очень высокое влияние имеют новые конкуренты в отрасли. Продвижение продукта требует определённых вложений, а также необходимы мероприятия по повышению уровня доверия среди населения медицинским приложениям, однако, затраты на эти мероприятия могут себе позволить начинающие игроки, что повышает риск их </a:t>
            </a:r>
            <a:r>
              <a:rPr lang="ru-RU" sz="4400" dirty="0" smtClean="0"/>
              <a:t>увеличения </a:t>
            </a:r>
            <a:r>
              <a:rPr lang="ru-RU" sz="4400" dirty="0"/>
              <a:t>на рынке. Сейчас рынок </a:t>
            </a:r>
            <a:r>
              <a:rPr lang="ru-RU" sz="4400" dirty="0" err="1"/>
              <a:t>ненасыщен</a:t>
            </a:r>
            <a:r>
              <a:rPr lang="ru-RU" sz="4400" dirty="0"/>
              <a:t>, но </a:t>
            </a:r>
            <a:r>
              <a:rPr lang="ru-RU" sz="4400" dirty="0" smtClean="0"/>
              <a:t>привлекателен</a:t>
            </a:r>
            <a:r>
              <a:rPr lang="ru-RU" sz="4400" dirty="0"/>
              <a:t>.</a:t>
            </a:r>
            <a:endParaRPr sz="4400" dirty="0"/>
          </a:p>
          <a:p>
            <a:pPr marL="0" marR="0" lvl="0" indent="0" algn="l" rtl="0">
              <a:lnSpc>
                <a:spcPct val="115000"/>
              </a:lnSpc>
              <a:spcBef>
                <a:spcPts val="0"/>
              </a:spcBef>
              <a:spcAft>
                <a:spcPts val="1200"/>
              </a:spcAft>
              <a:buNone/>
            </a:pPr>
            <a:endParaRPr dirty="0"/>
          </a:p>
        </p:txBody>
      </p:sp>
      <p:pic>
        <p:nvPicPr>
          <p:cNvPr id="3" name="Рисунок 2"/>
          <p:cNvPicPr>
            <a:picLocks noChangeAspect="1"/>
          </p:cNvPicPr>
          <p:nvPr/>
        </p:nvPicPr>
        <p:blipFill>
          <a:blip r:embed="rId3"/>
          <a:stretch>
            <a:fillRect/>
          </a:stretch>
        </p:blipFill>
        <p:spPr>
          <a:xfrm>
            <a:off x="311700" y="1967631"/>
            <a:ext cx="3829689" cy="231310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ru-RU" dirty="0" smtClean="0"/>
              <a:t>Финансы</a:t>
            </a:r>
            <a:endParaRPr dirty="0"/>
          </a:p>
        </p:txBody>
      </p:sp>
      <p:sp>
        <p:nvSpPr>
          <p:cNvPr id="68" name="Google Shape;68;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114300" indent="0">
              <a:buNone/>
            </a:pPr>
            <a:r>
              <a:rPr lang="ru-RU" dirty="0"/>
              <a:t>Планируется, что маркетинговые затраты в первый месяц будут составлять 200000 рублей (без учета больших вложений в маркетинг до запуска проекта), ожидаемое количество покупателей, исходя из ранее сделанных задач, в первом месяце 10 000 человек. Тогда CAC = 20 рублей.</a:t>
            </a:r>
          </a:p>
          <a:p>
            <a:pPr marL="114300" indent="0">
              <a:buNone/>
            </a:pPr>
            <a:r>
              <a:rPr lang="ru-RU" dirty="0"/>
              <a:t>ARPU = 999 рублей.</a:t>
            </a:r>
          </a:p>
          <a:p>
            <a:pPr marL="114300" indent="0">
              <a:buNone/>
            </a:pPr>
            <a:r>
              <a:rPr lang="ru-RU" dirty="0"/>
              <a:t>Ожидаемый </a:t>
            </a:r>
            <a:r>
              <a:rPr lang="ru-RU" dirty="0" err="1"/>
              <a:t>Lifetime</a:t>
            </a:r>
            <a:r>
              <a:rPr lang="ru-RU" dirty="0"/>
              <a:t> – это период, в который пользователи будут продлевать подписку (если не брать в учет расширения проекта и выход на новую аудиторию), тогда это в среднем 6 месяцев.</a:t>
            </a:r>
          </a:p>
          <a:p>
            <a:pPr marL="114300" indent="0">
              <a:buNone/>
            </a:pPr>
            <a:r>
              <a:rPr lang="ru-RU" dirty="0"/>
              <a:t>LTV = 5 994 рублей.</a:t>
            </a:r>
          </a:p>
          <a:p>
            <a:pPr marL="114300" indent="0">
              <a:buNone/>
            </a:pPr>
            <a:r>
              <a:rPr lang="ru-RU" dirty="0"/>
              <a:t>Следовательно валовая прибыль на месяц = 9 990 000 рублей.</a:t>
            </a:r>
          </a:p>
          <a:p>
            <a:pPr marL="0" lvl="0" indent="0" algn="l" rtl="0">
              <a:spcBef>
                <a:spcPts val="0"/>
              </a:spcBef>
              <a:spcAft>
                <a:spcPts val="0"/>
              </a:spcAft>
              <a:buNone/>
            </a:pPr>
            <a:r>
              <a:rPr lang="ru" dirty="0"/>
              <a:t/>
            </a:r>
            <a:br>
              <a:rPr lang="ru" dirty="0"/>
            </a:br>
            <a:endParaRPr dirty="0"/>
          </a:p>
          <a:p>
            <a:pPr marL="0" marR="0" lvl="0" indent="0" algn="l" rtl="0">
              <a:lnSpc>
                <a:spcPct val="115000"/>
              </a:lnSpc>
              <a:spcBef>
                <a:spcPts val="0"/>
              </a:spcBef>
              <a:spcAft>
                <a:spcPts val="1200"/>
              </a:spcAft>
              <a:buNone/>
            </a:pPr>
            <a:endParaRPr dirty="0"/>
          </a:p>
        </p:txBody>
      </p:sp>
    </p:spTree>
    <p:extLst>
      <p:ext uri="{BB962C8B-B14F-4D97-AF65-F5344CB8AC3E}">
        <p14:creationId xmlns:p14="http://schemas.microsoft.com/office/powerpoint/2010/main" val="3862370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Команда</a:t>
            </a:r>
            <a:endParaRPr/>
          </a:p>
        </p:txBody>
      </p:sp>
      <p:sp>
        <p:nvSpPr>
          <p:cNvPr id="86" name="Google Shape;86;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ru" sz="2300" dirty="0"/>
              <a:t>Коробова Мария - лидер проекта.</a:t>
            </a:r>
            <a:br>
              <a:rPr lang="ru" sz="2300" dirty="0"/>
            </a:br>
            <a:r>
              <a:rPr lang="ru" sz="2300" dirty="0"/>
              <a:t>Студентка бакалавриата по </a:t>
            </a:r>
            <a:endParaRPr sz="2300" dirty="0"/>
          </a:p>
          <a:p>
            <a:pPr marL="0" marR="0" lvl="0" indent="0" algn="l" rtl="0">
              <a:lnSpc>
                <a:spcPct val="115000"/>
              </a:lnSpc>
              <a:spcBef>
                <a:spcPts val="0"/>
              </a:spcBef>
              <a:spcAft>
                <a:spcPts val="0"/>
              </a:spcAft>
              <a:buNone/>
            </a:pPr>
            <a:r>
              <a:rPr lang="ru" sz="2300" dirty="0"/>
              <a:t>направлению “Менеджмент”. </a:t>
            </a:r>
            <a:endParaRPr lang="ru" sz="2300" dirty="0" smtClean="0"/>
          </a:p>
          <a:p>
            <a:pPr marL="0" marR="0" lvl="0" indent="0" algn="l" rtl="0">
              <a:lnSpc>
                <a:spcPct val="115000"/>
              </a:lnSpc>
              <a:spcBef>
                <a:spcPts val="0"/>
              </a:spcBef>
              <a:spcAft>
                <a:spcPts val="0"/>
              </a:spcAft>
              <a:buNone/>
            </a:pPr>
            <a:r>
              <a:rPr lang="ru" sz="2300" dirty="0" smtClean="0"/>
              <a:t>Почта: </a:t>
            </a:r>
            <a:r>
              <a:rPr lang="en-US" sz="2300" dirty="0" smtClean="0"/>
              <a:t>MARI.KOROBOVA.02@MAIL.RU</a:t>
            </a:r>
            <a:endParaRPr sz="2300" dirty="0"/>
          </a:p>
          <a:p>
            <a:pPr marL="0" marR="0" lvl="0" indent="0" algn="l" rtl="0">
              <a:lnSpc>
                <a:spcPct val="115000"/>
              </a:lnSpc>
              <a:spcBef>
                <a:spcPts val="0"/>
              </a:spcBef>
              <a:spcAft>
                <a:spcPts val="0"/>
              </a:spcAft>
              <a:buNone/>
            </a:pPr>
            <a:endParaRPr sz="2300" dirty="0"/>
          </a:p>
          <a:p>
            <a:pPr marL="0" marR="0" lvl="0" indent="0" algn="l" rtl="0">
              <a:lnSpc>
                <a:spcPct val="115000"/>
              </a:lnSpc>
              <a:spcBef>
                <a:spcPts val="0"/>
              </a:spcBef>
              <a:spcAft>
                <a:spcPts val="0"/>
              </a:spcAft>
              <a:buNone/>
            </a:pPr>
            <a:endParaRPr sz="2300" dirty="0"/>
          </a:p>
          <a:p>
            <a:pPr marL="0" marR="0" lvl="0" indent="0" algn="l" rtl="0">
              <a:lnSpc>
                <a:spcPct val="115000"/>
              </a:lnSpc>
              <a:spcBef>
                <a:spcPts val="0"/>
              </a:spcBef>
              <a:spcAft>
                <a:spcPts val="0"/>
              </a:spcAft>
              <a:buNone/>
            </a:pPr>
            <a:r>
              <a:rPr lang="ru" sz="2300" dirty="0"/>
              <a:t>Купрякова Анастасия - участник проекта.</a:t>
            </a:r>
            <a:endParaRPr lang="ru-RU" sz="2300" dirty="0"/>
          </a:p>
          <a:p>
            <a:pPr marL="0" lvl="0" indent="0" algn="l" rtl="0">
              <a:spcBef>
                <a:spcPts val="0"/>
              </a:spcBef>
              <a:spcAft>
                <a:spcPts val="0"/>
              </a:spcAft>
              <a:buNone/>
            </a:pPr>
            <a:r>
              <a:rPr lang="ru-RU" sz="2300" dirty="0" smtClean="0"/>
              <a:t>Аспирант кафедры менеджмента и </a:t>
            </a:r>
          </a:p>
          <a:p>
            <a:pPr marL="0" lvl="0" indent="0" algn="l" rtl="0">
              <a:spcBef>
                <a:spcPts val="0"/>
              </a:spcBef>
              <a:spcAft>
                <a:spcPts val="0"/>
              </a:spcAft>
              <a:buNone/>
            </a:pPr>
            <a:r>
              <a:rPr lang="ru-RU" sz="2300" dirty="0" smtClean="0"/>
              <a:t>инноваций.</a:t>
            </a:r>
            <a:endParaRPr sz="2300"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1200"/>
              </a:spcAft>
              <a:buNone/>
            </a:pPr>
            <a:endParaRPr dirty="0"/>
          </a:p>
        </p:txBody>
      </p:sp>
      <p:pic>
        <p:nvPicPr>
          <p:cNvPr id="87" name="Google Shape;87;p18"/>
          <p:cNvPicPr preferRelativeResize="0"/>
          <p:nvPr/>
        </p:nvPicPr>
        <p:blipFill>
          <a:blip r:embed="rId3">
            <a:alphaModFix/>
          </a:blip>
          <a:stretch>
            <a:fillRect/>
          </a:stretch>
        </p:blipFill>
        <p:spPr>
          <a:xfrm>
            <a:off x="5222228" y="214675"/>
            <a:ext cx="2114100" cy="2114100"/>
          </a:xfrm>
          <a:prstGeom prst="roundRect">
            <a:avLst>
              <a:gd name="adj" fmla="val 16667"/>
            </a:avLst>
          </a:prstGeom>
          <a:noFill/>
          <a:ln>
            <a:noFill/>
          </a:ln>
        </p:spPr>
      </p:pic>
      <p:pic>
        <p:nvPicPr>
          <p:cNvPr id="88" name="Google Shape;88;p18"/>
          <p:cNvPicPr preferRelativeResize="0"/>
          <p:nvPr/>
        </p:nvPicPr>
        <p:blipFill>
          <a:blip r:embed="rId4">
            <a:alphaModFix/>
          </a:blip>
          <a:stretch>
            <a:fillRect/>
          </a:stretch>
        </p:blipFill>
        <p:spPr>
          <a:xfrm>
            <a:off x="6279278" y="2396150"/>
            <a:ext cx="2114100" cy="2114100"/>
          </a:xfrm>
          <a:prstGeom prst="roundRect">
            <a:avLst>
              <a:gd name="adj" fmla="val 16667"/>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8751</TotalTime>
  <Words>2614</Words>
  <Application>Microsoft Office PowerPoint</Application>
  <PresentationFormat>Экран (16:9)</PresentationFormat>
  <Paragraphs>202</Paragraphs>
  <Slides>13</Slides>
  <Notes>11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Times New Roman</vt:lpstr>
      <vt:lpstr>Symbol</vt:lpstr>
      <vt:lpstr>Nunito</vt:lpstr>
      <vt:lpstr>Calibri</vt:lpstr>
      <vt:lpstr>Simple Light</vt:lpstr>
      <vt:lpstr>Путь исцеления</vt:lpstr>
      <vt:lpstr>Путь исцеления</vt:lpstr>
      <vt:lpstr>Целевая аудитория </vt:lpstr>
      <vt:lpstr>Пользователь и проблема</vt:lpstr>
      <vt:lpstr>Решение</vt:lpstr>
      <vt:lpstr>SWAT-анализ создания приложения для реабилитации</vt:lpstr>
      <vt:lpstr>Продукт</vt:lpstr>
      <vt:lpstr>Заинтересованные стороны / стейкхолдеры</vt:lpstr>
      <vt:lpstr>Рынок</vt:lpstr>
      <vt:lpstr>Конкуренты </vt:lpstr>
      <vt:lpstr>Оценка конкурентоспособности продукта</vt:lpstr>
      <vt:lpstr>Финансы</vt:lpstr>
      <vt:lpstr>Команда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Путь исцеления</dc:title>
  <dc:creator>User</dc:creator>
  <cp:lastModifiedBy>Yan Bakanov</cp:lastModifiedBy>
  <cp:revision>16</cp:revision>
  <dcterms:modified xsi:type="dcterms:W3CDTF">2023-11-20T08:44:04Z</dcterms:modified>
</cp:coreProperties>
</file>