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jPgn6NNBjrtJOewlI/WFA88f9W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1518F39-D01E-4F03-B77D-0C6584780B02}">
  <a:tblStyle styleId="{11518F39-D01E-4F03-B77D-0C6584780B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customschemas.google.com/relationships/presentationmetadata" Target="meta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1e7fdb2b1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1e7fdb2b1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1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1.png"/><Relationship Id="rId5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01717" y="1480056"/>
            <a:ext cx="4655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</a:rPr>
              <a:t>LeukoCheck: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400">
                <a:solidFill>
                  <a:schemeClr val="dk1"/>
                </a:solidFill>
              </a:rPr>
              <a:t>Мониторинг Риска Сердечно-Сосудистых заболеваний через Лейкоциты</a:t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66250" y="183874"/>
            <a:ext cx="1570375" cy="7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1387" y="83225"/>
            <a:ext cx="1163336" cy="93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 txBox="1"/>
          <p:nvPr/>
        </p:nvSpPr>
        <p:spPr>
          <a:xfrm>
            <a:off x="695075" y="1015375"/>
            <a:ext cx="3520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Спикер: Вогнерубов Александр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401725" y="4262500"/>
            <a:ext cx="30789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Спикер: Вогнерубов Александр 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0" y="1534075"/>
            <a:ext cx="7229100" cy="3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сейчас?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Рост технологий ИИ и машинного обучения создает новые возможности для точной диагностики сердечно-сосудистых заболеваний.</a:t>
            </a:r>
            <a:endParaRPr/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работаем в рамках НТИ (HealthNet), объединяя технологии и здравоохранение для доступа к новым ресурсам и рынкам.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Современные пациенты становятся проактивными, увеличивая спрос на решения для ранней диагностики и профилактики.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838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838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мы?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Мы, как медики, понимаем потребности здравоохранения и задаём точный вектор для технологических решений.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сотрудничаем с IT-интеграторами, что даёт доступ к экспертам для разработки и внедрения инновационного продукта.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ПРОДУКТА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530718" y="23966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400">
                <a:latin typeface="Arial"/>
                <a:ea typeface="Arial"/>
                <a:cs typeface="Arial"/>
                <a:sym typeface="Arial"/>
              </a:rPr>
              <a:t>B2B</a:t>
            </a:r>
            <a:br>
              <a:rPr b="1" lang="ru" sz="1400">
                <a:latin typeface="Arial"/>
                <a:ea typeface="Arial"/>
                <a:cs typeface="Arial"/>
                <a:sym typeface="Arial"/>
              </a:rPr>
            </a:br>
            <a:r>
              <a:rPr lang="ru" sz="1400">
                <a:latin typeface="Arial"/>
                <a:ea typeface="Arial"/>
                <a:cs typeface="Arial"/>
                <a:sym typeface="Arial"/>
              </a:rPr>
              <a:t>Продукт нацелен на частные медицинские центры и диагностические лаборатории: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1" lang="ru" sz="1400">
                <a:latin typeface="Arial"/>
                <a:ea typeface="Arial"/>
                <a:cs typeface="Arial"/>
                <a:sym typeface="Arial"/>
              </a:rPr>
              <a:t>Helix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ru" sz="1400">
                <a:latin typeface="Arial"/>
                <a:ea typeface="Arial"/>
                <a:cs typeface="Arial"/>
                <a:sym typeface="Arial"/>
              </a:rPr>
              <a:t>Invitro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ru" sz="1400">
                <a:latin typeface="Arial"/>
                <a:ea typeface="Arial"/>
                <a:cs typeface="Arial"/>
                <a:sym typeface="Arial"/>
              </a:rPr>
              <a:t>Гемотест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ru" sz="1400">
                <a:latin typeface="Arial"/>
                <a:ea typeface="Arial"/>
                <a:cs typeface="Arial"/>
                <a:sym typeface="Arial"/>
              </a:rPr>
              <a:t>Клиника Фомина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400">
                <a:latin typeface="Arial"/>
                <a:ea typeface="Arial"/>
                <a:cs typeface="Arial"/>
                <a:sym typeface="Arial"/>
              </a:rPr>
              <a:t>B2G</a:t>
            </a:r>
            <a:br>
              <a:rPr b="1" lang="ru" sz="1400">
                <a:latin typeface="Arial"/>
                <a:ea typeface="Arial"/>
                <a:cs typeface="Arial"/>
                <a:sym typeface="Arial"/>
              </a:rPr>
            </a:br>
            <a:r>
              <a:rPr lang="ru" sz="1400">
                <a:latin typeface="Arial"/>
                <a:ea typeface="Arial"/>
                <a:cs typeface="Arial"/>
                <a:sym typeface="Arial"/>
              </a:rPr>
              <a:t>Продукт ориентирован на государственные учреждения здравоохранения: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1" lang="ru" sz="1400">
                <a:latin typeface="Arial"/>
                <a:ea typeface="Arial"/>
                <a:cs typeface="Arial"/>
                <a:sym typeface="Arial"/>
              </a:rPr>
              <a:t>Министерство здравоохранения Хакасии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ru" sz="1400">
                <a:latin typeface="Arial"/>
                <a:ea typeface="Arial"/>
                <a:cs typeface="Arial"/>
                <a:sym typeface="Arial"/>
              </a:rPr>
              <a:t>СибГМУ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ru" sz="1400">
                <a:latin typeface="Arial"/>
                <a:ea typeface="Arial"/>
                <a:cs typeface="Arial"/>
                <a:sym typeface="Arial"/>
              </a:rPr>
              <a:t>Департамент здравоохранения Томской области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75" y="1971850"/>
            <a:ext cx="5493002" cy="318354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"/>
          <p:cNvSpPr txBox="1"/>
          <p:nvPr/>
        </p:nvSpPr>
        <p:spPr>
          <a:xfrm>
            <a:off x="5487925" y="2088600"/>
            <a:ext cx="3150000" cy="21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Сердечно-сосудистые заболевания (ССЗ) являются основной причиной смертности в России, составляя более 50% всех летальных исходов в 2023 году, что </a:t>
            </a:r>
            <a:r>
              <a:rPr lang="ru"/>
              <a:t>подчеркивает</a:t>
            </a:r>
            <a:r>
              <a:rPr lang="ru"/>
              <a:t> необходимость эффективных решений для их диагностики и профилактики.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/>
          <p:nvPr>
            <p:ph idx="1" type="body"/>
          </p:nvPr>
        </p:nvSpPr>
        <p:spPr>
          <a:xfrm>
            <a:off x="530718" y="2037881"/>
            <a:ext cx="7993200" cy="29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Мы предлагаем медицинское  ПО для прогнозирования риска ишемического инсульта, основанное на многослойных нейронных сетях для точной оценки рисков и улучшения диагностики.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100"/>
              <a:t>Как это работает:</a:t>
            </a:r>
            <a:endParaRPr sz="11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/>
              <a:t>Многослойные нейронные сети</a:t>
            </a:r>
            <a:r>
              <a:rPr lang="ru" sz="1100"/>
              <a:t> анализируют данные о гемодинамических и гематологических показателях, выявляя скрытые взаимосвязи для точного прогноза.</a:t>
            </a:r>
            <a:endParaRPr sz="11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/>
              <a:t>База данных MySQL</a:t>
            </a:r>
            <a:r>
              <a:rPr lang="ru" sz="1100"/>
              <a:t> хранит информацию о пациентах для глубокого анализа и обучения нейронной сети.</a:t>
            </a:r>
            <a:endParaRPr sz="11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/>
              <a:t>Интерфейс на PyQt5</a:t>
            </a:r>
            <a:r>
              <a:rPr lang="ru" sz="1100"/>
              <a:t> обеспечивает удобную работу специалистов с программой.</a:t>
            </a:r>
            <a:endParaRPr sz="11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1e7fdb2b1b_0_29"/>
          <p:cNvSpPr txBox="1"/>
          <p:nvPr>
            <p:ph type="title"/>
          </p:nvPr>
        </p:nvSpPr>
        <p:spPr>
          <a:xfrm>
            <a:off x="4488292" y="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Описание технологии </a:t>
            </a:r>
            <a:endParaRPr/>
          </a:p>
        </p:txBody>
      </p:sp>
      <p:sp>
        <p:nvSpPr>
          <p:cNvPr id="184" name="Google Shape;184;g31e7fdb2b1b_0_29"/>
          <p:cNvSpPr txBox="1"/>
          <p:nvPr>
            <p:ph idx="1" type="body"/>
          </p:nvPr>
        </p:nvSpPr>
        <p:spPr>
          <a:xfrm>
            <a:off x="0" y="0"/>
            <a:ext cx="9144000" cy="524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/>
              <a:t>Уникальные маркеры для оценки риска ССЗ</a:t>
            </a:r>
            <a:r>
              <a:rPr lang="ru" sz="1100"/>
              <a:t>:</a:t>
            </a:r>
            <a:br>
              <a:rPr lang="ru" sz="1100"/>
            </a:b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1" lang="ru" sz="1100"/>
              <a:t>Гемодинамические параметры</a:t>
            </a:r>
            <a:r>
              <a:rPr lang="ru" sz="1100"/>
              <a:t>:</a:t>
            </a:r>
            <a:endParaRPr sz="1100"/>
          </a:p>
          <a:p>
            <a:pPr indent="-29845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■"/>
            </a:pPr>
            <a:r>
              <a:rPr lang="ru" sz="1100"/>
              <a:t>Систолическое артериальное давление</a:t>
            </a:r>
            <a:endParaRPr sz="1100"/>
          </a:p>
          <a:p>
            <a:pPr indent="-29845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■"/>
            </a:pPr>
            <a:r>
              <a:rPr lang="ru" sz="1100"/>
              <a:t>Минутный объем крови</a:t>
            </a:r>
            <a:endParaRPr sz="1100"/>
          </a:p>
          <a:p>
            <a:pPr indent="-29845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■"/>
            </a:pPr>
            <a:r>
              <a:rPr lang="ru" sz="1100"/>
              <a:t>Общее периферическое сопротивление сосудов</a:t>
            </a: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b="1" lang="ru" sz="1100"/>
              <a:t>Лейкоцитарные индексы</a:t>
            </a:r>
            <a:r>
              <a:rPr lang="ru" sz="1100"/>
              <a:t>:</a:t>
            </a:r>
            <a:endParaRPr sz="1100"/>
          </a:p>
          <a:p>
            <a:pPr indent="-29845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■"/>
            </a:pPr>
            <a:r>
              <a:rPr lang="ru" sz="1100"/>
              <a:t>Относительное количество моноцитов (показатель воспаления и атеросклероза)</a:t>
            </a:r>
            <a:endParaRPr sz="1100"/>
          </a:p>
          <a:p>
            <a:pPr indent="-29845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■"/>
            </a:pPr>
            <a:r>
              <a:rPr lang="ru" sz="1100"/>
              <a:t>Индекс соотношения нейтрофилов и моноцитов (отражает воспаление и иммунную реакцию)</a:t>
            </a:r>
            <a:endParaRPr sz="11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/>
              <a:t>Использование многослойной нейронной сети</a:t>
            </a:r>
            <a:r>
              <a:rPr lang="ru" sz="1100"/>
              <a:t>:</a:t>
            </a:r>
            <a:br>
              <a:rPr lang="ru" sz="1100"/>
            </a:b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ru" sz="1100"/>
              <a:t>Обработка данных с помощью нейронной сети для выявления сложных взаимосвязей между гемодинамическими и лейкоцитарными маркерами.</a:t>
            </a: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ru" sz="1100"/>
              <a:t>Прогнозирование на основе алгоритмов машинного обучения, что позволяет улучшить точность оценки риска ССЗ.</a:t>
            </a:r>
            <a:endParaRPr sz="11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/>
              <a:t>Инновационные возможности</a:t>
            </a:r>
            <a:r>
              <a:rPr lang="ru" sz="1100"/>
              <a:t>:</a:t>
            </a:r>
            <a:br>
              <a:rPr lang="ru" sz="1100"/>
            </a:b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ru" sz="1100"/>
              <a:t>Применение более точных физиологических данных, что значительно повышает точность прогнозирования по сравнению с традиционными методами.</a:t>
            </a: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ru" sz="1100"/>
              <a:t>Персонализированный подход в прогнозировании, что позволяет учитывать индивидуальные особенности пациента.</a:t>
            </a:r>
            <a:endParaRPr sz="11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/>
              <a:t>Оптимизация работы технологии</a:t>
            </a:r>
            <a:r>
              <a:rPr lang="ru" sz="1100"/>
              <a:t>:</a:t>
            </a:r>
            <a:br>
              <a:rPr lang="ru" sz="1100"/>
            </a:b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ru" sz="1100"/>
              <a:t>Многослойная нейронная сеть адаптирована для обработки больших объемов данных, что обеспечивает быструю и точную диагностику.</a:t>
            </a: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ru" sz="1100"/>
              <a:t>Возможность применения технологии для предсказания риска сердечно-сосудистых заболеваний на ранних стадиях.</a:t>
            </a:r>
            <a:endParaRPr sz="11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/>
              <a:t>Новаторский подход в диагностике ССЗ</a:t>
            </a:r>
            <a:r>
              <a:rPr lang="ru" sz="1100"/>
              <a:t>:</a:t>
            </a:r>
            <a:br>
              <a:rPr lang="ru" sz="1100"/>
            </a:br>
            <a:endParaRPr sz="1100"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ru" sz="1100"/>
              <a:t>Технология предоставляет медицинским специалистам мощный инструмент для более точной и индивидуализированной оценки риска у пациентов, что способствует улучшению профилактики и лечения ССЗ.</a:t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/>
          <p:nvPr>
            <p:ph type="title"/>
          </p:nvPr>
        </p:nvSpPr>
        <p:spPr>
          <a:xfrm>
            <a:off x="432332" y="445031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0" name="Google Shape;190;p6"/>
          <p:cNvSpPr txBox="1"/>
          <p:nvPr>
            <p:ph idx="1" type="body"/>
          </p:nvPr>
        </p:nvSpPr>
        <p:spPr>
          <a:xfrm>
            <a:off x="356125" y="1481074"/>
            <a:ext cx="77439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AutoNum type="arabicPeriod"/>
            </a:pPr>
            <a:r>
              <a:rPr b="1" lang="ru" sz="1100"/>
              <a:t>Экономия времени</a:t>
            </a:r>
            <a:r>
              <a:rPr lang="ru" sz="1100"/>
              <a:t>: Быстрая диагностика и автоматизация анализа данных ускоряют процесс принятия решения.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AutoNum type="arabicPeriod"/>
            </a:pPr>
            <a:r>
              <a:rPr b="1" lang="ru" sz="1100"/>
              <a:t>Экономия денег</a:t>
            </a:r>
            <a:r>
              <a:rPr lang="ru" sz="1100"/>
              <a:t>: Технология помогает снизить расходы на ненужные обследования и лечение.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AutoNum type="arabicPeriod"/>
            </a:pPr>
            <a:r>
              <a:rPr b="1" lang="ru" sz="1100"/>
              <a:t>Повышение качества диагностики</a:t>
            </a:r>
            <a:r>
              <a:rPr lang="ru" sz="1100"/>
              <a:t>: Точные прогнозы и персонализированный подход повышают точность и доверие к диагнозу.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AutoNum type="arabicPeriod"/>
            </a:pPr>
            <a:r>
              <a:rPr b="1" lang="ru" sz="1100"/>
              <a:t>Уменьшение эмоциональных и социальных сложностей</a:t>
            </a:r>
            <a:r>
              <a:rPr lang="ru" sz="1100"/>
              <a:t>: Пациенты и специалисты получают больше уверенности благодаря точной и своевременной диагностике.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AutoNum type="arabicPeriod"/>
            </a:pPr>
            <a:r>
              <a:rPr b="1" lang="ru" sz="1100"/>
              <a:t>Преимущество для конкурентоспособности</a:t>
            </a:r>
            <a:r>
              <a:rPr lang="ru" sz="1100"/>
              <a:t>: Технология обеспечивает конкурентное преимущество для медицинских учреждений на рынке.</a:t>
            </a:r>
            <a:endParaRPr sz="11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100">
              <a:solidFill>
                <a:srgbClr val="132C40"/>
              </a:solidFill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401718" y="2661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0" y="833450"/>
            <a:ext cx="87882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Оценка рынка и потенциала бизнеса</a:t>
            </a:r>
            <a:endParaRPr b="1"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Сегмент целевой аудитории (B2B)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b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 включает медицинские учреждения, лаборатории и сети. Рынок цифрового здравоохранения в России в 2023 году оценивался в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120 миллиардов рублей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с ростом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15-20% в год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 Это создаёт значительные возможности для внедрения инновационных технологий в диагностику ССЗ.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Доля рынка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b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Рынок диагностики ССЗ в России оценивается в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 трлн рублей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 год. Продукт может занять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2-5%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этого рынка за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2-3 года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что эквивалентно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200-500 миллионам рублей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выручки ежегодно.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Потенциал для масштабирования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Масштабирование в России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 Фокус на крупных городах и частных/государственных клиниках. В России более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7 тысяч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медицинских организаций.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Государственные программы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 Бюджет цифровизации медицины в 2023 году составил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56,4 миллиарда рублей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что открывает доступ к государственным учреждениям.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Расширение функционала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 Возможности для расширения на другие заболевания (гипертония, диабет), рынок гипертонии в России —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100 миллиардов рублей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Международное расширение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 Рынок СНГ для диагностики ССЗ оценивается в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 миллиарда долларов США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Прогнозируемый рост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b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Продукт может занять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2-5%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рынка ССЗ в России, что даст </a:t>
            </a:r>
            <a:r>
              <a:rPr b="1"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200-500 миллионов рублей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выручки ежегодно. В долгосрочной перспективе возможен значительный рост благодаря расширению функционала и международному выходу.</a:t>
            </a:r>
            <a:endParaRPr sz="1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7"/>
          <p:cNvSpPr txBox="1"/>
          <p:nvPr>
            <p:ph type="title"/>
          </p:nvPr>
        </p:nvSpPr>
        <p:spPr>
          <a:xfrm>
            <a:off x="401717" y="2538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-5075" y="1780750"/>
            <a:ext cx="4262400" cy="3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2"/>
                </a:solidFill>
              </a:rPr>
              <a:t>Стратегия для победы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Дифференциация</a:t>
            </a:r>
            <a:r>
              <a:rPr lang="ru" sz="1100">
                <a:solidFill>
                  <a:schemeClr val="dk2"/>
                </a:solidFill>
              </a:rPr>
              <a:t>:</a:t>
            </a:r>
            <a:br>
              <a:rPr lang="ru" sz="1100">
                <a:solidFill>
                  <a:schemeClr val="dk2"/>
                </a:solidFill>
              </a:rPr>
            </a:br>
            <a:r>
              <a:rPr lang="ru" sz="1100">
                <a:solidFill>
                  <a:schemeClr val="dk2"/>
                </a:solidFill>
              </a:rPr>
              <a:t>Уникальные маркеры и использование нейронных сетей для точной диагностики на ранних стадиях.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Доступность и стоимость</a:t>
            </a:r>
            <a:r>
              <a:rPr lang="ru" sz="1100">
                <a:solidFill>
                  <a:schemeClr val="dk2"/>
                </a:solidFill>
              </a:rPr>
              <a:t>:</a:t>
            </a:r>
            <a:br>
              <a:rPr lang="ru" sz="1100">
                <a:solidFill>
                  <a:schemeClr val="dk2"/>
                </a:solidFill>
              </a:rPr>
            </a:br>
            <a:r>
              <a:rPr lang="ru" sz="1100">
                <a:solidFill>
                  <a:schemeClr val="dk2"/>
                </a:solidFill>
              </a:rPr>
              <a:t>Низкая цена на анализы и доступность продукта для более широкой аудитории (клиники и лаборатории).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Гибкость и расширение</a:t>
            </a:r>
            <a:r>
              <a:rPr lang="ru" sz="1100">
                <a:solidFill>
                  <a:schemeClr val="dk2"/>
                </a:solidFill>
              </a:rPr>
              <a:t>:</a:t>
            </a:r>
            <a:br>
              <a:rPr lang="ru" sz="1100">
                <a:solidFill>
                  <a:schemeClr val="dk2"/>
                </a:solidFill>
              </a:rPr>
            </a:br>
            <a:r>
              <a:rPr lang="ru" sz="1100">
                <a:solidFill>
                  <a:schemeClr val="dk2"/>
                </a:solidFill>
              </a:rPr>
              <a:t>Возможность быстрого расширения функционала на другие заболевания, что повысит привлекательность продукта для различных сегментов рынка.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AutoNum type="arabicPeriod"/>
            </a:pPr>
            <a:r>
              <a:rPr b="1" lang="ru" sz="1100">
                <a:solidFill>
                  <a:schemeClr val="dk2"/>
                </a:solidFill>
              </a:rPr>
              <a:t>Инновационные технологии</a:t>
            </a:r>
            <a:r>
              <a:rPr lang="ru" sz="1100">
                <a:solidFill>
                  <a:schemeClr val="dk2"/>
                </a:solidFill>
              </a:rPr>
              <a:t>:</a:t>
            </a:r>
            <a:br>
              <a:rPr lang="ru" sz="1100">
                <a:solidFill>
                  <a:schemeClr val="dk2"/>
                </a:solidFill>
              </a:rPr>
            </a:br>
            <a:r>
              <a:rPr lang="ru" sz="1100">
                <a:solidFill>
                  <a:schemeClr val="dk2"/>
                </a:solidFill>
              </a:rPr>
              <a:t>Использование современных технологий для улучшения точности и скорости диагностики, что обеспечивает конкурентное преимущество перед более традиционными методами.</a:t>
            </a:r>
            <a:endParaRPr sz="11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4" name="Google Shape;214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 txBox="1"/>
          <p:nvPr/>
        </p:nvSpPr>
        <p:spPr>
          <a:xfrm>
            <a:off x="-5081" y="3063738"/>
            <a:ext cx="6936600" cy="8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52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20" name="Google Shape;220;p8"/>
          <p:cNvGraphicFramePr/>
          <p:nvPr/>
        </p:nvGraphicFramePr>
        <p:xfrm>
          <a:off x="4150375" y="449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{11518F39-D01E-4F03-B77D-0C6584780B02}</a:tableStyleId>
              </a:tblPr>
              <a:tblGrid>
                <a:gridCol w="1394100"/>
                <a:gridCol w="1621875"/>
                <a:gridCol w="1621875"/>
              </a:tblGrid>
              <a:tr h="323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Мы и конкуренты 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Сильные стороны 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Слабые стороны 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1794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LeukoCheck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/>
                        <a:t>-Высокая точность прогнозирования.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/>
                        <a:t>-Возможность расширения на другие заболевания.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/>
                        <a:t>-Инновационные технологии (нейронные сети).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/>
                        <a:t>-Низкая цена на анализы.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- </a:t>
                      </a:r>
                      <a:r>
                        <a:rPr lang="ru" sz="1000"/>
                        <a:t>Новизна на рынке, что может требовать времени для внедрения.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1206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Invitro - Кардиориск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Комплексный подход с высокочувствительными анализами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Долгое время на рынке, хорошая репутация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Менее гибкий и более узкий подход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Высокая цена на анализы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Может потребоваться дополнительное время для диагностики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206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Врачи в гос поликлиниках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Бесплатные услуги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Доступность для пациентов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Ограниченные методы диагностики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Долгое время ожидания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000000"/>
                          </a:solidFill>
                        </a:rPr>
                        <a:t>- Может потребоваться дополнительное время для диагностики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"/>
          <p:cNvSpPr/>
          <p:nvPr/>
        </p:nvSpPr>
        <p:spPr>
          <a:xfrm>
            <a:off x="-2109" y="478435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-2106" y="489967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459801" y="1280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"/>
          <p:cNvSpPr txBox="1"/>
          <p:nvPr/>
        </p:nvSpPr>
        <p:spPr>
          <a:xfrm>
            <a:off x="3358250" y="-25"/>
            <a:ext cx="54846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Основные статьи расходов и их себестоимость: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Разработка ПО:</a:t>
            </a:r>
            <a:r>
              <a:rPr lang="ru" sz="1100">
                <a:solidFill>
                  <a:schemeClr val="dk2"/>
                </a:solidFill>
              </a:rPr>
              <a:t> 10 млн рублей.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Серверные расходы:</a:t>
            </a:r>
            <a:r>
              <a:rPr lang="ru" sz="1100">
                <a:solidFill>
                  <a:schemeClr val="dk2"/>
                </a:solidFill>
              </a:rPr>
              <a:t> 4 млн рублей.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Маркетинг и продвижение:</a:t>
            </a:r>
            <a:r>
              <a:rPr lang="ru" sz="1100">
                <a:solidFill>
                  <a:schemeClr val="dk2"/>
                </a:solidFill>
              </a:rPr>
              <a:t> 1 млн рублей.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Обучение и консалтинг:</a:t>
            </a:r>
            <a:r>
              <a:rPr lang="ru" sz="1100">
                <a:solidFill>
                  <a:schemeClr val="dk2"/>
                </a:solidFill>
              </a:rPr>
              <a:t> 1 млн рублей.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Операционные расходы:</a:t>
            </a:r>
            <a:r>
              <a:rPr lang="ru" sz="1100">
                <a:solidFill>
                  <a:schemeClr val="dk2"/>
                </a:solidFill>
              </a:rPr>
              <a:t> 1 млн рублей.</a:t>
            </a:r>
            <a:endParaRPr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Юридические расходы (интеллектуальная собственность): </a:t>
            </a:r>
            <a:r>
              <a:rPr lang="ru" sz="1100">
                <a:solidFill>
                  <a:schemeClr val="dk2"/>
                </a:solidFill>
              </a:rPr>
              <a:t>1-3 млн рублей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Стоимость привлечения клиента (CAC):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50.000 рублей</a:t>
            </a:r>
            <a:r>
              <a:rPr lang="ru" sz="1100">
                <a:solidFill>
                  <a:schemeClr val="dk2"/>
                </a:solidFill>
              </a:rPr>
              <a:t> на клиента.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Средний чек: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1 млн рублей </a:t>
            </a:r>
            <a:r>
              <a:rPr lang="ru" sz="1100">
                <a:solidFill>
                  <a:schemeClr val="dk2"/>
                </a:solidFill>
              </a:rPr>
              <a:t>на клиента (ежегодная подписка).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Средний срок жизни клиента (Lifetime):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5 лет</a:t>
            </a:r>
            <a:r>
              <a:rPr lang="ru" sz="1100">
                <a:solidFill>
                  <a:schemeClr val="dk2"/>
                </a:solidFill>
              </a:rPr>
              <a:t>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Средний совокупный доход с клиента (LTV):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b="1" lang="ru" sz="1100">
                <a:solidFill>
                  <a:schemeClr val="dk2"/>
                </a:solidFill>
              </a:rPr>
              <a:t>5 млн  руб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</a:rPr>
              <a:t>Точка безубыточности:</a:t>
            </a:r>
            <a:endParaRPr b="1" sz="11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</a:rPr>
              <a:t>Для  точки безубыточности потребуется привлечь </a:t>
            </a:r>
            <a:r>
              <a:rPr b="1" lang="ru" sz="1100">
                <a:solidFill>
                  <a:schemeClr val="dk2"/>
                </a:solidFill>
              </a:rPr>
              <a:t>16 клиентов</a:t>
            </a:r>
            <a:r>
              <a:rPr lang="ru" sz="1100">
                <a:solidFill>
                  <a:schemeClr val="dk2"/>
                </a:solidFill>
              </a:rPr>
              <a:t>.</a:t>
            </a:r>
            <a:endParaRPr i="0" sz="1100" u="none" cap="none" strike="noStrike">
              <a:solidFill>
                <a:srgbClr val="132C40"/>
              </a:solidFill>
            </a:endParaRPr>
          </a:p>
        </p:txBody>
      </p:sp>
      <p:sp>
        <p:nvSpPr>
          <p:cNvPr id="229" name="Google Shape;229;p9"/>
          <p:cNvSpPr txBox="1"/>
          <p:nvPr>
            <p:ph type="title"/>
          </p:nvPr>
        </p:nvSpPr>
        <p:spPr>
          <a:xfrm>
            <a:off x="459800" y="12460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ЭКОНОМИКА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8791210" y="1035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8791154" y="434373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8791154" y="209892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8791154" y="325846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0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2" name="Google Shape;242;p10"/>
          <p:cNvSpPr txBox="1"/>
          <p:nvPr>
            <p:ph idx="1" type="body"/>
          </p:nvPr>
        </p:nvSpPr>
        <p:spPr>
          <a:xfrm>
            <a:off x="456817" y="1713406"/>
            <a:ext cx="79932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Что мы будем делать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r>
              <a:rPr lang="ru" sz="1100">
                <a:latin typeface="Arial"/>
                <a:ea typeface="Arial"/>
                <a:cs typeface="Arial"/>
                <a:sym typeface="Arial"/>
              </a:rPr>
              <a:t> ПО для диагностики и прогнозирования сердечно-сосудистых заболеваний с использованием нейронных сетей для медицинских учреждений.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Стоимость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r>
              <a:rPr lang="ru" sz="1100">
                <a:latin typeface="Arial"/>
                <a:ea typeface="Arial"/>
                <a:cs typeface="Arial"/>
                <a:sym typeface="Arial"/>
              </a:rPr>
              <a:t> Подписка на ПО — 1 млн рублей в год.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Как будем продавать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r>
              <a:rPr lang="ru" sz="1100">
                <a:latin typeface="Arial"/>
                <a:ea typeface="Arial"/>
                <a:cs typeface="Arial"/>
                <a:sym typeface="Arial"/>
              </a:rPr>
              <a:t> Регулярная покупка подписки (ежегодно) через прямые продажи, онлайн-платформу, участие в конференциях.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Возможные партнеры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r>
              <a:rPr lang="ru" sz="11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Мед Учреждения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 (Клиники СибГМУ), IT-интеграторы (ТУСУР/СУМТ), образовательные учреждения (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СибГМУ)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, маркетинговые агентства.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ru" sz="1100">
                <a:latin typeface="Arial"/>
                <a:ea typeface="Arial"/>
                <a:cs typeface="Arial"/>
                <a:sym typeface="Arial"/>
              </a:rPr>
              <a:t>Дополнительные способы заработка</a:t>
            </a:r>
            <a:r>
              <a:rPr lang="ru" sz="110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r>
              <a:rPr lang="ru" sz="1100">
                <a:latin typeface="Arial"/>
                <a:ea typeface="Arial"/>
                <a:cs typeface="Arial"/>
                <a:sym typeface="Arial"/>
              </a:rPr>
              <a:t> Лицензирование, платные консультации и обучение, обслуживание и обновления ПО.</a:t>
            </a:r>
            <a:br>
              <a:rPr lang="ru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1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КОМАНДА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76944" y="4166238"/>
            <a:ext cx="218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Вогнерубов Александр, лидер</a:t>
            </a:r>
            <a:endParaRPr sz="1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0" name="Google Shape;260;p11"/>
          <p:cNvPicPr preferRelativeResize="0"/>
          <p:nvPr/>
        </p:nvPicPr>
        <p:blipFill rotWithShape="1">
          <a:blip r:embed="rId3">
            <a:alphaModFix/>
          </a:blip>
          <a:srcRect b="-27000" l="5374" r="-30939" t="0"/>
          <a:stretch/>
        </p:blipFill>
        <p:spPr>
          <a:xfrm>
            <a:off x="119150" y="2146575"/>
            <a:ext cx="2345626" cy="238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4">
            <a:alphaModFix/>
          </a:blip>
          <a:srcRect b="-3952" l="-3947" r="15646" t="15730"/>
          <a:stretch/>
        </p:blipFill>
        <p:spPr>
          <a:xfrm>
            <a:off x="5328150" y="2197288"/>
            <a:ext cx="1567874" cy="200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5">
            <a:alphaModFix/>
          </a:blip>
          <a:srcRect b="23469" l="152810" r="-152810" t="-23470"/>
          <a:stretch/>
        </p:blipFill>
        <p:spPr>
          <a:xfrm>
            <a:off x="5012150" y="1980963"/>
            <a:ext cx="1707024" cy="227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6">
            <a:alphaModFix/>
          </a:blip>
          <a:srcRect b="-1867" l="10705" r="-14439" t="-1867"/>
          <a:stretch/>
        </p:blipFill>
        <p:spPr>
          <a:xfrm>
            <a:off x="2340576" y="2155487"/>
            <a:ext cx="1503749" cy="200500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1"/>
          <p:cNvSpPr txBox="1"/>
          <p:nvPr/>
        </p:nvSpPr>
        <p:spPr>
          <a:xfrm>
            <a:off x="2215600" y="4109413"/>
            <a:ext cx="1466700" cy="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Борисова Елена, администратор</a:t>
            </a:r>
            <a:endParaRPr sz="1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5" name="Google Shape;265;p11"/>
          <p:cNvPicPr preferRelativeResize="0"/>
          <p:nvPr/>
        </p:nvPicPr>
        <p:blipFill rotWithShape="1">
          <a:blip r:embed="rId5">
            <a:alphaModFix/>
          </a:blip>
          <a:srcRect b="-4740" l="583" r="592" t="-4740"/>
          <a:stretch/>
        </p:blipFill>
        <p:spPr>
          <a:xfrm>
            <a:off x="3830825" y="2113687"/>
            <a:ext cx="1466700" cy="212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0850" y="2197288"/>
            <a:ext cx="1768989" cy="190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1"/>
          <p:cNvSpPr txBox="1"/>
          <p:nvPr/>
        </p:nvSpPr>
        <p:spPr>
          <a:xfrm>
            <a:off x="3739100" y="4158913"/>
            <a:ext cx="170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Капустин Николай, интегратор</a:t>
            </a:r>
            <a:endParaRPr sz="1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5536675" y="4201813"/>
            <a:ext cx="1466700" cy="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Валькова Алёна, производитель</a:t>
            </a:r>
            <a:endParaRPr sz="1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6926650" y="4153513"/>
            <a:ext cx="19974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Медведева Анастасия, производитель</a:t>
            </a:r>
            <a:endParaRPr sz="1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12"/>
          <p:cNvSpPr txBox="1"/>
          <p:nvPr>
            <p:ph idx="1" type="body"/>
          </p:nvPr>
        </p:nvSpPr>
        <p:spPr>
          <a:xfrm>
            <a:off x="457193" y="1858981"/>
            <a:ext cx="7993200" cy="43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TRL уровень 6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Готовая база данных «Гемодинамические и гематологические показатели пациентов с болезнями системы кровообращения» на базе ГБУЗ «Республиканская клиническая больница им. Г.Я. Ремишевской»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Программа ЭВМ  «Прогнозирование риска развития ишемического инсульта» (заявка №2023686425  от 04.12.2023)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Изобретение «Способ оценки риска развития ишемической болезни сердца, основанный на определении гемодинамических и лейкоцитарных индексов» (заявка №2023125324 от 03.10.2023);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Изобретение «Способ оценки риска развития ишемического инсульта, основанный на определении гемодинамических и лейкоцитарных индексов» (заявка №2023132083 от 06.12.2023)</a:t>
            </a:r>
            <a:endParaRPr sz="11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Команда проекта находится на этапе формирования, ведутся переговоры с потенциальными специалистами по разработке ПО, что позволит обеспечить необходимую техническую экспертизу для дальнейшего масштабирования.</a:t>
            </a:r>
            <a:endParaRPr sz="11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76" name="Google Shape;276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 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5" name="Google Shape;285;p13"/>
          <p:cNvSpPr txBox="1"/>
          <p:nvPr>
            <p:ph idx="1" type="body"/>
          </p:nvPr>
        </p:nvSpPr>
        <p:spPr>
          <a:xfrm>
            <a:off x="456825" y="1433725"/>
            <a:ext cx="7973700" cy="1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/>
              <a:t>Планы развития (2025)</a:t>
            </a:r>
            <a:endParaRPr b="1"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ru" sz="1100"/>
              <a:t>Создание бета-версии готового приложения для мониторинга риска сердечно-сосудистых заболеваний.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/>
              <a:t>Заключение сотрудничества с </a:t>
            </a:r>
            <a:r>
              <a:rPr lang="ru" sz="1100"/>
              <a:t>Департамент здравоохранения Томской области, </a:t>
            </a:r>
            <a:r>
              <a:rPr lang="ru" sz="1100"/>
              <a:t> СибГМУ и Молодежным Парламентом Республики Хакасии  для внедрения ПО.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ru" sz="1100"/>
              <a:t>Проведение экспериментов для расширения диапазона заболеваний, доступных для доклинической диагностики.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/>
              <a:t>Запрос ресурсов</a:t>
            </a:r>
            <a:r>
              <a:rPr lang="ru" sz="1100"/>
              <a:t>:</a:t>
            </a:r>
            <a:endParaRPr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ru" sz="1100"/>
              <a:t>Привлечение инвестиций в размере 20 млн рублей для дальнейшей разработки и внедрения продукта.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ru" sz="1100"/>
              <a:t>Техническая поддержка от ТУСУР для разработки и тестирования ПО.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ru" sz="1100"/>
              <a:t>Выход на грантовую программу исследований РНФ для расширения списка доступных заболеваний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/>
              <a:t>Предложения партнерства</a:t>
            </a:r>
            <a:r>
              <a:rPr lang="ru" sz="1100"/>
              <a:t>:</a:t>
            </a:r>
            <a:endParaRPr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ru" sz="1100"/>
              <a:t>Партнерская поддержка от IT-компаний и медицинских учреждений (СУМТ) для внедрения и тестирования ПО.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ru" sz="1100"/>
              <a:t>Сотрудничество с крупными медицинскими центрами (клиники СибГМУ) для тестирования и внедрения ПО.</a:t>
            </a:r>
            <a:endParaRPr sz="1100"/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32C40"/>
              </a:solidFill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577993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890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