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125" d="100"/>
          <a:sy n="125" d="100"/>
        </p:scale>
        <p:origin x="-252" y="-162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Разработка проекта установки компактного ядерного реактора для локальной генерации энергии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Чистая, дешевая энергия рядом!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fontAlgn="base"/>
            <a:r>
              <a:rPr lang="ru-RU" dirty="0"/>
              <a:t>Компактные ядерные реакторы становятся все более актуальными из-за своей потенциальной эффективности, меньших размеров и гибкости. </a:t>
            </a:r>
            <a:endParaRPr lang="ru-RU" dirty="0" smtClean="0"/>
          </a:p>
          <a:p>
            <a:pPr algn="just" fontAlgn="base"/>
            <a:r>
              <a:rPr lang="ru-RU" dirty="0" smtClean="0"/>
              <a:t>Они </a:t>
            </a:r>
            <a:r>
              <a:rPr lang="ru-RU" dirty="0"/>
              <a:t>могут представлять собой более безопасную альтернативу традиционным ядерным реакторам, а также обеспечивать стабильное источник энергии в удаленных или мобильных местах. </a:t>
            </a:r>
            <a:endParaRPr lang="ru-RU" dirty="0" smtClean="0"/>
          </a:p>
          <a:p>
            <a:pPr algn="just" fontAlgn="base"/>
            <a:r>
              <a:rPr lang="ru-RU" dirty="0" smtClean="0"/>
              <a:t>Такие </a:t>
            </a:r>
            <a:r>
              <a:rPr lang="ru-RU" dirty="0"/>
              <a:t>реакторы также обещают быть более экологически чистыми за счет уменьшения выбросов и общей необходимости в ядерном топливе. </a:t>
            </a:r>
            <a:endParaRPr lang="ru-RU" dirty="0" smtClean="0"/>
          </a:p>
          <a:p>
            <a:pPr algn="just" fontAlgn="base"/>
            <a:r>
              <a:rPr lang="ru-RU" dirty="0" smtClean="0"/>
              <a:t>В </a:t>
            </a:r>
            <a:r>
              <a:rPr lang="ru-RU" dirty="0"/>
              <a:t>целом, компактные ядерные реакторы представляют собой область активного исследования и развития в сфере ядерной энергетики.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 компаний есть проблема доставки электроэнергии к потребителю.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данном проекте предлагается вариант принести к клиенту </a:t>
            </a:r>
            <a:r>
              <a:rPr lang="ru-RU" dirty="0" smtClean="0"/>
              <a:t>генерацию электроэнергии, </a:t>
            </a:r>
            <a:r>
              <a:rPr lang="ru-RU" dirty="0"/>
              <a:t>что может быть </a:t>
            </a:r>
            <a:r>
              <a:rPr lang="ru-RU" dirty="0" smtClean="0"/>
              <a:t>гораздо </a:t>
            </a:r>
            <a:r>
              <a:rPr lang="ru-RU" dirty="0"/>
              <a:t>выгоднее и надежнее проведения традиционной инфраструктуры (опоры, </a:t>
            </a:r>
            <a:r>
              <a:rPr lang="ru-RU" dirty="0" smtClean="0"/>
              <a:t>провода, </a:t>
            </a:r>
            <a:r>
              <a:rPr lang="ru-RU" dirty="0"/>
              <a:t>подстанции</a:t>
            </a:r>
            <a:r>
              <a:rPr lang="ru-RU" dirty="0" smtClean="0"/>
              <a:t>).</a:t>
            </a:r>
          </a:p>
          <a:p>
            <a:r>
              <a:rPr lang="ru-RU" dirty="0" smtClean="0"/>
              <a:t>Также это снижает углеродный след и позволит менять источник питания один раз в 5 лет!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Потенциальными потребителями компактных ядерных реакторов могут быть различные отрасли и сегменты рынка. Например: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1. Энергетические компании: компактные ядерные реакторы могут представлять собой интересное решение для производства электроэнергии в удаленных или труднодоступных местах, а также для обеспечения стабильной энергетики на судах, плавучих станциях или военных объектах.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2. Промышленные предприятия: компактные реакторы могут использоваться для обеспечения энергией больших промышленных комплексов или для процессов, требующих большого количества тепла.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3. Медицинские учреждения: компактные реакторы могут служить источником изотопов для медицинских целей, например, для проведения лучевой терапии или диагностики.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4. Военные и оборонные организации: компактные ядерные реакторы могут использоваться для обеспечения энергетики на технических объектах, базах или военных установках.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5. Космическая индустрия: компактные ядерные реакторы могут быть использованы для обеспечения энергии в космических аппаратах на длительных миссиях или для работы в сложных условиях космического пространства.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Из-за своей гибкости и потенциально небольших размеров, компактные ядерные реакторы могут обеспечить надежный источник энергии для широкого спектра отраслей и приложений.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1. Проектирование и разработка: Интеграторы могут заняться разработкой и инжинирингом компактных ядерных реакторов, включая проектирование систем безопасности, управления, теплоотвода и других технических аспектов.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2. Снабжение: Интеграторы могут быть ответственны за обеспечение необходимого оборудования, материалов и компонентов для строительства и обслуживания компактных реакторов.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3. Строительство и монтаж: Интеграторы могут участвовать в строительстве, монтаже и вводе в эксплуатацию ядерных реакторов, обеспечивая координацию различных подрядчиков и специалистов.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4. Сервис и обслуживание: После ввода в эксплуатацию, интеграторы могут предоставлять услуги по техническому обслуживанию, модернизации и ремонту реакторов.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5. Обучение и консультации: Интеграторы также могут предоставлять обучение персоналу, консультационные услуги и другую поддержку в области эксплуатации и управления ядерными реакторами.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1. Рыночный потенциал: Необходимо провести анализ спроса на ядерные реакторы, включая общий обзор рынка ядерной энергетики, текущие и планируемые проекты, политические и регуляторные требования, а также потенциальные клиенты для компактных ядерных реакторов.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2. Конкурентная среда: Исследование конкурентной среды, включая основных игроков на рынке, их технологии, цены, маркетинговые преимущества и долю рынка, поможет понять, как компания может выделиться и конкурировать на рынке.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3. Техническая и производственная возможность: Оценка технических и производственных возможностей компании, её готовности к масштабированию производства и способности обеспечить качество и безопасность реакторов.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4. Рентабельность бизнеса: Проведение финансового анализа для оценки ожидаемых затрат, выручки и рентабельности проекта компактных ядерных реакторов. Оценка начальных инвестиций, операционных издержек, прогнозирования доходов и времени возврата инвестиций.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5. Риски: Оценка потенциальных рисков в реализации проекта, включая риски, связанные с регуляторными барьерами, безопасностью, изменением политики и геополитической обстановкой.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1. Крупные энергетические компании: Многие крупные компании в энергетическом секторе, такие как </a:t>
            </a:r>
            <a:r>
              <a:rPr lang="ru-RU" sz="2000" dirty="0" err="1" smtClean="0"/>
              <a:t>Росатом</a:t>
            </a:r>
            <a:r>
              <a:rPr lang="ru-RU" sz="2000" dirty="0" smtClean="0"/>
              <a:t>, GE </a:t>
            </a:r>
            <a:r>
              <a:rPr lang="ru-RU" sz="2000" dirty="0" err="1"/>
              <a:t>Hitachi</a:t>
            </a:r>
            <a:r>
              <a:rPr lang="ru-RU" sz="2000" dirty="0"/>
              <a:t> </a:t>
            </a:r>
            <a:r>
              <a:rPr lang="ru-RU" sz="2000" dirty="0" err="1"/>
              <a:t>Nuclear</a:t>
            </a:r>
            <a:r>
              <a:rPr lang="ru-RU" sz="2000" dirty="0"/>
              <a:t> </a:t>
            </a:r>
            <a:r>
              <a:rPr lang="ru-RU" sz="2000" dirty="0" err="1"/>
              <a:t>Energy</a:t>
            </a:r>
            <a:r>
              <a:rPr lang="ru-RU" sz="2000" dirty="0"/>
              <a:t>, </a:t>
            </a:r>
            <a:r>
              <a:rPr lang="ru-RU" sz="2000" dirty="0" err="1"/>
              <a:t>Toshiba</a:t>
            </a:r>
            <a:r>
              <a:rPr lang="ru-RU" sz="2000" dirty="0"/>
              <a:t>, </a:t>
            </a:r>
            <a:r>
              <a:rPr lang="ru-RU" sz="2000" dirty="0" err="1"/>
              <a:t>Areva</a:t>
            </a:r>
            <a:r>
              <a:rPr lang="ru-RU" sz="2000" dirty="0"/>
              <a:t>, и </a:t>
            </a:r>
            <a:r>
              <a:rPr lang="ru-RU" sz="2000" dirty="0" err="1"/>
              <a:t>Westinghouse</a:t>
            </a:r>
            <a:r>
              <a:rPr lang="ru-RU" sz="2000" dirty="0"/>
              <a:t> </a:t>
            </a:r>
            <a:r>
              <a:rPr lang="ru-RU" sz="2000" dirty="0" err="1"/>
              <a:t>Electric</a:t>
            </a:r>
            <a:r>
              <a:rPr lang="ru-RU" sz="2000" dirty="0"/>
              <a:t> </a:t>
            </a:r>
            <a:r>
              <a:rPr lang="ru-RU" sz="2000" dirty="0" err="1"/>
              <a:t>Company</a:t>
            </a:r>
            <a:r>
              <a:rPr lang="ru-RU" sz="2000" dirty="0"/>
              <a:t>, имеют обширный опыт в разработке и поставке ядерных реакторов.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2. </a:t>
            </a:r>
            <a:r>
              <a:rPr lang="ru-RU" sz="2000" dirty="0" err="1"/>
              <a:t>Стартапы</a:t>
            </a:r>
            <a:r>
              <a:rPr lang="ru-RU" sz="2000" dirty="0"/>
              <a:t> в области ядерной энергетики: Новые компании, такие как </a:t>
            </a:r>
            <a:r>
              <a:rPr lang="ru-RU" sz="2000" dirty="0" err="1"/>
              <a:t>NuScale</a:t>
            </a:r>
            <a:r>
              <a:rPr lang="ru-RU" sz="2000" dirty="0"/>
              <a:t> </a:t>
            </a:r>
            <a:r>
              <a:rPr lang="ru-RU" sz="2000" dirty="0" err="1"/>
              <a:t>Power</a:t>
            </a:r>
            <a:r>
              <a:rPr lang="ru-RU" sz="2000" dirty="0"/>
              <a:t>, </a:t>
            </a:r>
            <a:r>
              <a:rPr lang="ru-RU" sz="2000" dirty="0" err="1"/>
              <a:t>Terrestrial</a:t>
            </a:r>
            <a:r>
              <a:rPr lang="ru-RU" sz="2000" dirty="0"/>
              <a:t> </a:t>
            </a:r>
            <a:r>
              <a:rPr lang="ru-RU" sz="2000" dirty="0" err="1"/>
              <a:t>Energy</a:t>
            </a:r>
            <a:r>
              <a:rPr lang="ru-RU" sz="2000" dirty="0"/>
              <a:t>, и </a:t>
            </a:r>
            <a:r>
              <a:rPr lang="ru-RU" sz="2000" dirty="0" err="1"/>
              <a:t>ThorCon</a:t>
            </a:r>
            <a:r>
              <a:rPr lang="ru-RU" sz="2000" dirty="0"/>
              <a:t>, разрабатывают инновационные компактные ядерные реакторы и могут представлять конкуренцию на рынке интеграторов.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3. Государственные компании и национальные программы: В некоторых странах существуют государственные программы по разработке и внедрению компактных ядерных реакторов, такие как </a:t>
            </a:r>
            <a:r>
              <a:rPr lang="ru-RU" sz="2000" dirty="0" err="1"/>
              <a:t>Росатом</a:t>
            </a:r>
            <a:r>
              <a:rPr lang="ru-RU" sz="2000" dirty="0"/>
              <a:t> в России или </a:t>
            </a:r>
            <a:r>
              <a:rPr lang="ru-RU" sz="2000" dirty="0" err="1"/>
              <a:t>China</a:t>
            </a:r>
            <a:r>
              <a:rPr lang="ru-RU" sz="2000" dirty="0"/>
              <a:t> </a:t>
            </a:r>
            <a:r>
              <a:rPr lang="ru-RU" sz="2000" dirty="0" err="1"/>
              <a:t>National</a:t>
            </a:r>
            <a:r>
              <a:rPr lang="ru-RU" sz="2000" dirty="0"/>
              <a:t> </a:t>
            </a:r>
            <a:r>
              <a:rPr lang="ru-RU" sz="2000" dirty="0" err="1"/>
              <a:t>Nuclear</a:t>
            </a:r>
            <a:r>
              <a:rPr lang="ru-RU" sz="2000" dirty="0"/>
              <a:t> </a:t>
            </a:r>
            <a:r>
              <a:rPr lang="ru-RU" sz="2000" dirty="0" err="1"/>
              <a:t>Corporation</a:t>
            </a:r>
            <a:r>
              <a:rPr lang="ru-RU" sz="2000" dirty="0"/>
              <a:t> в Китае.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4. Инжиниринговые и консалтинговые компании: Некоторые компании, специализирующиеся на инжиниринге, строительстве и обслуживании энергетических объектов, могут также представлять конкуренцию в данном сегменте рынка.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Конкуренция на рынке интеграторов компактных ядерных реакторов может быть жесткой, поскольку это ключевой сегмент в области ядерной энергетики с высокими техническими и финансовыми требованиями.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Уровень TRL готовности 2: </a:t>
            </a:r>
          </a:p>
          <a:p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Сформулированы технологическая концепция и применение возможных концепций для объекта.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Обоснована необходимость и возможность создания новой технологии, в которой используются физические эффекты и явления, подтвердившие предыдущий уровень готовности технологии.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Подтверждена обоснованность концепции, технического решения, доказана эффективность использования технологии в решении прикладных задач на базе предварительной проработки на уровне расчетных исследований и моделирования.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1. Исследование и техническое совершенствование: Продолжение исследований и разработок для повышения эффективности и безопасности компактных ядерных реакторов. Это включает в себя работу над новыми технологиями, улучшением производственных процессов и снижением издержек.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2. Регуляторное согласование и сертификация: Работа с регуляторными органами для получения всех необходимых разрешений и сертификаций для запуска и эксплуатации компактных ядерных реакторов.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3. Партнерства и клиентские отношения: Установление партнерских отношений с другими компаниями в энергетической отрасли, а также заключение сделок с потенциальными клиентами для будущих проектов по внедрению компактных ядерных реакторов.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4. Маркетинг и продвижение: Создание маркетинговой стратегии для привлечения внимания к инновационным технологиям компактных ядерных реакторов, проведение промо-кампаний и участие в отраслевых мероприятиях.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5. Масштабирование производства: Подготовка к масштабированию производства и оптимизации процессов производства для удовлетворения растущего спроса на компактные ядерные реакторы.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6. Исследования и развитие новых рынков: Оценка возможностей для расширения бизнеса на новые рынки, выявление потенциальных клиентов и партнеров за пределами текущих географических рынков.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Мы представляем вашему вниманию компанию-интегратора компактных ядерных реакторов, которая нацелена на предоставление инновационных решений в области ядерной энергетики. Наша компания стремится реализовать потенциал чистой энергии через использование новейших технологий в области ядерной энергетики.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Мы приглашаем вас присоединиться к нам в качестве инвестора, чтобы поддержать нашу миссию и совместно развивать потенциал компактных ядерных реакторов. Вложение в наш проект представляет возможность для принятия участия в устойчивом развитии энергетики, а также обладает потенциалом для значительной финансовой отдачи.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Мы готовы обсудить возможности сотрудничества и предоставить подробную информацию о нашем бизнесе, технологиях и перспективах развития. Надеемся, что вы заинтересуетесь нашим проектом и присоединитесь к нам в реализации этой амбициозной и перспективной инициативы.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11108" y="1057022"/>
            <a:ext cx="5805372" cy="4693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/>
              <a:t>МЕДВЕДЕВ АНТОН </a:t>
            </a:r>
            <a:r>
              <a:rPr lang="ru-RU" b="1" cap="all" dirty="0" smtClean="0"/>
              <a:t>СЕРГЕЕВИЧ</a:t>
            </a:r>
          </a:p>
          <a:p>
            <a:endParaRPr lang="ru-RU" b="1" cap="all" dirty="0" smtClean="0"/>
          </a:p>
          <a:p>
            <a:endParaRPr lang="ru-RU" b="1" cap="all" dirty="0"/>
          </a:p>
          <a:p>
            <a:endParaRPr lang="ru-RU" b="1" cap="all" dirty="0" smtClean="0"/>
          </a:p>
          <a:p>
            <a:r>
              <a:rPr lang="ru-RU" b="1" cap="all" dirty="0" smtClean="0"/>
              <a:t>БЕЛАНОВА </a:t>
            </a:r>
            <a:r>
              <a:rPr lang="ru-RU" b="1" cap="all" dirty="0"/>
              <a:t>АЛЕНА </a:t>
            </a:r>
            <a:r>
              <a:rPr lang="ru-RU" b="1" cap="all" dirty="0" smtClean="0"/>
              <a:t>АЛЕКСЕЕВНА</a:t>
            </a:r>
          </a:p>
          <a:p>
            <a:endParaRPr lang="ru-RU" b="1" cap="all" dirty="0" smtClean="0"/>
          </a:p>
          <a:p>
            <a:endParaRPr lang="ru-RU" b="1" cap="all" dirty="0"/>
          </a:p>
          <a:p>
            <a:endParaRPr lang="ru-RU" b="1" cap="all" dirty="0" smtClean="0"/>
          </a:p>
          <a:p>
            <a:r>
              <a:rPr lang="ru-RU" b="1" cap="all" dirty="0" smtClean="0"/>
              <a:t>МАКАРОВ </a:t>
            </a:r>
            <a:r>
              <a:rPr lang="ru-RU" b="1" cap="all" dirty="0"/>
              <a:t>ДМИТРИЙ </a:t>
            </a:r>
            <a:r>
              <a:rPr lang="ru-RU" b="1" cap="all" dirty="0" smtClean="0"/>
              <a:t>АЛЕКСЕЕВИЧ</a:t>
            </a:r>
          </a:p>
          <a:p>
            <a:endParaRPr lang="ru-RU" b="1" cap="all" dirty="0" smtClean="0"/>
          </a:p>
          <a:p>
            <a:endParaRPr lang="ru-RU" b="1" cap="all" dirty="0"/>
          </a:p>
          <a:p>
            <a:endParaRPr lang="ru-RU" b="1" cap="all" dirty="0" smtClean="0"/>
          </a:p>
          <a:p>
            <a:r>
              <a:rPr lang="ru-RU" b="1" cap="all" dirty="0" smtClean="0"/>
              <a:t>ЛУЧЕЗАРНЫЙ </a:t>
            </a:r>
            <a:r>
              <a:rPr lang="ru-RU" b="1" cap="all" dirty="0"/>
              <a:t>ЕГОР ВЛАДИМИРОВИЧ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56ABC71915A65409974F16DAB6CB108" ma:contentTypeVersion="0" ma:contentTypeDescription="Создание документа." ma:contentTypeScope="" ma:versionID="c8774b5934b7985f22c5820de96ea1a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5e12873f23c1de23bbbcb46a6ca79b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526418-28B2-4068-A09F-A347295C5B97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2497</TotalTime>
  <Words>448</Words>
  <Application>Microsoft Office PowerPoint</Application>
  <PresentationFormat>Произвольный</PresentationFormat>
  <Paragraphs>53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Презентация</vt:lpstr>
      <vt:lpstr>Разработка проекта установки компактного ядерного реактора для локальной генерации энергии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Ударатин Алексей Валентинович</cp:lastModifiedBy>
  <cp:revision>299</cp:revision>
  <dcterms:created xsi:type="dcterms:W3CDTF">2022-04-04T12:37:27Z</dcterms:created>
  <dcterms:modified xsi:type="dcterms:W3CDTF">2023-12-19T12:07:39Z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0x010100656ABC71915A65409974F16DAB6CB108</vt:lpwstr>
  </property>
</Properties>
</file>