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A8E"/>
    <a:srgbClr val="4534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7F2D0-7523-431F-A792-B6CF66E90D8D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9805D-FA46-40E7-B6AE-894421AC4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1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FD051-7E8F-45A8-818B-09E7B7442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477776-CBF3-44E2-967B-11FB6A0B6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AC21A2-F690-48EA-9CCF-29F6932FB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8BE3D8-5A70-41EE-BBD6-036A3FE2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DEEB0F-1D37-4563-BA67-5F0C20D3D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08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344A0-7FBC-4720-8B6D-45BB99EF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9CC0F0-CA86-4D75-8AF2-F0C8E371F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5A9FAA-F60B-4003-9811-0FF562CB4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27DB01-5738-4455-8668-B997670E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552621-5C92-4F34-96F5-87E2D2C2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79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CB097-5830-44C1-A491-FC8ED5A82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695E6A-149A-48C3-B4BA-1055E2538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94D88B-737F-43FB-9C65-37112E45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FBF483-DD0F-4E8F-A95A-7770F249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D5D23-8CC5-408D-83F9-19C625C7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74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F003C-8D86-4897-B12E-99B846445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6E4F29-9987-430C-B44C-F4820F92C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7BB712-AA93-465C-BFB3-979C7F2FA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901745-EFEA-432C-BC38-9B95BDB3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CD8D73-E87A-4E58-8FD6-D5286F91E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EAD3D5-9405-449F-A275-A31C6A60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78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CBA75-7254-4035-A534-3192FAFB1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AA5061-0A36-475B-B9AD-C05F3D097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615201-BA2B-419D-85E9-18B1C8183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6BD11D-6003-4F09-840E-3F5FB260A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E32EA5-F75A-4A27-93DF-CC003F55B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481E60-A258-4BA1-AE41-618EA50E3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10396A-EC85-44A9-9351-AB80A44A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E28F3B6-2083-42BA-87E8-360E7B857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34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25088-F765-4ECF-AB46-1737F90CD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0C0DF4-9A8B-4663-8A86-E4B82569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F1ED40-C022-4922-A4CE-89AED9814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9B6C94-9019-4E7E-B36A-D228694E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34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AF008F-0EB4-4A17-A9E2-C4EAE302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F77D92-94FA-46F9-B392-3E16E792D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7566DC-8D53-493E-B03E-57FDDED9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1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16D89-051E-4BD0-A597-550F056B7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221CC7-15AA-4AB5-939D-2770957A6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556F3A-2E45-43D0-9A3D-E619A37BD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6A79F5-4FB9-46C7-9E0B-BBD36D201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CF2880-D206-45AA-AF22-E66F73A86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684ACA-54A8-4F66-A196-99172AD1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59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6388E-5275-4691-BBCC-346BC647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5D7075-1FF9-4542-A1EE-166E498E0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E9DDFD-6582-4773-AD22-3E8665D5F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A44681-FF6F-4854-93DB-E238536C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4215B2-B05E-445E-8202-1EE5B545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261195-5652-4E92-8931-A15FCFF9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9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C9ED8-F115-4524-A436-FC345067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29634C-3977-4AD4-835A-EFB4874D1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666D5F-A3A8-4D13-A43F-E9B18A99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E91F40-2E91-48EA-972C-665022B2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CB929F-A1B8-4B18-AA94-B8526159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7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5AA4C1-8376-4CDE-80A3-C6FBA4E8F2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7B28A5-EFDF-49AD-A018-60B9FD6AF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A495A0-275B-4AB6-9D61-F1419C057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21DAB7-7AEE-44EE-AD68-608543CD0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36343D-3CC1-4315-9D4D-852517828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37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33D5B-375E-49E4-A99E-E75B9CAA2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4D1458-9CC9-469D-B051-7897455F9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53C0DF-8C63-4A5D-9900-93B576A6DD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E6CC-2E2A-46ED-BE47-5DBF2A5B892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48544A-8A08-4363-9DC0-8DD02D4FA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5608CE-889B-437E-A559-D5920A68A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FB851-B622-4D15-A7D0-C548227B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27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86D207-BF10-4564-9243-F9C0D208B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3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0B4A6-22C2-4652-94A9-FDF35C8DB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749374-5DFB-1EE5-D369-8D2007A7C35D}"/>
              </a:ext>
            </a:extLst>
          </p:cNvPr>
          <p:cNvSpPr txBox="1"/>
          <p:nvPr/>
        </p:nvSpPr>
        <p:spPr>
          <a:xfrm>
            <a:off x="1164453" y="2867488"/>
            <a:ext cx="9863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CA8E"/>
                </a:solidFill>
              </a:rPr>
              <a:t>Постоянные траты на развлечения для посетителей</a:t>
            </a:r>
            <a:endParaRPr lang="en-US" sz="24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CA8E"/>
                </a:solidFill>
              </a:rPr>
              <a:t>Привлечение клиентов</a:t>
            </a:r>
            <a:endParaRPr lang="en-US" sz="24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CA8E"/>
                </a:solidFill>
              </a:rPr>
              <a:t>Конкуренция с другими туристическими базами</a:t>
            </a:r>
            <a:endParaRPr lang="en-US" sz="24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CA8E"/>
                </a:solidFill>
              </a:rPr>
              <a:t>Отзывы и репутация, которая может сильно влиять на прибыль</a:t>
            </a:r>
          </a:p>
        </p:txBody>
      </p:sp>
    </p:spTree>
    <p:extLst>
      <p:ext uri="{BB962C8B-B14F-4D97-AF65-F5344CB8AC3E}">
        <p14:creationId xmlns:p14="http://schemas.microsoft.com/office/powerpoint/2010/main" val="741637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8227F5-D160-49D5-9C18-99034543E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85713A-3C29-15BB-8828-B25232CBEFCC}"/>
              </a:ext>
            </a:extLst>
          </p:cNvPr>
          <p:cNvSpPr txBox="1"/>
          <p:nvPr/>
        </p:nvSpPr>
        <p:spPr>
          <a:xfrm>
            <a:off x="6096000" y="859784"/>
            <a:ext cx="569132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CA8E"/>
                </a:solidFill>
              </a:rPr>
              <a:t>Экологические базы отдыха</a:t>
            </a:r>
            <a:endParaRPr lang="en-US" sz="28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CA8E"/>
                </a:solidFill>
              </a:rPr>
              <a:t>Курорты и санатории</a:t>
            </a:r>
            <a:endParaRPr lang="en-US" sz="28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CA8E"/>
                </a:solidFill>
              </a:rPr>
              <a:t>Базы для конных прогулок</a:t>
            </a:r>
            <a:endParaRPr lang="en-US" sz="2800" dirty="0">
              <a:solidFill>
                <a:srgbClr val="FFCA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CA8E"/>
                </a:solidFill>
              </a:rPr>
              <a:t>Классические туристические базы</a:t>
            </a:r>
          </a:p>
        </p:txBody>
      </p:sp>
    </p:spTree>
    <p:extLst>
      <p:ext uri="{BB962C8B-B14F-4D97-AF65-F5344CB8AC3E}">
        <p14:creationId xmlns:p14="http://schemas.microsoft.com/office/powerpoint/2010/main" val="63776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586371-E5EE-4879-92AD-A337D314E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3178E-4BDC-99C7-2D2F-109915F1753C}"/>
              </a:ext>
            </a:extLst>
          </p:cNvPr>
          <p:cNvSpPr txBox="1"/>
          <p:nvPr/>
        </p:nvSpPr>
        <p:spPr>
          <a:xfrm>
            <a:off x="5217111" y="342900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A8E"/>
                </a:solidFill>
              </a:rPr>
              <a:t>Продукт представляет из себя путеводитель по туристической базе с элементами AR и сопровождающей аудиодорожкой. </a:t>
            </a:r>
          </a:p>
        </p:txBody>
      </p:sp>
    </p:spTree>
    <p:extLst>
      <p:ext uri="{BB962C8B-B14F-4D97-AF65-F5344CB8AC3E}">
        <p14:creationId xmlns:p14="http://schemas.microsoft.com/office/powerpoint/2010/main" val="165453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077B40-6539-44D5-9C7E-72C178EDD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C1DAC5-0DA1-9EC0-EF46-860D4E5C869B}"/>
              </a:ext>
            </a:extLst>
          </p:cNvPr>
          <p:cNvSpPr txBox="1"/>
          <p:nvPr/>
        </p:nvSpPr>
        <p:spPr>
          <a:xfrm>
            <a:off x="5282215" y="2807965"/>
            <a:ext cx="64895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FFCA8E"/>
                </a:solidFill>
              </a:rPr>
              <a:t>Google Earth </a:t>
            </a:r>
            <a:r>
              <a:rPr lang="ru-RU" sz="3200" dirty="0" err="1">
                <a:solidFill>
                  <a:srgbClr val="FFCA8E"/>
                </a:solidFill>
              </a:rPr>
              <a:t>with</a:t>
            </a:r>
            <a:r>
              <a:rPr lang="ru-RU" sz="3200" dirty="0">
                <a:solidFill>
                  <a:srgbClr val="FFCA8E"/>
                </a:solidFill>
              </a:rPr>
              <a:t> AR </a:t>
            </a:r>
            <a:r>
              <a:rPr lang="ru-RU" sz="3200" dirty="0" err="1">
                <a:solidFill>
                  <a:srgbClr val="FFCA8E"/>
                </a:solidFill>
              </a:rPr>
              <a:t>features</a:t>
            </a:r>
            <a:endParaRPr lang="ru-RU" sz="3200" dirty="0">
              <a:solidFill>
                <a:srgbClr val="FFCA8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>
                <a:solidFill>
                  <a:srgbClr val="FFCA8E"/>
                </a:solidFill>
              </a:rPr>
              <a:t>TripScout</a:t>
            </a:r>
            <a:endParaRPr lang="ru-RU" sz="3200" dirty="0">
              <a:solidFill>
                <a:srgbClr val="FFCA8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>
                <a:solidFill>
                  <a:srgbClr val="FFCA8E"/>
                </a:solidFill>
              </a:rPr>
              <a:t>Detour</a:t>
            </a:r>
            <a:endParaRPr lang="ru-RU" sz="3200" dirty="0">
              <a:solidFill>
                <a:srgbClr val="FFCA8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FFCA8E"/>
                </a:solidFill>
              </a:rPr>
              <a:t>National Geographic </a:t>
            </a:r>
            <a:r>
              <a:rPr lang="ru-RU" sz="3200" dirty="0" err="1">
                <a:solidFill>
                  <a:srgbClr val="FFCA8E"/>
                </a:solidFill>
              </a:rPr>
              <a:t>Explore</a:t>
            </a:r>
            <a:r>
              <a:rPr lang="ru-RU" sz="3200" dirty="0">
                <a:solidFill>
                  <a:srgbClr val="FFCA8E"/>
                </a:solidFill>
              </a:rPr>
              <a:t> VR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FFCA8E"/>
                </a:solidFill>
              </a:rPr>
              <a:t>izi.TRAVEL</a:t>
            </a:r>
          </a:p>
        </p:txBody>
      </p:sp>
    </p:spTree>
    <p:extLst>
      <p:ext uri="{BB962C8B-B14F-4D97-AF65-F5344CB8AC3E}">
        <p14:creationId xmlns:p14="http://schemas.microsoft.com/office/powerpoint/2010/main" val="2540011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E78D5B-5D3F-467D-9F23-797A009C2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377BCD-D88E-6A5B-52FA-5A84C9A8449F}"/>
              </a:ext>
            </a:extLst>
          </p:cNvPr>
          <p:cNvSpPr txBox="1"/>
          <p:nvPr/>
        </p:nvSpPr>
        <p:spPr>
          <a:xfrm>
            <a:off x="451354" y="3281662"/>
            <a:ext cx="63481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Разработка контента – 50.000 </a:t>
            </a:r>
            <a:r>
              <a:rPr lang="ru-RU" sz="2400" b="0" i="0" u="none" strike="noStrike" dirty="0" err="1">
                <a:solidFill>
                  <a:srgbClr val="FFCA8E"/>
                </a:solidFill>
                <a:effectLst/>
              </a:rPr>
              <a:t>руб</a:t>
            </a:r>
            <a:endParaRPr lang="ru-RU" sz="2400" b="0" i="0" u="none" strike="noStrike" dirty="0">
              <a:solidFill>
                <a:srgbClr val="FFCA8E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Поддержка приложения – 50.000 </a:t>
            </a:r>
            <a:r>
              <a:rPr lang="ru-RU" sz="2400" b="0" i="0" u="none" strike="noStrike" dirty="0" err="1">
                <a:solidFill>
                  <a:srgbClr val="FFCA8E"/>
                </a:solidFill>
                <a:effectLst/>
              </a:rPr>
              <a:t>руб</a:t>
            </a: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/месяц</a:t>
            </a:r>
            <a:endParaRPr lang="ru-RU" sz="2400" dirty="0">
              <a:solidFill>
                <a:srgbClr val="FFCA8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Разработка приложения – 1.000.000 </a:t>
            </a:r>
            <a:r>
              <a:rPr lang="ru-RU" sz="2400" b="0" i="0" u="none" strike="noStrike" dirty="0" err="1">
                <a:solidFill>
                  <a:srgbClr val="FFCA8E"/>
                </a:solidFill>
                <a:effectLst/>
              </a:rPr>
              <a:t>руб</a:t>
            </a: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 </a:t>
            </a:r>
            <a:endParaRPr lang="ru-RU" sz="2400" dirty="0">
              <a:solidFill>
                <a:srgbClr val="FFCA8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F24178-6975-837D-B386-88835C7CDF47}"/>
              </a:ext>
            </a:extLst>
          </p:cNvPr>
          <p:cNvSpPr txBox="1"/>
          <p:nvPr/>
        </p:nvSpPr>
        <p:spPr>
          <a:xfrm>
            <a:off x="8476086" y="631419"/>
            <a:ext cx="3528809" cy="646331"/>
          </a:xfrm>
          <a:prstGeom prst="rect">
            <a:avLst/>
          </a:prstGeom>
          <a:noFill/>
          <a:ln w="76200">
            <a:solidFill>
              <a:srgbClr val="FFCA8E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CA8E"/>
                </a:solidFill>
              </a:rPr>
              <a:t>Структура затрат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CC5C4E-D32B-A902-2FAD-3B08FF9E6B41}"/>
              </a:ext>
            </a:extLst>
          </p:cNvPr>
          <p:cNvSpPr/>
          <p:nvPr/>
        </p:nvSpPr>
        <p:spPr>
          <a:xfrm>
            <a:off x="8476086" y="675079"/>
            <a:ext cx="3528809" cy="559010"/>
          </a:xfrm>
          <a:prstGeom prst="rect">
            <a:avLst/>
          </a:prstGeom>
          <a:noFill/>
          <a:ln>
            <a:solidFill>
              <a:srgbClr val="FFCA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2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67A0E1-28F5-46B5-F193-BD527ACD7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733061-07C4-BFAC-9E88-F9D423AFAAFB}"/>
              </a:ext>
            </a:extLst>
          </p:cNvPr>
          <p:cNvSpPr txBox="1"/>
          <p:nvPr/>
        </p:nvSpPr>
        <p:spPr>
          <a:xfrm>
            <a:off x="8096435" y="666270"/>
            <a:ext cx="4015666" cy="646331"/>
          </a:xfrm>
          <a:prstGeom prst="rect">
            <a:avLst/>
          </a:prstGeom>
          <a:noFill/>
          <a:ln w="57150">
            <a:solidFill>
              <a:srgbClr val="FFCA8E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CA8E"/>
                </a:solidFill>
              </a:rPr>
              <a:t>Источники доходов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D36E3-7912-C57A-CB21-FB79B2F4E628}"/>
              </a:ext>
            </a:extLst>
          </p:cNvPr>
          <p:cNvSpPr txBox="1"/>
          <p:nvPr/>
        </p:nvSpPr>
        <p:spPr>
          <a:xfrm>
            <a:off x="268587" y="2847470"/>
            <a:ext cx="789462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400" b="0" i="0" u="none" strike="noStrike" dirty="0">
                <a:solidFill>
                  <a:srgbClr val="FFCA8E"/>
                </a:solidFill>
                <a:effectLst/>
              </a:rPr>
              <a:t>Подписка для туристических баз: Индивидуальные подписки для туристических баз, в зависимости от количества предоставляемых 3D моделей и контента. Примерная стоимость подписки может быть, например, от 30 000 рублей в месяц за базу с 20 моделями, до 100 000 рублей в месяц за базу с 50 моделями</a:t>
            </a:r>
            <a:endParaRPr lang="ru-RU" sz="2400" b="0" dirty="0">
              <a:solidFill>
                <a:srgbClr val="FFCA8E"/>
              </a:solidFill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09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F3F9CF-DC2D-4D73-4149-F26A049918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3431"/>
          </a:solidFill>
          <a:ln>
            <a:solidFill>
              <a:srgbClr val="4534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70F8CF-93BA-1713-231D-C67DBD9EB791}"/>
              </a:ext>
            </a:extLst>
          </p:cNvPr>
          <p:cNvSpPr/>
          <p:nvPr/>
        </p:nvSpPr>
        <p:spPr>
          <a:xfrm>
            <a:off x="1420427" y="878889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7085FAB-55CC-6537-603F-E0B15853AF70}"/>
              </a:ext>
            </a:extLst>
          </p:cNvPr>
          <p:cNvSpPr/>
          <p:nvPr/>
        </p:nvSpPr>
        <p:spPr>
          <a:xfrm>
            <a:off x="4919708" y="878889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81E307D-2938-69D3-E8B3-D99D8EF244FF}"/>
              </a:ext>
            </a:extLst>
          </p:cNvPr>
          <p:cNvSpPr/>
          <p:nvPr/>
        </p:nvSpPr>
        <p:spPr>
          <a:xfrm>
            <a:off x="8418990" y="878889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347FFD0-FFBC-F51A-2E7A-402F33CE3E57}"/>
              </a:ext>
            </a:extLst>
          </p:cNvPr>
          <p:cNvSpPr/>
          <p:nvPr/>
        </p:nvSpPr>
        <p:spPr>
          <a:xfrm>
            <a:off x="1420426" y="3868444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FB85766-7A7F-3FB0-4505-908EDBF659A1}"/>
              </a:ext>
            </a:extLst>
          </p:cNvPr>
          <p:cNvSpPr/>
          <p:nvPr/>
        </p:nvSpPr>
        <p:spPr>
          <a:xfrm>
            <a:off x="4919708" y="3868444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89513CF-7E92-AA59-139D-938128B490AE}"/>
              </a:ext>
            </a:extLst>
          </p:cNvPr>
          <p:cNvSpPr/>
          <p:nvPr/>
        </p:nvSpPr>
        <p:spPr>
          <a:xfrm>
            <a:off x="8418989" y="3868444"/>
            <a:ext cx="2352583" cy="248574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724730-EFA9-BDF6-A650-DA08CAEAC8D4}"/>
              </a:ext>
            </a:extLst>
          </p:cNvPr>
          <p:cNvSpPr txBox="1"/>
          <p:nvPr/>
        </p:nvSpPr>
        <p:spPr>
          <a:xfrm>
            <a:off x="3912548" y="-73788"/>
            <a:ext cx="43669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CA8E"/>
                </a:solidFill>
              </a:rPr>
              <a:t>Команда проекта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CD4A0E-623E-B281-645C-F0A058EEF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38" y="2650539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EAAE06D-C320-BB08-0B57-F848352AE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02" y="2650539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1A561B9D-1AA7-FEAC-DDF0-14B603EE7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449" y="2636668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25A4DFF7-3280-294E-21A1-EDD290D9B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39" y="5700573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E0224C5-8AF3-674C-B3D7-9FFCF4DAD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01" y="5677270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3D789A3-3548-F1FC-95E0-3CFB9A7D7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449" y="5677270"/>
            <a:ext cx="905523" cy="6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02F15BC-DDDB-AF20-9330-7E460FAA96B2}"/>
              </a:ext>
            </a:extLst>
          </p:cNvPr>
          <p:cNvSpPr txBox="1"/>
          <p:nvPr/>
        </p:nvSpPr>
        <p:spPr>
          <a:xfrm>
            <a:off x="2027897" y="2780072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@smilefaceyu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B7D9CE-9B28-1A5A-0261-0E6FB80A607C}"/>
              </a:ext>
            </a:extLst>
          </p:cNvPr>
          <p:cNvSpPr txBox="1"/>
          <p:nvPr/>
        </p:nvSpPr>
        <p:spPr>
          <a:xfrm>
            <a:off x="5522331" y="2784385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@Archonofsalt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FC2B9E-7471-9555-FA53-45CFEB5A02CD}"/>
              </a:ext>
            </a:extLst>
          </p:cNvPr>
          <p:cNvSpPr txBox="1"/>
          <p:nvPr/>
        </p:nvSpPr>
        <p:spPr>
          <a:xfrm>
            <a:off x="9184972" y="2779365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@tcrwis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DE1021-17B4-01A0-36DD-0BD0FAFDA7E2}"/>
              </a:ext>
            </a:extLst>
          </p:cNvPr>
          <p:cNvSpPr txBox="1"/>
          <p:nvPr/>
        </p:nvSpPr>
        <p:spPr>
          <a:xfrm>
            <a:off x="2053877" y="5825163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@maartttttttt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981505-14EB-098B-43B3-EF96E43A51E7}"/>
              </a:ext>
            </a:extLst>
          </p:cNvPr>
          <p:cNvSpPr txBox="1"/>
          <p:nvPr/>
        </p:nvSpPr>
        <p:spPr>
          <a:xfrm>
            <a:off x="5527178" y="5794445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@Obab0k23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6FC0B2-A837-A646-784F-18D270ACC726}"/>
              </a:ext>
            </a:extLst>
          </p:cNvPr>
          <p:cNvSpPr txBox="1"/>
          <p:nvPr/>
        </p:nvSpPr>
        <p:spPr>
          <a:xfrm>
            <a:off x="9184972" y="5816639"/>
            <a:ext cx="1098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@lllkatylll</a:t>
            </a:r>
            <a:endParaRPr lang="ru-RU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CB5A762-789E-7525-4195-B08C5F3A8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405" y="1034645"/>
            <a:ext cx="1610623" cy="161062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89485CB-2967-3049-8BD2-46B73D415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42" y="3966807"/>
            <a:ext cx="1331611" cy="1796061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FA402078-3734-A626-A4BE-3401FE4FE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968" y="3996962"/>
            <a:ext cx="1610623" cy="1610623"/>
          </a:xfrm>
          <a:prstGeom prst="rect">
            <a:avLst/>
          </a:prstGeom>
        </p:spPr>
      </p:pic>
      <p:pic>
        <p:nvPicPr>
          <p:cNvPr id="1030" name="Рисунок 1029">
            <a:extLst>
              <a:ext uri="{FF2B5EF4-FFF2-40B4-BE49-F238E27FC236}">
                <a16:creationId xmlns:a16="http://schemas.microsoft.com/office/drawing/2014/main" id="{D85BE385-2D57-61AD-946D-5513EF67A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836" y="1069823"/>
            <a:ext cx="1640886" cy="1640886"/>
          </a:xfrm>
          <a:prstGeom prst="rect">
            <a:avLst/>
          </a:prstGeom>
        </p:spPr>
      </p:pic>
      <p:pic>
        <p:nvPicPr>
          <p:cNvPr id="1032" name="Рисунок 1031">
            <a:extLst>
              <a:ext uri="{FF2B5EF4-FFF2-40B4-BE49-F238E27FC236}">
                <a16:creationId xmlns:a16="http://schemas.microsoft.com/office/drawing/2014/main" id="{8CC215D2-F467-39D5-7063-BEE196523B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85" y="3933690"/>
            <a:ext cx="1351625" cy="1802167"/>
          </a:xfrm>
          <a:prstGeom prst="rect">
            <a:avLst/>
          </a:prstGeom>
        </p:spPr>
      </p:pic>
      <p:pic>
        <p:nvPicPr>
          <p:cNvPr id="1036" name="Рисунок 1035">
            <a:extLst>
              <a:ext uri="{FF2B5EF4-FFF2-40B4-BE49-F238E27FC236}">
                <a16:creationId xmlns:a16="http://schemas.microsoft.com/office/drawing/2014/main" id="{AC9B8F43-72B0-586D-705F-BBA4F0707C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82" y="993041"/>
            <a:ext cx="1693830" cy="169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48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153</Words>
  <Application>Microsoft Office PowerPoint</Application>
  <PresentationFormat>Широкоэкранный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Тимур Соболев</cp:lastModifiedBy>
  <cp:revision>5</cp:revision>
  <dcterms:created xsi:type="dcterms:W3CDTF">2023-10-31T00:15:40Z</dcterms:created>
  <dcterms:modified xsi:type="dcterms:W3CDTF">2023-11-24T18:58:21Z</dcterms:modified>
</cp:coreProperties>
</file>