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29" y="3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5283202" cy="344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6905621" y="0"/>
            <a:ext cx="5283202" cy="344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38603" y="857250"/>
            <a:ext cx="4114800" cy="231457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219196" y="3300417"/>
            <a:ext cx="9753603" cy="2700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08"/>
            <a:ext cx="5283202" cy="344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6905621" y="6513508"/>
            <a:ext cx="5283202" cy="344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:notes"/>
          <p:cNvSpPr txBox="1">
            <a:spLocks noGrp="1"/>
          </p:cNvSpPr>
          <p:nvPr>
            <p:ph type="body" idx="1"/>
          </p:nvPr>
        </p:nvSpPr>
        <p:spPr>
          <a:xfrm>
            <a:off x="1219196" y="3300417"/>
            <a:ext cx="9753603" cy="270033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 txBox="1">
            <a:spLocks noGrp="1"/>
          </p:cNvSpPr>
          <p:nvPr>
            <p:ph type="body" idx="1"/>
          </p:nvPr>
        </p:nvSpPr>
        <p:spPr>
          <a:xfrm>
            <a:off x="1219196" y="3300417"/>
            <a:ext cx="9753603" cy="270033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 txBox="1">
            <a:spLocks noGrp="1"/>
          </p:cNvSpPr>
          <p:nvPr>
            <p:ph type="body" idx="1"/>
          </p:nvPr>
        </p:nvSpPr>
        <p:spPr>
          <a:xfrm>
            <a:off x="1219196" y="3300417"/>
            <a:ext cx="9753603" cy="270033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1219196" y="3300417"/>
            <a:ext cx="9753603" cy="270033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>
            <a:spLocks noGrp="1"/>
          </p:cNvSpPr>
          <p:nvPr>
            <p:ph type="body" idx="1"/>
          </p:nvPr>
        </p:nvSpPr>
        <p:spPr>
          <a:xfrm>
            <a:off x="1219196" y="3300417"/>
            <a:ext cx="9753603" cy="270033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 txBox="1">
            <a:spLocks noGrp="1"/>
          </p:cNvSpPr>
          <p:nvPr>
            <p:ph type="body" idx="1"/>
          </p:nvPr>
        </p:nvSpPr>
        <p:spPr>
          <a:xfrm>
            <a:off x="1219196" y="3300417"/>
            <a:ext cx="9753603" cy="270033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>
            <a:spLocks noGrp="1"/>
          </p:cNvSpPr>
          <p:nvPr>
            <p:ph type="body" idx="1"/>
          </p:nvPr>
        </p:nvSpPr>
        <p:spPr>
          <a:xfrm>
            <a:off x="1219196" y="3300417"/>
            <a:ext cx="9753603" cy="270033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:notes"/>
          <p:cNvSpPr txBox="1">
            <a:spLocks noGrp="1"/>
          </p:cNvSpPr>
          <p:nvPr>
            <p:ph type="body" idx="1"/>
          </p:nvPr>
        </p:nvSpPr>
        <p:spPr>
          <a:xfrm>
            <a:off x="1219196" y="3300417"/>
            <a:ext cx="9753603" cy="270033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p9:notes"/>
          <p:cNvSpPr txBox="1">
            <a:spLocks noGrp="1"/>
          </p:cNvSpPr>
          <p:nvPr>
            <p:ph type="body" idx="1"/>
          </p:nvPr>
        </p:nvSpPr>
        <p:spPr>
          <a:xfrm>
            <a:off x="1219196" y="3300417"/>
            <a:ext cx="9753603" cy="2700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08" name="Google Shape;208;p9:notes"/>
          <p:cNvSpPr txBox="1">
            <a:spLocks noGrp="1"/>
          </p:cNvSpPr>
          <p:nvPr>
            <p:ph type="sldNum" idx="12"/>
          </p:nvPr>
        </p:nvSpPr>
        <p:spPr>
          <a:xfrm>
            <a:off x="6905621" y="6513508"/>
            <a:ext cx="5283202" cy="344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0:notes"/>
          <p:cNvSpPr txBox="1">
            <a:spLocks noGrp="1"/>
          </p:cNvSpPr>
          <p:nvPr>
            <p:ph type="body" idx="1"/>
          </p:nvPr>
        </p:nvSpPr>
        <p:spPr>
          <a:xfrm>
            <a:off x="1219196" y="3300417"/>
            <a:ext cx="9753603" cy="270033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1:notes"/>
          <p:cNvSpPr txBox="1">
            <a:spLocks noGrp="1"/>
          </p:cNvSpPr>
          <p:nvPr>
            <p:ph type="body" idx="1"/>
          </p:nvPr>
        </p:nvSpPr>
        <p:spPr>
          <a:xfrm>
            <a:off x="1219196" y="3300417"/>
            <a:ext cx="9753603" cy="270033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565464" y="1905252"/>
            <a:ext cx="4476746" cy="1078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739630" y="1981120"/>
            <a:ext cx="10713082" cy="294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4145276" y="6377940"/>
            <a:ext cx="390144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09603" y="6377940"/>
            <a:ext cx="280416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8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1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1524003" y="3602041"/>
            <a:ext cx="9144000" cy="1655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8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ftr" idx="11"/>
          </p:nvPr>
        </p:nvSpPr>
        <p:spPr>
          <a:xfrm>
            <a:off x="4145276" y="6377940"/>
            <a:ext cx="390144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dt" idx="10"/>
          </p:nvPr>
        </p:nvSpPr>
        <p:spPr>
          <a:xfrm>
            <a:off x="609603" y="6377940"/>
            <a:ext cx="280416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8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71852" y="1794253"/>
            <a:ext cx="10448291" cy="840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Calibri"/>
              <a:buNone/>
              <a:defRPr>
                <a:solidFill>
                  <a:srgbClr val="0000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1"/>
          </p:nvPr>
        </p:nvSpPr>
        <p:spPr>
          <a:xfrm>
            <a:off x="1828800" y="3840480"/>
            <a:ext cx="8534396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ftr" idx="11"/>
          </p:nvPr>
        </p:nvSpPr>
        <p:spPr>
          <a:xfrm>
            <a:off x="4145276" y="6377940"/>
            <a:ext cx="390144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609603" y="6377940"/>
            <a:ext cx="280416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8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>
  <p:cSld name="Two Content">
    <p:bg>
      <p:bgPr>
        <a:solidFill>
          <a:srgbClr val="FFFFFF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/>
          <p:nvPr/>
        </p:nvSpPr>
        <p:spPr>
          <a:xfrm>
            <a:off x="0" y="6362696"/>
            <a:ext cx="523878" cy="495303"/>
          </a:xfrm>
          <a:custGeom>
            <a:avLst/>
            <a:gdLst/>
            <a:ahLst/>
            <a:cxnLst/>
            <a:rect l="l" t="t" r="r" b="b"/>
            <a:pathLst>
              <a:path w="523875" h="495300" extrusionOk="0">
                <a:moveTo>
                  <a:pt x="523875" y="495299"/>
                </a:moveTo>
                <a:lnTo>
                  <a:pt x="523875" y="0"/>
                </a:lnTo>
                <a:lnTo>
                  <a:pt x="0" y="0"/>
                </a:lnTo>
                <a:lnTo>
                  <a:pt x="0" y="495299"/>
                </a:lnTo>
                <a:lnTo>
                  <a:pt x="523875" y="495299"/>
                </a:lnTo>
                <a:close/>
              </a:path>
            </a:pathLst>
          </a:custGeom>
          <a:solidFill>
            <a:srgbClr val="FBAE1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565464" y="1905252"/>
            <a:ext cx="4476746" cy="1078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609603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6278883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4145276" y="6377940"/>
            <a:ext cx="390144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09603" y="6377940"/>
            <a:ext cx="280416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8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565464" y="1905252"/>
            <a:ext cx="4476746" cy="1078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ftr" idx="11"/>
          </p:nvPr>
        </p:nvSpPr>
        <p:spPr>
          <a:xfrm>
            <a:off x="4145276" y="6377940"/>
            <a:ext cx="390144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09603" y="6377940"/>
            <a:ext cx="280416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8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565464" y="1905252"/>
            <a:ext cx="4476746" cy="1078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Calibri"/>
              <a:buNone/>
              <a:defRPr sz="6900" b="0" i="0" u="none" strike="noStrike" cap="none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739630" y="1981120"/>
            <a:ext cx="10713082" cy="294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4145276" y="6377940"/>
            <a:ext cx="390144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09603" y="6377940"/>
            <a:ext cx="280416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ikalekulin@bk.ru" TargetMode="External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oogle Shape;52;p8"/>
          <p:cNvGrpSpPr/>
          <p:nvPr/>
        </p:nvGrpSpPr>
        <p:grpSpPr>
          <a:xfrm>
            <a:off x="6105521" y="0"/>
            <a:ext cx="6086475" cy="6858000"/>
            <a:chOff x="6105521" y="0"/>
            <a:chExt cx="6086475" cy="6858000"/>
          </a:xfrm>
        </p:grpSpPr>
        <p:sp>
          <p:nvSpPr>
            <p:cNvPr id="53" name="Google Shape;53;p8"/>
            <p:cNvSpPr/>
            <p:nvPr/>
          </p:nvSpPr>
          <p:spPr>
            <a:xfrm>
              <a:off x="6105521" y="2343150"/>
              <a:ext cx="2714625" cy="3019421"/>
            </a:xfrm>
            <a:custGeom>
              <a:avLst/>
              <a:gdLst/>
              <a:ahLst/>
              <a:cxnLst/>
              <a:rect l="l" t="t" r="r" b="b"/>
              <a:pathLst>
                <a:path w="2714625" h="3019425" extrusionOk="0">
                  <a:moveTo>
                    <a:pt x="0" y="3019425"/>
                  </a:moveTo>
                  <a:lnTo>
                    <a:pt x="2714625" y="3019425"/>
                  </a:lnTo>
                  <a:lnTo>
                    <a:pt x="2714625" y="0"/>
                  </a:lnTo>
                  <a:lnTo>
                    <a:pt x="0" y="0"/>
                  </a:lnTo>
                  <a:lnTo>
                    <a:pt x="0" y="3019425"/>
                  </a:lnTo>
                  <a:close/>
                </a:path>
              </a:pathLst>
            </a:custGeom>
            <a:solidFill>
              <a:srgbClr val="FFAC00"/>
            </a:solidFill>
            <a:ln w="9525" cap="flat" cmpd="sng">
              <a:solidFill>
                <a:srgbClr val="FAB3C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8"/>
            <p:cNvSpPr/>
            <p:nvPr/>
          </p:nvSpPr>
          <p:spPr>
            <a:xfrm>
              <a:off x="6105521" y="0"/>
              <a:ext cx="2714625" cy="2343150"/>
            </a:xfrm>
            <a:custGeom>
              <a:avLst/>
              <a:gdLst/>
              <a:ahLst/>
              <a:cxnLst/>
              <a:rect l="l" t="t" r="r" b="b"/>
              <a:pathLst>
                <a:path w="2714625" h="2343150" extrusionOk="0">
                  <a:moveTo>
                    <a:pt x="0" y="2343150"/>
                  </a:moveTo>
                  <a:lnTo>
                    <a:pt x="2714625" y="2343150"/>
                  </a:lnTo>
                  <a:lnTo>
                    <a:pt x="2714625" y="0"/>
                  </a:lnTo>
                  <a:lnTo>
                    <a:pt x="0" y="0"/>
                  </a:lnTo>
                  <a:lnTo>
                    <a:pt x="0" y="2343150"/>
                  </a:lnTo>
                  <a:close/>
                </a:path>
              </a:pathLst>
            </a:custGeom>
            <a:solidFill>
              <a:srgbClr val="9F00FF"/>
            </a:solidFill>
            <a:ln w="9525" cap="flat" cmpd="sng">
              <a:solidFill>
                <a:srgbClr val="FAB3C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8"/>
            <p:cNvSpPr/>
            <p:nvPr/>
          </p:nvSpPr>
          <p:spPr>
            <a:xfrm>
              <a:off x="6105521" y="5362571"/>
              <a:ext cx="2714625" cy="1495428"/>
            </a:xfrm>
            <a:custGeom>
              <a:avLst/>
              <a:gdLst/>
              <a:ahLst/>
              <a:cxnLst/>
              <a:rect l="l" t="t" r="r" b="b"/>
              <a:pathLst>
                <a:path w="2714625" h="1495425" extrusionOk="0">
                  <a:moveTo>
                    <a:pt x="0" y="1495421"/>
                  </a:moveTo>
                  <a:lnTo>
                    <a:pt x="2714625" y="1495421"/>
                  </a:lnTo>
                  <a:lnTo>
                    <a:pt x="2714625" y="0"/>
                  </a:lnTo>
                  <a:lnTo>
                    <a:pt x="0" y="0"/>
                  </a:lnTo>
                  <a:lnTo>
                    <a:pt x="0" y="1495421"/>
                  </a:lnTo>
                  <a:close/>
                </a:path>
              </a:pathLst>
            </a:custGeom>
            <a:solidFill>
              <a:srgbClr val="FF2E2C"/>
            </a:solidFill>
            <a:ln w="9525" cap="flat" cmpd="sng">
              <a:solidFill>
                <a:srgbClr val="FAB3C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8"/>
            <p:cNvSpPr/>
            <p:nvPr/>
          </p:nvSpPr>
          <p:spPr>
            <a:xfrm>
              <a:off x="8820146" y="0"/>
              <a:ext cx="3371850" cy="6858000"/>
            </a:xfrm>
            <a:custGeom>
              <a:avLst/>
              <a:gdLst/>
              <a:ahLst/>
              <a:cxnLst/>
              <a:rect l="l" t="t" r="r" b="b"/>
              <a:pathLst>
                <a:path w="3371850" h="6858000" extrusionOk="0">
                  <a:moveTo>
                    <a:pt x="3371850" y="0"/>
                  </a:moveTo>
                  <a:lnTo>
                    <a:pt x="0" y="0"/>
                  </a:lnTo>
                  <a:lnTo>
                    <a:pt x="0" y="2352675"/>
                  </a:lnTo>
                  <a:lnTo>
                    <a:pt x="0" y="4276725"/>
                  </a:lnTo>
                  <a:lnTo>
                    <a:pt x="0" y="6858000"/>
                  </a:lnTo>
                  <a:lnTo>
                    <a:pt x="3371850" y="6858000"/>
                  </a:lnTo>
                  <a:lnTo>
                    <a:pt x="3371850" y="4276725"/>
                  </a:lnTo>
                  <a:lnTo>
                    <a:pt x="3371850" y="2352675"/>
                  </a:lnTo>
                  <a:lnTo>
                    <a:pt x="3371850" y="0"/>
                  </a:lnTo>
                  <a:close/>
                </a:path>
              </a:pathLst>
            </a:custGeom>
            <a:solidFill>
              <a:srgbClr val="FAB3C1"/>
            </a:solidFill>
            <a:ln w="9525" cap="flat" cmpd="sng">
              <a:solidFill>
                <a:srgbClr val="FAB3C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7" name="Google Shape;57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229725" y="123828"/>
              <a:ext cx="2686050" cy="2047871"/>
            </a:xfrm>
            <a:prstGeom prst="rect">
              <a:avLst/>
            </a:prstGeom>
            <a:noFill/>
            <a:ln w="9525" cap="flat" cmpd="sng">
              <a:solidFill>
                <a:srgbClr val="FAB3C1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58" name="Google Shape;58;p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05521" y="2819396"/>
              <a:ext cx="6086475" cy="4038593"/>
            </a:xfrm>
            <a:prstGeom prst="rect">
              <a:avLst/>
            </a:prstGeom>
            <a:noFill/>
            <a:ln w="9525" cap="flat" cmpd="sng">
              <a:solidFill>
                <a:srgbClr val="FAB3C1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85539" y="1639768"/>
            <a:ext cx="5643761" cy="1731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1750" rIns="0" bIns="0" anchor="t" anchorCtr="1">
            <a:spAutoFit/>
          </a:bodyPr>
          <a:lstStyle/>
          <a:p>
            <a:pPr marL="12701" marR="5084" lvl="0" indent="0" algn="ctr" rtl="0">
              <a:lnSpc>
                <a:spcPct val="908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950"/>
              <a:buFont typeface="Times New Roman"/>
              <a:buNone/>
            </a:pPr>
            <a:r>
              <a:rPr lang="ru-RU" sz="3950" b="1" dirty="0">
                <a:latin typeface="Times New Roman"/>
                <a:ea typeface="Times New Roman"/>
                <a:cs typeface="Times New Roman"/>
                <a:sym typeface="Times New Roman"/>
              </a:rPr>
              <a:t>Производство  бактерий для  молочнокислого  </a:t>
            </a:r>
            <a:r>
              <a:rPr lang="ru-RU" sz="395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-RU" sz="3950" b="1" dirty="0" smtClean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95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производства</a:t>
            </a:r>
            <a:endParaRPr sz="395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" name="Google Shape;60;p8"/>
          <p:cNvSpPr txBox="1"/>
          <p:nvPr/>
        </p:nvSpPr>
        <p:spPr>
          <a:xfrm>
            <a:off x="396895" y="3801032"/>
            <a:ext cx="4449442" cy="1076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1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Times New Roman"/>
              <a:buNone/>
            </a:pPr>
            <a:r>
              <a:rPr lang="ru-RU" sz="2300" b="0" i="0" u="none" strike="noStrike" cap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Калекулин Иван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Times New Roman"/>
              <a:buNone/>
            </a:pPr>
            <a:r>
              <a:rPr lang="ru-RU" sz="2300" b="0" i="0" u="none" strike="noStrike" cap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Спикер</a:t>
            </a:r>
            <a:endParaRPr sz="6900" b="0" i="0" u="none" strike="noStrike" cap="none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61" name="Google Shape;61;p8"/>
          <p:cNvGrpSpPr/>
          <p:nvPr/>
        </p:nvGrpSpPr>
        <p:grpSpPr>
          <a:xfrm>
            <a:off x="-6775" y="6365339"/>
            <a:ext cx="542257" cy="506842"/>
            <a:chOff x="-6775" y="6365339"/>
            <a:chExt cx="542257" cy="506842"/>
          </a:xfrm>
        </p:grpSpPr>
        <p:sp>
          <p:nvSpPr>
            <p:cNvPr id="62" name="Google Shape;62;p8"/>
            <p:cNvSpPr/>
            <p:nvPr/>
          </p:nvSpPr>
          <p:spPr>
            <a:xfrm>
              <a:off x="-6775" y="6365339"/>
              <a:ext cx="542257" cy="506842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8"/>
            <p:cNvSpPr txBox="1"/>
            <p:nvPr/>
          </p:nvSpPr>
          <p:spPr>
            <a:xfrm>
              <a:off x="41052" y="6561848"/>
              <a:ext cx="468154" cy="129238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9"/>
          <p:cNvSpPr/>
          <p:nvPr/>
        </p:nvSpPr>
        <p:spPr>
          <a:xfrm>
            <a:off x="7315200" y="0"/>
            <a:ext cx="4876796" cy="6858000"/>
          </a:xfrm>
          <a:prstGeom prst="rect">
            <a:avLst/>
          </a:prstGeom>
          <a:solidFill>
            <a:srgbClr val="9F00FF"/>
          </a:solidFill>
          <a:ln w="12700" cap="flat" cmpd="sng">
            <a:solidFill>
              <a:srgbClr val="41719C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1"/>
          </p:nvPr>
        </p:nvSpPr>
        <p:spPr>
          <a:xfrm>
            <a:off x="587611" y="1081185"/>
            <a:ext cx="5924781" cy="5601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ru-RU" sz="2800">
                <a:latin typeface="Times New Roman"/>
                <a:ea typeface="Times New Roman"/>
                <a:cs typeface="Times New Roman"/>
                <a:sym typeface="Times New Roman"/>
              </a:rPr>
              <a:t>Подавляющая часть рынка поставщиков заквасок для кисломолочного производства - зарубежные компании, что создает сложности в производстве продукции, негативно влияет на ее конечную стоимость, а так же создает зависимость отечественного производителя от иностранных компаний. </a:t>
            </a:r>
            <a:br>
              <a:rPr lang="ru-RU" sz="28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800">
                <a:latin typeface="Times New Roman"/>
                <a:ea typeface="Times New Roman"/>
                <a:cs typeface="Times New Roman"/>
                <a:sym typeface="Times New Roman"/>
              </a:rPr>
              <a:t>Более того, качество заквасок, производимых в России нуждается в улучшении</a:t>
            </a:r>
            <a:endParaRPr/>
          </a:p>
        </p:txBody>
      </p:sp>
      <p:grpSp>
        <p:nvGrpSpPr>
          <p:cNvPr id="70" name="Google Shape;70;p9"/>
          <p:cNvGrpSpPr/>
          <p:nvPr/>
        </p:nvGrpSpPr>
        <p:grpSpPr>
          <a:xfrm>
            <a:off x="0" y="695328"/>
            <a:ext cx="2628899" cy="95253"/>
            <a:chOff x="0" y="695328"/>
            <a:chExt cx="2628899" cy="95253"/>
          </a:xfrm>
        </p:grpSpPr>
        <p:sp>
          <p:nvSpPr>
            <p:cNvPr id="71" name="Google Shape;71;p9"/>
            <p:cNvSpPr/>
            <p:nvPr/>
          </p:nvSpPr>
          <p:spPr>
            <a:xfrm>
              <a:off x="0" y="695328"/>
              <a:ext cx="333371" cy="95253"/>
            </a:xfrm>
            <a:custGeom>
              <a:avLst/>
              <a:gdLst/>
              <a:ahLst/>
              <a:cxnLst/>
              <a:rect l="l" t="t" r="r" b="b"/>
              <a:pathLst>
                <a:path w="333375" h="95250" extrusionOk="0">
                  <a:moveTo>
                    <a:pt x="0" y="95250"/>
                  </a:moveTo>
                  <a:lnTo>
                    <a:pt x="333375" y="95250"/>
                  </a:lnTo>
                  <a:lnTo>
                    <a:pt x="333375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AB3C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9"/>
            <p:cNvSpPr/>
            <p:nvPr/>
          </p:nvSpPr>
          <p:spPr>
            <a:xfrm>
              <a:off x="333371" y="695328"/>
              <a:ext cx="342900" cy="95253"/>
            </a:xfrm>
            <a:custGeom>
              <a:avLst/>
              <a:gdLst/>
              <a:ahLst/>
              <a:cxnLst/>
              <a:rect l="l" t="t" r="r" b="b"/>
              <a:pathLst>
                <a:path w="342900" h="95250" extrusionOk="0">
                  <a:moveTo>
                    <a:pt x="0" y="95250"/>
                  </a:moveTo>
                  <a:lnTo>
                    <a:pt x="342900" y="95250"/>
                  </a:lnTo>
                  <a:lnTo>
                    <a:pt x="342900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9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9"/>
            <p:cNvSpPr/>
            <p:nvPr/>
          </p:nvSpPr>
          <p:spPr>
            <a:xfrm>
              <a:off x="676271" y="695328"/>
              <a:ext cx="314325" cy="95253"/>
            </a:xfrm>
            <a:custGeom>
              <a:avLst/>
              <a:gdLst/>
              <a:ahLst/>
              <a:cxnLst/>
              <a:rect l="l" t="t" r="r" b="b"/>
              <a:pathLst>
                <a:path w="314325" h="95250" extrusionOk="0">
                  <a:moveTo>
                    <a:pt x="0" y="95250"/>
                  </a:moveTo>
                  <a:lnTo>
                    <a:pt x="314325" y="95250"/>
                  </a:lnTo>
                  <a:lnTo>
                    <a:pt x="314325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C483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9"/>
            <p:cNvSpPr/>
            <p:nvPr/>
          </p:nvSpPr>
          <p:spPr>
            <a:xfrm>
              <a:off x="990596" y="695328"/>
              <a:ext cx="342900" cy="95253"/>
            </a:xfrm>
            <a:custGeom>
              <a:avLst/>
              <a:gdLst/>
              <a:ahLst/>
              <a:cxnLst/>
              <a:rect l="l" t="t" r="r" b="b"/>
              <a:pathLst>
                <a:path w="342900" h="95250" extrusionOk="0">
                  <a:moveTo>
                    <a:pt x="0" y="95250"/>
                  </a:moveTo>
                  <a:lnTo>
                    <a:pt x="342900" y="95250"/>
                  </a:lnTo>
                  <a:lnTo>
                    <a:pt x="342900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B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9"/>
            <p:cNvSpPr/>
            <p:nvPr/>
          </p:nvSpPr>
          <p:spPr>
            <a:xfrm>
              <a:off x="1333496" y="695328"/>
              <a:ext cx="1295403" cy="95253"/>
            </a:xfrm>
            <a:custGeom>
              <a:avLst/>
              <a:gdLst/>
              <a:ahLst/>
              <a:cxnLst/>
              <a:rect l="l" t="t" r="r" b="b"/>
              <a:pathLst>
                <a:path w="1295400" h="95250" extrusionOk="0">
                  <a:moveTo>
                    <a:pt x="1295400" y="0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1295400" y="9525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B5D7E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" name="Google Shape;76;p9"/>
          <p:cNvSpPr txBox="1"/>
          <p:nvPr/>
        </p:nvSpPr>
        <p:spPr>
          <a:xfrm>
            <a:off x="342174" y="347450"/>
            <a:ext cx="26289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50" rIns="0" bIns="0" anchor="t" anchorCtr="0">
            <a:spAutoFit/>
          </a:bodyPr>
          <a:lstStyle/>
          <a:p>
            <a:pPr marL="12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lang="ru-RU" sz="2000" b="1">
                <a:latin typeface="Times New Roman"/>
                <a:ea typeface="Times New Roman"/>
                <a:cs typeface="Times New Roman"/>
                <a:sym typeface="Times New Roman"/>
              </a:rPr>
              <a:t>роблема</a:t>
            </a:r>
            <a:endParaRPr/>
          </a:p>
        </p:txBody>
      </p:sp>
      <p:pic>
        <p:nvPicPr>
          <p:cNvPr id="77" name="Google Shape;77;p9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 l="24174" t="13761" r="5639" b="12947"/>
          <a:stretch/>
        </p:blipFill>
        <p:spPr>
          <a:xfrm>
            <a:off x="7669919" y="2343175"/>
            <a:ext cx="1519382" cy="1641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9" descr="Изображение выглядит как текст, меню, бумага, Печать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 l="8712" r="6419"/>
          <a:stretch/>
        </p:blipFill>
        <p:spPr>
          <a:xfrm>
            <a:off x="7669919" y="347461"/>
            <a:ext cx="1543498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9" descr="Изображение выглядит как текст, чек, Шрифт, снимок экрана&#10;&#10;Автоматически созданное описание"/>
          <p:cNvPicPr preferRelativeResize="0"/>
          <p:nvPr/>
        </p:nvPicPr>
        <p:blipFill rotWithShape="1">
          <a:blip r:embed="rId5">
            <a:alphaModFix/>
          </a:blip>
          <a:srcRect l="23333" t="6486" r="22256" b="7218"/>
          <a:stretch/>
        </p:blipFill>
        <p:spPr>
          <a:xfrm>
            <a:off x="9631231" y="347461"/>
            <a:ext cx="2179895" cy="362901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  <p:sp>
        <p:nvSpPr>
          <p:cNvPr id="80" name="Google Shape;80;p9" descr="https://sun9-55.userapi.com/impg/-77C3ceDNIhcj2C9tOJ8jmP1bLQQTHdeeRSNuw/10MtZbY-NrU.jpg?size=833x1080&amp;quality=96&amp;sign=a96ee3c4c71ffde1e69b28c30a9abef9&amp;type=album"/>
          <p:cNvSpPr/>
          <p:nvPr/>
        </p:nvSpPr>
        <p:spPr>
          <a:xfrm>
            <a:off x="-138115" y="31449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" name="Google Shape;81;p9"/>
          <p:cNvPicPr preferRelativeResize="0"/>
          <p:nvPr/>
        </p:nvPicPr>
        <p:blipFill rotWithShape="1">
          <a:blip r:embed="rId6">
            <a:alphaModFix/>
          </a:blip>
          <a:srcRect l="5028" t="3058" r="5025" b="25854"/>
          <a:stretch/>
        </p:blipFill>
        <p:spPr>
          <a:xfrm>
            <a:off x="7699098" y="4719781"/>
            <a:ext cx="1514319" cy="15517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" name="Google Shape;82;p9"/>
          <p:cNvGrpSpPr/>
          <p:nvPr/>
        </p:nvGrpSpPr>
        <p:grpSpPr>
          <a:xfrm>
            <a:off x="-6775" y="6365339"/>
            <a:ext cx="542257" cy="506842"/>
            <a:chOff x="-6775" y="6365339"/>
            <a:chExt cx="542257" cy="506842"/>
          </a:xfrm>
        </p:grpSpPr>
        <p:sp>
          <p:nvSpPr>
            <p:cNvPr id="83" name="Google Shape;83;p9"/>
            <p:cNvSpPr/>
            <p:nvPr/>
          </p:nvSpPr>
          <p:spPr>
            <a:xfrm>
              <a:off x="-6775" y="6365339"/>
              <a:ext cx="542257" cy="506842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9"/>
            <p:cNvSpPr txBox="1"/>
            <p:nvPr/>
          </p:nvSpPr>
          <p:spPr>
            <a:xfrm>
              <a:off x="41052" y="6561848"/>
              <a:ext cx="468154" cy="129238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0"/>
          <p:cNvSpPr txBox="1"/>
          <p:nvPr/>
        </p:nvSpPr>
        <p:spPr>
          <a:xfrm>
            <a:off x="275130" y="1793704"/>
            <a:ext cx="5496084" cy="3447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ru-RU" sz="2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 новой технологии культивации штаммов микроорганизмов с повышенным выходом биомассы, устойчивостью к внешним воздействиям, а также их улучшенными свойствами для </a:t>
            </a:r>
            <a:r>
              <a:rPr lang="ru-RU" sz="28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производства кисломолочной продукции</a:t>
            </a:r>
            <a:endParaRPr sz="28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90" name="Google Shape;90;p10"/>
          <p:cNvGrpSpPr/>
          <p:nvPr/>
        </p:nvGrpSpPr>
        <p:grpSpPr>
          <a:xfrm>
            <a:off x="0" y="695328"/>
            <a:ext cx="2628899" cy="95253"/>
            <a:chOff x="0" y="695328"/>
            <a:chExt cx="2628899" cy="95253"/>
          </a:xfrm>
        </p:grpSpPr>
        <p:sp>
          <p:nvSpPr>
            <p:cNvPr id="91" name="Google Shape;91;p10"/>
            <p:cNvSpPr/>
            <p:nvPr/>
          </p:nvSpPr>
          <p:spPr>
            <a:xfrm>
              <a:off x="0" y="695328"/>
              <a:ext cx="333371" cy="95253"/>
            </a:xfrm>
            <a:custGeom>
              <a:avLst/>
              <a:gdLst/>
              <a:ahLst/>
              <a:cxnLst/>
              <a:rect l="l" t="t" r="r" b="b"/>
              <a:pathLst>
                <a:path w="333375" h="95250" extrusionOk="0">
                  <a:moveTo>
                    <a:pt x="0" y="95250"/>
                  </a:moveTo>
                  <a:lnTo>
                    <a:pt x="333375" y="95250"/>
                  </a:lnTo>
                  <a:lnTo>
                    <a:pt x="333375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AB3C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0"/>
            <p:cNvSpPr/>
            <p:nvPr/>
          </p:nvSpPr>
          <p:spPr>
            <a:xfrm>
              <a:off x="333371" y="695328"/>
              <a:ext cx="342900" cy="95253"/>
            </a:xfrm>
            <a:custGeom>
              <a:avLst/>
              <a:gdLst/>
              <a:ahLst/>
              <a:cxnLst/>
              <a:rect l="l" t="t" r="r" b="b"/>
              <a:pathLst>
                <a:path w="342900" h="95250" extrusionOk="0">
                  <a:moveTo>
                    <a:pt x="0" y="95250"/>
                  </a:moveTo>
                  <a:lnTo>
                    <a:pt x="342900" y="95250"/>
                  </a:lnTo>
                  <a:lnTo>
                    <a:pt x="342900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9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0"/>
            <p:cNvSpPr/>
            <p:nvPr/>
          </p:nvSpPr>
          <p:spPr>
            <a:xfrm>
              <a:off x="676271" y="695328"/>
              <a:ext cx="314325" cy="95253"/>
            </a:xfrm>
            <a:custGeom>
              <a:avLst/>
              <a:gdLst/>
              <a:ahLst/>
              <a:cxnLst/>
              <a:rect l="l" t="t" r="r" b="b"/>
              <a:pathLst>
                <a:path w="314325" h="95250" extrusionOk="0">
                  <a:moveTo>
                    <a:pt x="0" y="95250"/>
                  </a:moveTo>
                  <a:lnTo>
                    <a:pt x="314325" y="95250"/>
                  </a:lnTo>
                  <a:lnTo>
                    <a:pt x="314325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C483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0"/>
            <p:cNvSpPr/>
            <p:nvPr/>
          </p:nvSpPr>
          <p:spPr>
            <a:xfrm>
              <a:off x="990596" y="695328"/>
              <a:ext cx="342900" cy="95253"/>
            </a:xfrm>
            <a:custGeom>
              <a:avLst/>
              <a:gdLst/>
              <a:ahLst/>
              <a:cxnLst/>
              <a:rect l="l" t="t" r="r" b="b"/>
              <a:pathLst>
                <a:path w="342900" h="95250" extrusionOk="0">
                  <a:moveTo>
                    <a:pt x="0" y="95250"/>
                  </a:moveTo>
                  <a:lnTo>
                    <a:pt x="342900" y="95250"/>
                  </a:lnTo>
                  <a:lnTo>
                    <a:pt x="342900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B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0"/>
            <p:cNvSpPr/>
            <p:nvPr/>
          </p:nvSpPr>
          <p:spPr>
            <a:xfrm>
              <a:off x="1333496" y="695328"/>
              <a:ext cx="1295403" cy="95253"/>
            </a:xfrm>
            <a:custGeom>
              <a:avLst/>
              <a:gdLst/>
              <a:ahLst/>
              <a:cxnLst/>
              <a:rect l="l" t="t" r="r" b="b"/>
              <a:pathLst>
                <a:path w="1295400" h="95250" extrusionOk="0">
                  <a:moveTo>
                    <a:pt x="1295400" y="0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1295400" y="9525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B5D7E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0"/>
          <p:cNvSpPr txBox="1"/>
          <p:nvPr/>
        </p:nvSpPr>
        <p:spPr>
          <a:xfrm>
            <a:off x="332175" y="371325"/>
            <a:ext cx="26289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50" rIns="0" bIns="0" anchor="t" anchorCtr="0">
            <a:spAutoFit/>
          </a:bodyPr>
          <a:lstStyle/>
          <a:p>
            <a:pPr marL="12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 </a:t>
            </a:r>
            <a:endParaRPr sz="20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7" name="Google Shape;97;p10" descr="Reshenie_problemy.png"/>
          <p:cNvPicPr preferRelativeResize="0"/>
          <p:nvPr/>
        </p:nvPicPr>
        <p:blipFill rotWithShape="1">
          <a:blip r:embed="rId3">
            <a:alphaModFix/>
          </a:blip>
          <a:srcRect l="8177" t="5105" r="5063" b="27966"/>
          <a:stretch/>
        </p:blipFill>
        <p:spPr>
          <a:xfrm>
            <a:off x="9939040" y="533425"/>
            <a:ext cx="2149472" cy="21494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8" name="Google Shape;98;p10"/>
          <p:cNvGrpSpPr/>
          <p:nvPr/>
        </p:nvGrpSpPr>
        <p:grpSpPr>
          <a:xfrm>
            <a:off x="-6775" y="6365339"/>
            <a:ext cx="542257" cy="506842"/>
            <a:chOff x="-6775" y="6365339"/>
            <a:chExt cx="542257" cy="506842"/>
          </a:xfrm>
        </p:grpSpPr>
        <p:sp>
          <p:nvSpPr>
            <p:cNvPr id="99" name="Google Shape;99;p10"/>
            <p:cNvSpPr/>
            <p:nvPr/>
          </p:nvSpPr>
          <p:spPr>
            <a:xfrm>
              <a:off x="-6775" y="6365339"/>
              <a:ext cx="542257" cy="506842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10"/>
            <p:cNvSpPr txBox="1"/>
            <p:nvPr/>
          </p:nvSpPr>
          <p:spPr>
            <a:xfrm>
              <a:off x="41052" y="6561848"/>
              <a:ext cx="468154" cy="129238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1" name="Google Shape;101;p10"/>
          <p:cNvSpPr txBox="1"/>
          <p:nvPr/>
        </p:nvSpPr>
        <p:spPr>
          <a:xfrm>
            <a:off x="9757757" y="2537078"/>
            <a:ext cx="306374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Формула изобретения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2" name="Google Shape;102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74132" y="3141269"/>
            <a:ext cx="4868486" cy="3477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1"/>
          <p:cNvGrpSpPr/>
          <p:nvPr/>
        </p:nvGrpSpPr>
        <p:grpSpPr>
          <a:xfrm>
            <a:off x="0" y="695328"/>
            <a:ext cx="2628899" cy="95253"/>
            <a:chOff x="0" y="695328"/>
            <a:chExt cx="2628899" cy="95253"/>
          </a:xfrm>
        </p:grpSpPr>
        <p:sp>
          <p:nvSpPr>
            <p:cNvPr id="108" name="Google Shape;108;p11"/>
            <p:cNvSpPr/>
            <p:nvPr/>
          </p:nvSpPr>
          <p:spPr>
            <a:xfrm>
              <a:off x="0" y="695328"/>
              <a:ext cx="333371" cy="95253"/>
            </a:xfrm>
            <a:custGeom>
              <a:avLst/>
              <a:gdLst/>
              <a:ahLst/>
              <a:cxnLst/>
              <a:rect l="l" t="t" r="r" b="b"/>
              <a:pathLst>
                <a:path w="333375" h="95250" extrusionOk="0">
                  <a:moveTo>
                    <a:pt x="0" y="95250"/>
                  </a:moveTo>
                  <a:lnTo>
                    <a:pt x="333375" y="95250"/>
                  </a:lnTo>
                  <a:lnTo>
                    <a:pt x="333375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AB3C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1"/>
            <p:cNvSpPr/>
            <p:nvPr/>
          </p:nvSpPr>
          <p:spPr>
            <a:xfrm>
              <a:off x="333371" y="695328"/>
              <a:ext cx="342900" cy="95253"/>
            </a:xfrm>
            <a:custGeom>
              <a:avLst/>
              <a:gdLst/>
              <a:ahLst/>
              <a:cxnLst/>
              <a:rect l="l" t="t" r="r" b="b"/>
              <a:pathLst>
                <a:path w="342900" h="95250" extrusionOk="0">
                  <a:moveTo>
                    <a:pt x="0" y="95250"/>
                  </a:moveTo>
                  <a:lnTo>
                    <a:pt x="342900" y="95250"/>
                  </a:lnTo>
                  <a:lnTo>
                    <a:pt x="342900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9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11"/>
            <p:cNvSpPr/>
            <p:nvPr/>
          </p:nvSpPr>
          <p:spPr>
            <a:xfrm>
              <a:off x="676271" y="695328"/>
              <a:ext cx="314325" cy="95253"/>
            </a:xfrm>
            <a:custGeom>
              <a:avLst/>
              <a:gdLst/>
              <a:ahLst/>
              <a:cxnLst/>
              <a:rect l="l" t="t" r="r" b="b"/>
              <a:pathLst>
                <a:path w="314325" h="95250" extrusionOk="0">
                  <a:moveTo>
                    <a:pt x="0" y="95250"/>
                  </a:moveTo>
                  <a:lnTo>
                    <a:pt x="314325" y="95250"/>
                  </a:lnTo>
                  <a:lnTo>
                    <a:pt x="314325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C483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1"/>
            <p:cNvSpPr/>
            <p:nvPr/>
          </p:nvSpPr>
          <p:spPr>
            <a:xfrm>
              <a:off x="990596" y="695328"/>
              <a:ext cx="342900" cy="95253"/>
            </a:xfrm>
            <a:custGeom>
              <a:avLst/>
              <a:gdLst/>
              <a:ahLst/>
              <a:cxnLst/>
              <a:rect l="l" t="t" r="r" b="b"/>
              <a:pathLst>
                <a:path w="342900" h="95250" extrusionOk="0">
                  <a:moveTo>
                    <a:pt x="0" y="95250"/>
                  </a:moveTo>
                  <a:lnTo>
                    <a:pt x="342900" y="95250"/>
                  </a:lnTo>
                  <a:lnTo>
                    <a:pt x="342900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B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1"/>
            <p:cNvSpPr/>
            <p:nvPr/>
          </p:nvSpPr>
          <p:spPr>
            <a:xfrm>
              <a:off x="1333496" y="695328"/>
              <a:ext cx="1295403" cy="95253"/>
            </a:xfrm>
            <a:custGeom>
              <a:avLst/>
              <a:gdLst/>
              <a:ahLst/>
              <a:cxnLst/>
              <a:rect l="l" t="t" r="r" b="b"/>
              <a:pathLst>
                <a:path w="1295400" h="95250" extrusionOk="0">
                  <a:moveTo>
                    <a:pt x="1295400" y="0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1295400" y="9525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B5D7E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3" name="Google Shape;113;p11"/>
          <p:cNvSpPr txBox="1"/>
          <p:nvPr/>
        </p:nvSpPr>
        <p:spPr>
          <a:xfrm>
            <a:off x="336775" y="371325"/>
            <a:ext cx="26289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50" rIns="0" bIns="0" anchor="t" anchorCtr="0">
            <a:spAutoFit/>
          </a:bodyPr>
          <a:lstStyle/>
          <a:p>
            <a:pPr marL="12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Анализ рынка</a:t>
            </a:r>
            <a:endParaRPr sz="20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14" name="Google Shape;114;p11"/>
          <p:cNvGrpSpPr/>
          <p:nvPr/>
        </p:nvGrpSpPr>
        <p:grpSpPr>
          <a:xfrm>
            <a:off x="-6775" y="6365339"/>
            <a:ext cx="542257" cy="506842"/>
            <a:chOff x="-6775" y="6365339"/>
            <a:chExt cx="542257" cy="506842"/>
          </a:xfrm>
        </p:grpSpPr>
        <p:sp>
          <p:nvSpPr>
            <p:cNvPr id="115" name="Google Shape;115;p11"/>
            <p:cNvSpPr/>
            <p:nvPr/>
          </p:nvSpPr>
          <p:spPr>
            <a:xfrm>
              <a:off x="-6775" y="6365339"/>
              <a:ext cx="542257" cy="506842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1"/>
            <p:cNvSpPr txBox="1"/>
            <p:nvPr/>
          </p:nvSpPr>
          <p:spPr>
            <a:xfrm>
              <a:off x="55566" y="6561848"/>
              <a:ext cx="468154" cy="129238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7" name="Google Shape;117;p11"/>
          <p:cNvPicPr preferRelativeResize="0"/>
          <p:nvPr/>
        </p:nvPicPr>
        <p:blipFill rotWithShape="1">
          <a:blip r:embed="rId3">
            <a:alphaModFix/>
          </a:blip>
          <a:srcRect l="16407" t="5815" r="15933" b="5806"/>
          <a:stretch/>
        </p:blipFill>
        <p:spPr>
          <a:xfrm>
            <a:off x="7894748" y="1313425"/>
            <a:ext cx="3559800" cy="3287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8" name="Google Shape;118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2925" y="4872007"/>
            <a:ext cx="1893625" cy="136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6775" y="4914900"/>
            <a:ext cx="1682427" cy="128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20287" y="4914900"/>
            <a:ext cx="1820676" cy="128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1"/>
          <p:cNvSpPr txBox="1"/>
          <p:nvPr/>
        </p:nvSpPr>
        <p:spPr>
          <a:xfrm>
            <a:off x="336775" y="1109875"/>
            <a:ext cx="6342600" cy="3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ru-RU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рынке существует </a:t>
            </a:r>
            <a:r>
              <a:rPr lang="ru-RU" sz="2400" dirty="0">
                <a:latin typeface="Times New Roman"/>
                <a:ea typeface="Times New Roman"/>
                <a:cs typeface="Times New Roman"/>
                <a:sym typeface="Times New Roman"/>
              </a:rPr>
              <a:t>одиннадцать</a:t>
            </a:r>
            <a:r>
              <a:rPr lang="ru-RU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крупных производителей молочнокислых заквасок для производства кисломолочной продукции. </a:t>
            </a:r>
            <a:r>
              <a:rPr lang="ru-RU" sz="2400" dirty="0">
                <a:latin typeface="Times New Roman"/>
                <a:ea typeface="Times New Roman"/>
                <a:cs typeface="Times New Roman"/>
                <a:sym typeface="Times New Roman"/>
              </a:rPr>
              <a:t>Из </a:t>
            </a:r>
            <a:r>
              <a:rPr lang="ru-RU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них 60</a:t>
            </a:r>
            <a:r>
              <a:rPr lang="ru-RU" sz="2400" dirty="0">
                <a:latin typeface="Times New Roman"/>
                <a:ea typeface="Times New Roman"/>
                <a:cs typeface="Times New Roman"/>
                <a:sym typeface="Times New Roman"/>
              </a:rPr>
              <a:t>%</a:t>
            </a:r>
            <a:r>
              <a:rPr lang="ru-RU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провод</a:t>
            </a:r>
            <a:r>
              <a:rPr lang="ru-RU" sz="2400" dirty="0">
                <a:latin typeface="Times New Roman"/>
                <a:ea typeface="Times New Roman"/>
                <a:cs typeface="Times New Roman"/>
                <a:sym typeface="Times New Roman"/>
              </a:rPr>
              <a:t>я</a:t>
            </a:r>
            <a:r>
              <a:rPr lang="ru-RU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 собственные разработки современных технологий культивации, однако существует минимум три компании, которые могут быть заинтересованы в предлагаемой нами технологии</a:t>
            </a:r>
            <a:r>
              <a:rPr lang="ru-RU" sz="2400" dirty="0">
                <a:latin typeface="Times New Roman"/>
                <a:ea typeface="Times New Roman"/>
                <a:cs typeface="Times New Roman"/>
                <a:sym typeface="Times New Roman"/>
              </a:rPr>
              <a:t>. При оценочной стоимости нашей технологии в 5 млн. руб. распределение рынка выглядит следующим образом.</a:t>
            </a:r>
            <a:endParaRPr sz="24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2" name="Google Shape;122;p11" descr="PAM_SAM_SOM.png"/>
          <p:cNvPicPr preferRelativeResize="0"/>
          <p:nvPr/>
        </p:nvPicPr>
        <p:blipFill rotWithShape="1">
          <a:blip r:embed="rId7">
            <a:alphaModFix/>
          </a:blip>
          <a:srcRect l="6693" t="6226" r="6372" b="28707"/>
          <a:stretch/>
        </p:blipFill>
        <p:spPr>
          <a:xfrm>
            <a:off x="6194700" y="4914901"/>
            <a:ext cx="1321072" cy="128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1"/>
          <p:cNvSpPr txBox="1"/>
          <p:nvPr/>
        </p:nvSpPr>
        <p:spPr>
          <a:xfrm>
            <a:off x="6437000" y="595513"/>
            <a:ext cx="3837000" cy="14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12"/>
          <p:cNvGrpSpPr/>
          <p:nvPr/>
        </p:nvGrpSpPr>
        <p:grpSpPr>
          <a:xfrm>
            <a:off x="0" y="695328"/>
            <a:ext cx="2628899" cy="95253"/>
            <a:chOff x="0" y="695328"/>
            <a:chExt cx="2628899" cy="95253"/>
          </a:xfrm>
        </p:grpSpPr>
        <p:sp>
          <p:nvSpPr>
            <p:cNvPr id="129" name="Google Shape;129;p12"/>
            <p:cNvSpPr/>
            <p:nvPr/>
          </p:nvSpPr>
          <p:spPr>
            <a:xfrm>
              <a:off x="0" y="695328"/>
              <a:ext cx="333371" cy="95253"/>
            </a:xfrm>
            <a:custGeom>
              <a:avLst/>
              <a:gdLst/>
              <a:ahLst/>
              <a:cxnLst/>
              <a:rect l="l" t="t" r="r" b="b"/>
              <a:pathLst>
                <a:path w="333375" h="95250" extrusionOk="0">
                  <a:moveTo>
                    <a:pt x="0" y="95250"/>
                  </a:moveTo>
                  <a:lnTo>
                    <a:pt x="333375" y="95250"/>
                  </a:lnTo>
                  <a:lnTo>
                    <a:pt x="333375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AB3C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2"/>
            <p:cNvSpPr/>
            <p:nvPr/>
          </p:nvSpPr>
          <p:spPr>
            <a:xfrm>
              <a:off x="333371" y="695328"/>
              <a:ext cx="342900" cy="95253"/>
            </a:xfrm>
            <a:custGeom>
              <a:avLst/>
              <a:gdLst/>
              <a:ahLst/>
              <a:cxnLst/>
              <a:rect l="l" t="t" r="r" b="b"/>
              <a:pathLst>
                <a:path w="342900" h="95250" extrusionOk="0">
                  <a:moveTo>
                    <a:pt x="0" y="95250"/>
                  </a:moveTo>
                  <a:lnTo>
                    <a:pt x="342900" y="95250"/>
                  </a:lnTo>
                  <a:lnTo>
                    <a:pt x="342900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9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2"/>
            <p:cNvSpPr/>
            <p:nvPr/>
          </p:nvSpPr>
          <p:spPr>
            <a:xfrm>
              <a:off x="676271" y="695328"/>
              <a:ext cx="314325" cy="95253"/>
            </a:xfrm>
            <a:custGeom>
              <a:avLst/>
              <a:gdLst/>
              <a:ahLst/>
              <a:cxnLst/>
              <a:rect l="l" t="t" r="r" b="b"/>
              <a:pathLst>
                <a:path w="314325" h="95250" extrusionOk="0">
                  <a:moveTo>
                    <a:pt x="0" y="95250"/>
                  </a:moveTo>
                  <a:lnTo>
                    <a:pt x="314325" y="95250"/>
                  </a:lnTo>
                  <a:lnTo>
                    <a:pt x="314325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C483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2"/>
            <p:cNvSpPr/>
            <p:nvPr/>
          </p:nvSpPr>
          <p:spPr>
            <a:xfrm>
              <a:off x="990596" y="695328"/>
              <a:ext cx="342900" cy="95253"/>
            </a:xfrm>
            <a:custGeom>
              <a:avLst/>
              <a:gdLst/>
              <a:ahLst/>
              <a:cxnLst/>
              <a:rect l="l" t="t" r="r" b="b"/>
              <a:pathLst>
                <a:path w="342900" h="95250" extrusionOk="0">
                  <a:moveTo>
                    <a:pt x="0" y="95250"/>
                  </a:moveTo>
                  <a:lnTo>
                    <a:pt x="342900" y="95250"/>
                  </a:lnTo>
                  <a:lnTo>
                    <a:pt x="342900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B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2"/>
            <p:cNvSpPr/>
            <p:nvPr/>
          </p:nvSpPr>
          <p:spPr>
            <a:xfrm>
              <a:off x="1333496" y="695328"/>
              <a:ext cx="1295403" cy="95253"/>
            </a:xfrm>
            <a:custGeom>
              <a:avLst/>
              <a:gdLst/>
              <a:ahLst/>
              <a:cxnLst/>
              <a:rect l="l" t="t" r="r" b="b"/>
              <a:pathLst>
                <a:path w="1295400" h="95250" extrusionOk="0">
                  <a:moveTo>
                    <a:pt x="1295400" y="0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1295400" y="9525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B5D7E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4" name="Google Shape;134;p12"/>
          <p:cNvSpPr txBox="1"/>
          <p:nvPr/>
        </p:nvSpPr>
        <p:spPr>
          <a:xfrm>
            <a:off x="377139" y="371517"/>
            <a:ext cx="3562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50" rIns="0" bIns="0" anchor="t" anchorCtr="0">
            <a:spAutoFit/>
          </a:bodyPr>
          <a:lstStyle/>
          <a:p>
            <a:pPr marL="12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 модель</a:t>
            </a:r>
            <a:endParaRPr sz="20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12"/>
          <p:cNvSpPr txBox="1"/>
          <p:nvPr/>
        </p:nvSpPr>
        <p:spPr>
          <a:xfrm>
            <a:off x="377144" y="1290956"/>
            <a:ext cx="10900455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Планируемый способ получения прибыли – продажа патента и технологии крупным производителям кисломолочных заквасок. Оптимальная технология производства, предлагаемая нами, позволит производителю оптимизировать производственный процесс и получать продукт с уникальными свойствами в повышенном количестве. </a:t>
            </a:r>
            <a:endParaRPr sz="2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36" name="Google Shape;136;p12"/>
          <p:cNvGrpSpPr/>
          <p:nvPr/>
        </p:nvGrpSpPr>
        <p:grpSpPr>
          <a:xfrm>
            <a:off x="-6775" y="6365339"/>
            <a:ext cx="542257" cy="506842"/>
            <a:chOff x="-6775" y="6365339"/>
            <a:chExt cx="542257" cy="506842"/>
          </a:xfrm>
        </p:grpSpPr>
        <p:sp>
          <p:nvSpPr>
            <p:cNvPr id="137" name="Google Shape;137;p12"/>
            <p:cNvSpPr/>
            <p:nvPr/>
          </p:nvSpPr>
          <p:spPr>
            <a:xfrm>
              <a:off x="-6775" y="6365339"/>
              <a:ext cx="542257" cy="506842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12"/>
            <p:cNvSpPr txBox="1"/>
            <p:nvPr/>
          </p:nvSpPr>
          <p:spPr>
            <a:xfrm>
              <a:off x="41052" y="6561848"/>
              <a:ext cx="468154" cy="129238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9" name="Google Shape;139;p12"/>
          <p:cNvSpPr txBox="1"/>
          <p:nvPr/>
        </p:nvSpPr>
        <p:spPr>
          <a:xfrm>
            <a:off x="6751007" y="4797643"/>
            <a:ext cx="326121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ФОТО ПРЕДПРИЯТИЯ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18591" y="4350327"/>
            <a:ext cx="10173409" cy="2507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3"/>
          <p:cNvSpPr txBox="1"/>
          <p:nvPr/>
        </p:nvSpPr>
        <p:spPr>
          <a:xfrm>
            <a:off x="314025" y="334950"/>
            <a:ext cx="2740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</a:t>
            </a:r>
            <a:r>
              <a:rPr lang="ru-RU" sz="2000" b="1">
                <a:latin typeface="Times New Roman"/>
                <a:ea typeface="Times New Roman"/>
                <a:cs typeface="Times New Roman"/>
                <a:sym typeface="Times New Roman"/>
              </a:rPr>
              <a:t>онкурентный анализ</a:t>
            </a:r>
            <a:endParaRPr b="1"/>
          </a:p>
        </p:txBody>
      </p:sp>
      <p:grpSp>
        <p:nvGrpSpPr>
          <p:cNvPr id="146" name="Google Shape;146;p13"/>
          <p:cNvGrpSpPr/>
          <p:nvPr/>
        </p:nvGrpSpPr>
        <p:grpSpPr>
          <a:xfrm>
            <a:off x="0" y="692502"/>
            <a:ext cx="2624903" cy="97072"/>
            <a:chOff x="0" y="692502"/>
            <a:chExt cx="2624903" cy="97072"/>
          </a:xfrm>
        </p:grpSpPr>
        <p:sp>
          <p:nvSpPr>
            <p:cNvPr id="147" name="Google Shape;147;p13"/>
            <p:cNvSpPr/>
            <p:nvPr/>
          </p:nvSpPr>
          <p:spPr>
            <a:xfrm>
              <a:off x="0" y="692502"/>
              <a:ext cx="1294461" cy="97072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3"/>
            <p:cNvSpPr/>
            <p:nvPr/>
          </p:nvSpPr>
          <p:spPr>
            <a:xfrm>
              <a:off x="336581" y="692502"/>
              <a:ext cx="1294461" cy="97072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13"/>
            <p:cNvSpPr/>
            <p:nvPr/>
          </p:nvSpPr>
          <p:spPr>
            <a:xfrm>
              <a:off x="673162" y="692502"/>
              <a:ext cx="1294461" cy="97072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13"/>
            <p:cNvSpPr/>
            <p:nvPr/>
          </p:nvSpPr>
          <p:spPr>
            <a:xfrm>
              <a:off x="993861" y="692502"/>
              <a:ext cx="1294461" cy="97072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3"/>
            <p:cNvSpPr/>
            <p:nvPr/>
          </p:nvSpPr>
          <p:spPr>
            <a:xfrm>
              <a:off x="1330442" y="692502"/>
              <a:ext cx="1294461" cy="97072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2" name="Google Shape;15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4775" y="6139363"/>
            <a:ext cx="2145255" cy="9810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3" name="Google Shape;153;p13"/>
          <p:cNvGrpSpPr/>
          <p:nvPr/>
        </p:nvGrpSpPr>
        <p:grpSpPr>
          <a:xfrm>
            <a:off x="-6775" y="6365339"/>
            <a:ext cx="542257" cy="506842"/>
            <a:chOff x="-6775" y="6365339"/>
            <a:chExt cx="542257" cy="506842"/>
          </a:xfrm>
        </p:grpSpPr>
        <p:sp>
          <p:nvSpPr>
            <p:cNvPr id="154" name="Google Shape;154;p13"/>
            <p:cNvSpPr/>
            <p:nvPr/>
          </p:nvSpPr>
          <p:spPr>
            <a:xfrm>
              <a:off x="-6775" y="6365339"/>
              <a:ext cx="542257" cy="506842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3"/>
            <p:cNvSpPr txBox="1"/>
            <p:nvPr/>
          </p:nvSpPr>
          <p:spPr>
            <a:xfrm>
              <a:off x="30275" y="6519205"/>
              <a:ext cx="468154" cy="1991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/>
            </a:p>
          </p:txBody>
        </p:sp>
      </p:grpSp>
      <p:grpSp>
        <p:nvGrpSpPr>
          <p:cNvPr id="156" name="Google Shape;156;p13"/>
          <p:cNvGrpSpPr/>
          <p:nvPr/>
        </p:nvGrpSpPr>
        <p:grpSpPr>
          <a:xfrm>
            <a:off x="-14032" y="6376481"/>
            <a:ext cx="542257" cy="506842"/>
            <a:chOff x="-6775" y="6365339"/>
            <a:chExt cx="542257" cy="506842"/>
          </a:xfrm>
        </p:grpSpPr>
        <p:sp>
          <p:nvSpPr>
            <p:cNvPr id="157" name="Google Shape;157;p13"/>
            <p:cNvSpPr/>
            <p:nvPr/>
          </p:nvSpPr>
          <p:spPr>
            <a:xfrm>
              <a:off x="-6775" y="6365339"/>
              <a:ext cx="542257" cy="506842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13"/>
            <p:cNvSpPr txBox="1"/>
            <p:nvPr/>
          </p:nvSpPr>
          <p:spPr>
            <a:xfrm>
              <a:off x="41052" y="6561848"/>
              <a:ext cx="468154" cy="129238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9" name="Google Shape;15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8486" y="1092612"/>
            <a:ext cx="10548350" cy="509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14"/>
          <p:cNvGrpSpPr/>
          <p:nvPr/>
        </p:nvGrpSpPr>
        <p:grpSpPr>
          <a:xfrm>
            <a:off x="0" y="695328"/>
            <a:ext cx="2628899" cy="95253"/>
            <a:chOff x="0" y="695328"/>
            <a:chExt cx="2628899" cy="95253"/>
          </a:xfrm>
        </p:grpSpPr>
        <p:sp>
          <p:nvSpPr>
            <p:cNvPr id="165" name="Google Shape;165;p14"/>
            <p:cNvSpPr/>
            <p:nvPr/>
          </p:nvSpPr>
          <p:spPr>
            <a:xfrm>
              <a:off x="0" y="695328"/>
              <a:ext cx="333371" cy="95253"/>
            </a:xfrm>
            <a:custGeom>
              <a:avLst/>
              <a:gdLst/>
              <a:ahLst/>
              <a:cxnLst/>
              <a:rect l="l" t="t" r="r" b="b"/>
              <a:pathLst>
                <a:path w="333375" h="95250" extrusionOk="0">
                  <a:moveTo>
                    <a:pt x="0" y="95250"/>
                  </a:moveTo>
                  <a:lnTo>
                    <a:pt x="333375" y="95250"/>
                  </a:lnTo>
                  <a:lnTo>
                    <a:pt x="333375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AB3C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14"/>
            <p:cNvSpPr/>
            <p:nvPr/>
          </p:nvSpPr>
          <p:spPr>
            <a:xfrm>
              <a:off x="333371" y="695328"/>
              <a:ext cx="342900" cy="95253"/>
            </a:xfrm>
            <a:custGeom>
              <a:avLst/>
              <a:gdLst/>
              <a:ahLst/>
              <a:cxnLst/>
              <a:rect l="l" t="t" r="r" b="b"/>
              <a:pathLst>
                <a:path w="342900" h="95250" extrusionOk="0">
                  <a:moveTo>
                    <a:pt x="0" y="95250"/>
                  </a:moveTo>
                  <a:lnTo>
                    <a:pt x="342900" y="95250"/>
                  </a:lnTo>
                  <a:lnTo>
                    <a:pt x="342900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9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4"/>
            <p:cNvSpPr/>
            <p:nvPr/>
          </p:nvSpPr>
          <p:spPr>
            <a:xfrm>
              <a:off x="676271" y="695328"/>
              <a:ext cx="314325" cy="95253"/>
            </a:xfrm>
            <a:custGeom>
              <a:avLst/>
              <a:gdLst/>
              <a:ahLst/>
              <a:cxnLst/>
              <a:rect l="l" t="t" r="r" b="b"/>
              <a:pathLst>
                <a:path w="314325" h="95250" extrusionOk="0">
                  <a:moveTo>
                    <a:pt x="0" y="95250"/>
                  </a:moveTo>
                  <a:lnTo>
                    <a:pt x="314325" y="95250"/>
                  </a:lnTo>
                  <a:lnTo>
                    <a:pt x="314325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C483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14"/>
            <p:cNvSpPr/>
            <p:nvPr/>
          </p:nvSpPr>
          <p:spPr>
            <a:xfrm>
              <a:off x="990596" y="695328"/>
              <a:ext cx="342900" cy="95253"/>
            </a:xfrm>
            <a:custGeom>
              <a:avLst/>
              <a:gdLst/>
              <a:ahLst/>
              <a:cxnLst/>
              <a:rect l="l" t="t" r="r" b="b"/>
              <a:pathLst>
                <a:path w="342900" h="95250" extrusionOk="0">
                  <a:moveTo>
                    <a:pt x="0" y="95250"/>
                  </a:moveTo>
                  <a:lnTo>
                    <a:pt x="342900" y="95250"/>
                  </a:lnTo>
                  <a:lnTo>
                    <a:pt x="342900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B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14"/>
            <p:cNvSpPr/>
            <p:nvPr/>
          </p:nvSpPr>
          <p:spPr>
            <a:xfrm>
              <a:off x="1333496" y="695328"/>
              <a:ext cx="1295403" cy="95253"/>
            </a:xfrm>
            <a:custGeom>
              <a:avLst/>
              <a:gdLst/>
              <a:ahLst/>
              <a:cxnLst/>
              <a:rect l="l" t="t" r="r" b="b"/>
              <a:pathLst>
                <a:path w="1295400" h="95250" extrusionOk="0">
                  <a:moveTo>
                    <a:pt x="1295400" y="0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1295400" y="9525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B5D7E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0" name="Google Shape;170;p14"/>
          <p:cNvSpPr txBox="1"/>
          <p:nvPr/>
        </p:nvSpPr>
        <p:spPr>
          <a:xfrm>
            <a:off x="347839" y="371517"/>
            <a:ext cx="3562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50" rIns="0" bIns="0" anchor="t" anchorCtr="0">
            <a:spAutoFit/>
          </a:bodyPr>
          <a:lstStyle/>
          <a:p>
            <a:pPr marL="12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Потребность в инвестициях</a:t>
            </a:r>
            <a:endParaRPr sz="20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1" name="Google Shape;171;p14" descr="https://flyclipart.com/thumb2/business-plan-icon-png-maker-589194.png"/>
          <p:cNvSpPr/>
          <p:nvPr/>
        </p:nvSpPr>
        <p:spPr>
          <a:xfrm>
            <a:off x="460375" y="1422401"/>
            <a:ext cx="5004422" cy="4998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проведения полноценных исследований, создание нескольких прототипов продукта и выбора лучшего из них. А так же создание полноценной методики культивации применительно к промышленному производству необходимо: </a:t>
            </a:r>
            <a:r>
              <a:rPr lang="ru-RU" sz="2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1 766 000 </a:t>
            </a:r>
            <a:r>
              <a:rPr lang="ru-RU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рублей</a:t>
            </a:r>
            <a:endParaRPr sz="2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" name="Google Shape;172;p14" descr="https://www.tonyfedorov.com/content/images/2022/07/Venture-Capital-1.jpg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3" name="Google Shape;173;p14" descr="Smeta.png"/>
          <p:cNvPicPr preferRelativeResize="0"/>
          <p:nvPr/>
        </p:nvPicPr>
        <p:blipFill rotWithShape="1">
          <a:blip r:embed="rId3">
            <a:alphaModFix/>
          </a:blip>
          <a:srcRect l="8711" t="3877" r="9755" b="31614"/>
          <a:stretch/>
        </p:blipFill>
        <p:spPr>
          <a:xfrm>
            <a:off x="8856353" y="1422401"/>
            <a:ext cx="2264229" cy="23222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4" name="Google Shape;174;p14"/>
          <p:cNvGrpSpPr/>
          <p:nvPr/>
        </p:nvGrpSpPr>
        <p:grpSpPr>
          <a:xfrm>
            <a:off x="-6775" y="6365339"/>
            <a:ext cx="542257" cy="506842"/>
            <a:chOff x="-6775" y="6365339"/>
            <a:chExt cx="542257" cy="506842"/>
          </a:xfrm>
        </p:grpSpPr>
        <p:sp>
          <p:nvSpPr>
            <p:cNvPr id="175" name="Google Shape;175;p14"/>
            <p:cNvSpPr/>
            <p:nvPr/>
          </p:nvSpPr>
          <p:spPr>
            <a:xfrm>
              <a:off x="-6775" y="6365339"/>
              <a:ext cx="542257" cy="506842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14"/>
            <p:cNvSpPr txBox="1"/>
            <p:nvPr/>
          </p:nvSpPr>
          <p:spPr>
            <a:xfrm>
              <a:off x="41052" y="6561848"/>
              <a:ext cx="468154" cy="129238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"/>
          <p:cNvSpPr txBox="1"/>
          <p:nvPr/>
        </p:nvSpPr>
        <p:spPr>
          <a:xfrm>
            <a:off x="292978" y="334924"/>
            <a:ext cx="6519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КОМАНДА ПРОЕКТА</a:t>
            </a:r>
            <a:endParaRPr/>
          </a:p>
        </p:txBody>
      </p:sp>
      <p:grpSp>
        <p:nvGrpSpPr>
          <p:cNvPr id="182" name="Google Shape;182;p15"/>
          <p:cNvGrpSpPr/>
          <p:nvPr/>
        </p:nvGrpSpPr>
        <p:grpSpPr>
          <a:xfrm>
            <a:off x="0" y="692502"/>
            <a:ext cx="2624903" cy="97072"/>
            <a:chOff x="0" y="692502"/>
            <a:chExt cx="2624903" cy="97072"/>
          </a:xfrm>
        </p:grpSpPr>
        <p:sp>
          <p:nvSpPr>
            <p:cNvPr id="183" name="Google Shape;183;p15"/>
            <p:cNvSpPr/>
            <p:nvPr/>
          </p:nvSpPr>
          <p:spPr>
            <a:xfrm>
              <a:off x="0" y="692502"/>
              <a:ext cx="1294461" cy="97072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5"/>
            <p:cNvSpPr/>
            <p:nvPr/>
          </p:nvSpPr>
          <p:spPr>
            <a:xfrm>
              <a:off x="336581" y="692502"/>
              <a:ext cx="1294461" cy="97072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15"/>
            <p:cNvSpPr/>
            <p:nvPr/>
          </p:nvSpPr>
          <p:spPr>
            <a:xfrm>
              <a:off x="673162" y="692502"/>
              <a:ext cx="1294461" cy="97072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993861" y="692502"/>
              <a:ext cx="1294461" cy="97072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5"/>
            <p:cNvSpPr/>
            <p:nvPr/>
          </p:nvSpPr>
          <p:spPr>
            <a:xfrm>
              <a:off x="1330442" y="692502"/>
              <a:ext cx="1294461" cy="97072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8" name="Google Shape;18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4775" y="6139363"/>
            <a:ext cx="2145255" cy="9810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9" name="Google Shape;189;p15"/>
          <p:cNvGrpSpPr/>
          <p:nvPr/>
        </p:nvGrpSpPr>
        <p:grpSpPr>
          <a:xfrm>
            <a:off x="-6775" y="6365339"/>
            <a:ext cx="542257" cy="506842"/>
            <a:chOff x="-6775" y="6365339"/>
            <a:chExt cx="542257" cy="506842"/>
          </a:xfrm>
        </p:grpSpPr>
        <p:sp>
          <p:nvSpPr>
            <p:cNvPr id="190" name="Google Shape;190;p15"/>
            <p:cNvSpPr/>
            <p:nvPr/>
          </p:nvSpPr>
          <p:spPr>
            <a:xfrm>
              <a:off x="-6775" y="6365339"/>
              <a:ext cx="542257" cy="506842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5"/>
            <p:cNvSpPr txBox="1"/>
            <p:nvPr/>
          </p:nvSpPr>
          <p:spPr>
            <a:xfrm>
              <a:off x="41052" y="6561848"/>
              <a:ext cx="468154" cy="129238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2" name="Google Shape;192;p15"/>
          <p:cNvGrpSpPr/>
          <p:nvPr/>
        </p:nvGrpSpPr>
        <p:grpSpPr>
          <a:xfrm>
            <a:off x="535482" y="1037570"/>
            <a:ext cx="10929686" cy="3347133"/>
            <a:chOff x="647230" y="1656508"/>
            <a:chExt cx="10929686" cy="3347133"/>
          </a:xfrm>
        </p:grpSpPr>
        <p:pic>
          <p:nvPicPr>
            <p:cNvPr id="193" name="Google Shape;193;p15" descr="https://sun9-2.userapi.com/impg/P6Bg6hJzueKnFJQhNx9iObwh-pNAlbhRLZg0YA/lZc1wNQY-dI.jpg?size=1440x2160&amp;quality=95&amp;sign=632da21cb2103f0baed5e2fa6a7e0f38&amp;type=album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621161" y="1668715"/>
              <a:ext cx="2223281" cy="33349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1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366418" y="1656508"/>
              <a:ext cx="2462598" cy="33391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" name="Google Shape;195;p1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47230" y="1680392"/>
              <a:ext cx="2444099" cy="33232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" name="Google Shape;196;p1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361828" y="1664756"/>
              <a:ext cx="2215088" cy="332262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7" name="Google Shape;197;p15"/>
          <p:cNvSpPr/>
          <p:nvPr/>
        </p:nvSpPr>
        <p:spPr>
          <a:xfrm>
            <a:off x="771396" y="4376684"/>
            <a:ext cx="213340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Times New Roman"/>
              <a:buNone/>
            </a:pPr>
            <a:r>
              <a:rPr lang="ru-RU" sz="1800" b="1" i="0" u="none" strike="noStrike" cap="none">
                <a:solidFill>
                  <a:srgbClr val="1B1B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Иванова Виолетта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Times New Roman"/>
              <a:buNone/>
            </a:pPr>
            <a:r>
              <a:rPr lang="ru-RU" sz="1800" b="1" i="1" u="none" strike="noStrike" cap="none">
                <a:solidFill>
                  <a:srgbClr val="1B1B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синтетик</a:t>
            </a:r>
            <a:endParaRPr sz="1800" b="1" i="1" u="none" strike="noStrike" cap="none">
              <a:solidFill>
                <a:srgbClr val="1B1B1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" name="Google Shape;198;p15"/>
          <p:cNvSpPr/>
          <p:nvPr/>
        </p:nvSpPr>
        <p:spPr>
          <a:xfrm>
            <a:off x="3544936" y="4388029"/>
            <a:ext cx="2098538" cy="646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rgbClr val="1B1B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Калекулин Иван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Times New Roman"/>
              <a:buNone/>
            </a:pPr>
            <a:r>
              <a:rPr lang="ru-RU" sz="1800" b="1" i="1" u="none" strike="noStrike" cap="none">
                <a:solidFill>
                  <a:srgbClr val="1B1B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проект-менеджер</a:t>
            </a:r>
            <a:endParaRPr sz="1800" b="1" i="1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15"/>
          <p:cNvSpPr/>
          <p:nvPr/>
        </p:nvSpPr>
        <p:spPr>
          <a:xfrm>
            <a:off x="6479793" y="4359351"/>
            <a:ext cx="243560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Times New Roman"/>
              <a:buNone/>
            </a:pPr>
            <a:r>
              <a:rPr lang="ru-RU" sz="1800" b="1" i="0" u="none" strike="noStrike" cap="none">
                <a:solidFill>
                  <a:srgbClr val="1B1B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Василевская Марина</a:t>
            </a:r>
            <a:endParaRPr sz="1800" b="1">
              <a:solidFill>
                <a:srgbClr val="1B1B1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1" u="none" strike="noStrike" cap="none">
                <a:solidFill>
                  <a:srgbClr val="1B1B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аналитик</a:t>
            </a:r>
            <a:endParaRPr/>
          </a:p>
        </p:txBody>
      </p:sp>
      <p:sp>
        <p:nvSpPr>
          <p:cNvPr id="200" name="Google Shape;200;p15"/>
          <p:cNvSpPr/>
          <p:nvPr/>
        </p:nvSpPr>
        <p:spPr>
          <a:xfrm>
            <a:off x="9486834" y="4276250"/>
            <a:ext cx="197252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rgbClr val="1B1B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Сизов Николай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1" u="none" strike="noStrike" cap="none">
                <a:solidFill>
                  <a:srgbClr val="1B1B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координатор</a:t>
            </a:r>
            <a:endParaRPr/>
          </a:p>
        </p:txBody>
      </p:sp>
      <p:sp>
        <p:nvSpPr>
          <p:cNvPr id="201" name="Google Shape;201;p15"/>
          <p:cNvSpPr txBox="1"/>
          <p:nvPr/>
        </p:nvSpPr>
        <p:spPr>
          <a:xfrm>
            <a:off x="-6775" y="4917516"/>
            <a:ext cx="3228946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Студент 3-го курса ХИ им. А. М. Бутлерова. Научная деятельность на кафедре органической химии ИОФХ им. А. Е. Арбузова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" name="Google Shape;202;p15"/>
          <p:cNvSpPr txBox="1"/>
          <p:nvPr/>
        </p:nvSpPr>
        <p:spPr>
          <a:xfrm>
            <a:off x="3190402" y="4921798"/>
            <a:ext cx="3064268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Студент 3-го курса ХИ им. А. М. Бутлерова. Научная деятельность на кафедре высокомолекулярных и элементоорганических соединений</a:t>
            </a:r>
            <a:endParaRPr/>
          </a:p>
        </p:txBody>
      </p:sp>
      <p:sp>
        <p:nvSpPr>
          <p:cNvPr id="203" name="Google Shape;203;p15"/>
          <p:cNvSpPr txBox="1"/>
          <p:nvPr/>
        </p:nvSpPr>
        <p:spPr>
          <a:xfrm>
            <a:off x="6220718" y="4888011"/>
            <a:ext cx="2688872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Студент 3-го курса ХИ им. А. М. Бутлерова. Научная деятельность на кафедре аналитической химии</a:t>
            </a:r>
            <a:endParaRPr/>
          </a:p>
        </p:txBody>
      </p:sp>
      <p:sp>
        <p:nvSpPr>
          <p:cNvPr id="204" name="Google Shape;204;p15"/>
          <p:cNvSpPr txBox="1"/>
          <p:nvPr/>
        </p:nvSpPr>
        <p:spPr>
          <a:xfrm>
            <a:off x="9123246" y="4826675"/>
            <a:ext cx="3034583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Студент 3-го курса ХИ им. А. М. Бутлерова. Высокие навыки работы с программным обеспечением MS Office. Опыт научной работы на кафедре органической химии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6"/>
          <p:cNvSpPr txBox="1"/>
          <p:nvPr/>
        </p:nvSpPr>
        <p:spPr>
          <a:xfrm>
            <a:off x="6825922" y="1771274"/>
            <a:ext cx="799500" cy="18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Calibri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6"/>
          <p:cNvSpPr txBox="1"/>
          <p:nvPr/>
        </p:nvSpPr>
        <p:spPr>
          <a:xfrm>
            <a:off x="367687" y="342863"/>
            <a:ext cx="20073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50" rIns="0" bIns="0" anchor="t" anchorCtr="0">
            <a:spAutoFit/>
          </a:bodyPr>
          <a:lstStyle/>
          <a:p>
            <a:pPr marL="12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Дорожная карта</a:t>
            </a:r>
            <a:endParaRPr sz="20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12" name="Google Shape;212;p16"/>
          <p:cNvGrpSpPr/>
          <p:nvPr/>
        </p:nvGrpSpPr>
        <p:grpSpPr>
          <a:xfrm>
            <a:off x="0" y="695328"/>
            <a:ext cx="2628899" cy="95253"/>
            <a:chOff x="0" y="695328"/>
            <a:chExt cx="2628899" cy="95253"/>
          </a:xfrm>
        </p:grpSpPr>
        <p:sp>
          <p:nvSpPr>
            <p:cNvPr id="213" name="Google Shape;213;p16"/>
            <p:cNvSpPr/>
            <p:nvPr/>
          </p:nvSpPr>
          <p:spPr>
            <a:xfrm>
              <a:off x="0" y="695328"/>
              <a:ext cx="333371" cy="95253"/>
            </a:xfrm>
            <a:custGeom>
              <a:avLst/>
              <a:gdLst/>
              <a:ahLst/>
              <a:cxnLst/>
              <a:rect l="l" t="t" r="r" b="b"/>
              <a:pathLst>
                <a:path w="333375" h="95250" extrusionOk="0">
                  <a:moveTo>
                    <a:pt x="0" y="95250"/>
                  </a:moveTo>
                  <a:lnTo>
                    <a:pt x="333375" y="95250"/>
                  </a:lnTo>
                  <a:lnTo>
                    <a:pt x="333375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AB3C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16"/>
            <p:cNvSpPr/>
            <p:nvPr/>
          </p:nvSpPr>
          <p:spPr>
            <a:xfrm>
              <a:off x="333371" y="695328"/>
              <a:ext cx="342900" cy="95253"/>
            </a:xfrm>
            <a:custGeom>
              <a:avLst/>
              <a:gdLst/>
              <a:ahLst/>
              <a:cxnLst/>
              <a:rect l="l" t="t" r="r" b="b"/>
              <a:pathLst>
                <a:path w="342900" h="95250" extrusionOk="0">
                  <a:moveTo>
                    <a:pt x="0" y="95250"/>
                  </a:moveTo>
                  <a:lnTo>
                    <a:pt x="342900" y="95250"/>
                  </a:lnTo>
                  <a:lnTo>
                    <a:pt x="342900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9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6"/>
            <p:cNvSpPr/>
            <p:nvPr/>
          </p:nvSpPr>
          <p:spPr>
            <a:xfrm>
              <a:off x="676271" y="695328"/>
              <a:ext cx="314325" cy="95253"/>
            </a:xfrm>
            <a:custGeom>
              <a:avLst/>
              <a:gdLst/>
              <a:ahLst/>
              <a:cxnLst/>
              <a:rect l="l" t="t" r="r" b="b"/>
              <a:pathLst>
                <a:path w="314325" h="95250" extrusionOk="0">
                  <a:moveTo>
                    <a:pt x="0" y="95250"/>
                  </a:moveTo>
                  <a:lnTo>
                    <a:pt x="314325" y="95250"/>
                  </a:lnTo>
                  <a:lnTo>
                    <a:pt x="314325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C483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16"/>
            <p:cNvSpPr/>
            <p:nvPr/>
          </p:nvSpPr>
          <p:spPr>
            <a:xfrm>
              <a:off x="990596" y="695328"/>
              <a:ext cx="342900" cy="95253"/>
            </a:xfrm>
            <a:custGeom>
              <a:avLst/>
              <a:gdLst/>
              <a:ahLst/>
              <a:cxnLst/>
              <a:rect l="l" t="t" r="r" b="b"/>
              <a:pathLst>
                <a:path w="342900" h="95250" extrusionOk="0">
                  <a:moveTo>
                    <a:pt x="0" y="95250"/>
                  </a:moveTo>
                  <a:lnTo>
                    <a:pt x="342900" y="95250"/>
                  </a:lnTo>
                  <a:lnTo>
                    <a:pt x="342900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B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16"/>
            <p:cNvSpPr/>
            <p:nvPr/>
          </p:nvSpPr>
          <p:spPr>
            <a:xfrm>
              <a:off x="1333496" y="695328"/>
              <a:ext cx="1295403" cy="95253"/>
            </a:xfrm>
            <a:custGeom>
              <a:avLst/>
              <a:gdLst/>
              <a:ahLst/>
              <a:cxnLst/>
              <a:rect l="l" t="t" r="r" b="b"/>
              <a:pathLst>
                <a:path w="1295400" h="95250" extrusionOk="0">
                  <a:moveTo>
                    <a:pt x="1295400" y="0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1295400" y="9525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B5D7E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8" name="Google Shape;218;p16"/>
          <p:cNvSpPr/>
          <p:nvPr/>
        </p:nvSpPr>
        <p:spPr>
          <a:xfrm>
            <a:off x="0" y="6362696"/>
            <a:ext cx="533396" cy="495303"/>
          </a:xfrm>
          <a:custGeom>
            <a:avLst/>
            <a:gdLst/>
            <a:ahLst/>
            <a:cxnLst/>
            <a:rect l="l" t="t" r="r" b="b"/>
            <a:pathLst>
              <a:path w="533400" h="495300" extrusionOk="0">
                <a:moveTo>
                  <a:pt x="533400" y="495299"/>
                </a:moveTo>
                <a:lnTo>
                  <a:pt x="533400" y="0"/>
                </a:lnTo>
                <a:lnTo>
                  <a:pt x="0" y="0"/>
                </a:lnTo>
                <a:lnTo>
                  <a:pt x="0" y="495299"/>
                </a:lnTo>
                <a:lnTo>
                  <a:pt x="533400" y="495299"/>
                </a:lnTo>
                <a:close/>
              </a:path>
            </a:pathLst>
          </a:custGeom>
          <a:solidFill>
            <a:srgbClr val="FAB3C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6"/>
          <p:cNvSpPr txBox="1"/>
          <p:nvPr/>
        </p:nvSpPr>
        <p:spPr>
          <a:xfrm>
            <a:off x="216219" y="6514469"/>
            <a:ext cx="102870" cy="197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ru-RU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0" name="Google Shape;220;p16"/>
          <p:cNvGrpSpPr/>
          <p:nvPr/>
        </p:nvGrpSpPr>
        <p:grpSpPr>
          <a:xfrm>
            <a:off x="-6775" y="6365339"/>
            <a:ext cx="542257" cy="506842"/>
            <a:chOff x="-6775" y="6365339"/>
            <a:chExt cx="542257" cy="506842"/>
          </a:xfrm>
        </p:grpSpPr>
        <p:sp>
          <p:nvSpPr>
            <p:cNvPr id="221" name="Google Shape;221;p16"/>
            <p:cNvSpPr/>
            <p:nvPr/>
          </p:nvSpPr>
          <p:spPr>
            <a:xfrm>
              <a:off x="-6775" y="6365339"/>
              <a:ext cx="542257" cy="506842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6"/>
            <p:cNvSpPr txBox="1"/>
            <p:nvPr/>
          </p:nvSpPr>
          <p:spPr>
            <a:xfrm>
              <a:off x="41052" y="6561847"/>
              <a:ext cx="468154" cy="150113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3" name="Google Shape;223;p16"/>
          <p:cNvGrpSpPr/>
          <p:nvPr/>
        </p:nvGrpSpPr>
        <p:grpSpPr>
          <a:xfrm>
            <a:off x="4537225" y="1701300"/>
            <a:ext cx="2520550" cy="3455400"/>
            <a:chOff x="4537225" y="1701300"/>
            <a:chExt cx="2520550" cy="3455400"/>
          </a:xfrm>
        </p:grpSpPr>
        <p:sp>
          <p:nvSpPr>
            <p:cNvPr id="224" name="Google Shape;224;p16"/>
            <p:cNvSpPr/>
            <p:nvPr/>
          </p:nvSpPr>
          <p:spPr>
            <a:xfrm rot="9403341">
              <a:off x="4546589" y="2495713"/>
              <a:ext cx="2540821" cy="304776"/>
            </a:xfrm>
            <a:prstGeom prst="rightArrow">
              <a:avLst>
                <a:gd name="adj1" fmla="val 31821"/>
                <a:gd name="adj2" fmla="val 122717"/>
              </a:avLst>
            </a:prstGeom>
            <a:solidFill>
              <a:srgbClr val="8F00FF"/>
            </a:solidFill>
            <a:ln w="12700" cap="flat" cmpd="sng">
              <a:solidFill>
                <a:srgbClr val="7030A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6"/>
            <p:cNvSpPr/>
            <p:nvPr/>
          </p:nvSpPr>
          <p:spPr>
            <a:xfrm>
              <a:off x="4537225" y="1701300"/>
              <a:ext cx="2455200" cy="304800"/>
            </a:xfrm>
            <a:prstGeom prst="rightArrow">
              <a:avLst>
                <a:gd name="adj1" fmla="val 31821"/>
                <a:gd name="adj2" fmla="val 122717"/>
              </a:avLst>
            </a:prstGeom>
            <a:solidFill>
              <a:srgbClr val="8F00FF"/>
            </a:solidFill>
            <a:ln w="12700" cap="flat" cmpd="sng">
              <a:solidFill>
                <a:srgbClr val="7030A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6"/>
            <p:cNvSpPr/>
            <p:nvPr/>
          </p:nvSpPr>
          <p:spPr>
            <a:xfrm>
              <a:off x="4537225" y="3276600"/>
              <a:ext cx="2455200" cy="304800"/>
            </a:xfrm>
            <a:prstGeom prst="rightArrow">
              <a:avLst>
                <a:gd name="adj1" fmla="val 31821"/>
                <a:gd name="adj2" fmla="val 122717"/>
              </a:avLst>
            </a:prstGeom>
            <a:solidFill>
              <a:srgbClr val="8F00FF"/>
            </a:solidFill>
            <a:ln w="12700" cap="flat" cmpd="sng">
              <a:solidFill>
                <a:srgbClr val="7030A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16"/>
            <p:cNvSpPr/>
            <p:nvPr/>
          </p:nvSpPr>
          <p:spPr>
            <a:xfrm>
              <a:off x="4577450" y="4851900"/>
              <a:ext cx="2455200" cy="304800"/>
            </a:xfrm>
            <a:prstGeom prst="rightArrow">
              <a:avLst>
                <a:gd name="adj1" fmla="val 31821"/>
                <a:gd name="adj2" fmla="val 122717"/>
              </a:avLst>
            </a:prstGeom>
            <a:solidFill>
              <a:srgbClr val="8F00FF"/>
            </a:solidFill>
            <a:ln w="12700" cap="flat" cmpd="sng">
              <a:solidFill>
                <a:srgbClr val="7030A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16"/>
            <p:cNvSpPr/>
            <p:nvPr/>
          </p:nvSpPr>
          <p:spPr>
            <a:xfrm rot="9403341">
              <a:off x="4560064" y="4052901"/>
              <a:ext cx="2540821" cy="304776"/>
            </a:xfrm>
            <a:prstGeom prst="rightArrow">
              <a:avLst>
                <a:gd name="adj1" fmla="val 31821"/>
                <a:gd name="adj2" fmla="val 122717"/>
              </a:avLst>
            </a:prstGeom>
            <a:solidFill>
              <a:srgbClr val="8F00FF"/>
            </a:solidFill>
            <a:ln w="12700" cap="flat" cmpd="sng">
              <a:solidFill>
                <a:srgbClr val="7030A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9" name="Google Shape;229;p16"/>
          <p:cNvSpPr/>
          <p:nvPr/>
        </p:nvSpPr>
        <p:spPr>
          <a:xfrm>
            <a:off x="2150812" y="1383900"/>
            <a:ext cx="2268900" cy="939600"/>
          </a:xfrm>
          <a:prstGeom prst="roundRect">
            <a:avLst>
              <a:gd name="adj" fmla="val 16667"/>
            </a:avLst>
          </a:prstGeom>
          <a:solidFill>
            <a:srgbClr val="8F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6"/>
          <p:cNvSpPr/>
          <p:nvPr/>
        </p:nvSpPr>
        <p:spPr>
          <a:xfrm>
            <a:off x="2147775" y="4282400"/>
            <a:ext cx="2274900" cy="1408500"/>
          </a:xfrm>
          <a:prstGeom prst="roundRect">
            <a:avLst>
              <a:gd name="adj" fmla="val 16667"/>
            </a:avLst>
          </a:prstGeom>
          <a:solidFill>
            <a:srgbClr val="9F00FF">
              <a:alpha val="3145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6"/>
          <p:cNvSpPr/>
          <p:nvPr/>
        </p:nvSpPr>
        <p:spPr>
          <a:xfrm>
            <a:off x="2147800" y="2916825"/>
            <a:ext cx="2274900" cy="867300"/>
          </a:xfrm>
          <a:prstGeom prst="roundRect">
            <a:avLst>
              <a:gd name="adj" fmla="val 16667"/>
            </a:avLst>
          </a:prstGeom>
          <a:solidFill>
            <a:srgbClr val="9F00FF">
              <a:alpha val="3145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6"/>
          <p:cNvSpPr txBox="1"/>
          <p:nvPr/>
        </p:nvSpPr>
        <p:spPr>
          <a:xfrm>
            <a:off x="2198625" y="4362950"/>
            <a:ext cx="2173200" cy="12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50" rIns="0" bIns="0" anchor="t" anchorCtr="0">
            <a:spAutoFit/>
          </a:bodyPr>
          <a:lstStyle/>
          <a:p>
            <a:pPr marL="12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Производство пробной партии по промышленной технологии</a:t>
            </a:r>
            <a:endParaRPr sz="2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3" name="Google Shape;233;p16"/>
          <p:cNvSpPr/>
          <p:nvPr/>
        </p:nvSpPr>
        <p:spPr>
          <a:xfrm>
            <a:off x="7234025" y="1375600"/>
            <a:ext cx="2656500" cy="939600"/>
          </a:xfrm>
          <a:prstGeom prst="roundRect">
            <a:avLst>
              <a:gd name="adj" fmla="val 16667"/>
            </a:avLst>
          </a:prstGeom>
          <a:solidFill>
            <a:srgbClr val="9F00FF">
              <a:alpha val="3145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6"/>
          <p:cNvSpPr txBox="1"/>
          <p:nvPr/>
        </p:nvSpPr>
        <p:spPr>
          <a:xfrm>
            <a:off x="7342750" y="1536750"/>
            <a:ext cx="2388300" cy="6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875" rIns="0" bIns="0" anchor="t" anchorCtr="0">
            <a:spAutoFit/>
          </a:bodyPr>
          <a:lstStyle/>
          <a:p>
            <a:pPr marL="12701" marR="5084" lvl="0" indent="0" algn="ctr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Создание методики и технологии</a:t>
            </a:r>
            <a:endParaRPr sz="2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16"/>
          <p:cNvSpPr/>
          <p:nvPr/>
        </p:nvSpPr>
        <p:spPr>
          <a:xfrm>
            <a:off x="7238250" y="2844550"/>
            <a:ext cx="2652300" cy="1011900"/>
          </a:xfrm>
          <a:prstGeom prst="roundRect">
            <a:avLst>
              <a:gd name="adj" fmla="val 16667"/>
            </a:avLst>
          </a:prstGeom>
          <a:solidFill>
            <a:srgbClr val="9F00FF">
              <a:alpha val="3145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6"/>
          <p:cNvSpPr txBox="1"/>
          <p:nvPr/>
        </p:nvSpPr>
        <p:spPr>
          <a:xfrm>
            <a:off x="7316725" y="2844526"/>
            <a:ext cx="24552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50" rIns="0" bIns="0" anchor="t" anchorCtr="0">
            <a:spAutoFit/>
          </a:bodyPr>
          <a:lstStyle/>
          <a:p>
            <a:pPr marL="12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Масштабирование производственного процесса</a:t>
            </a:r>
            <a:endParaRPr sz="2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16"/>
          <p:cNvSpPr/>
          <p:nvPr/>
        </p:nvSpPr>
        <p:spPr>
          <a:xfrm>
            <a:off x="7238275" y="4458050"/>
            <a:ext cx="2652300" cy="1152300"/>
          </a:xfrm>
          <a:prstGeom prst="roundRect">
            <a:avLst>
              <a:gd name="adj" fmla="val 16667"/>
            </a:avLst>
          </a:prstGeom>
          <a:solidFill>
            <a:srgbClr val="9F00FF">
              <a:alpha val="3145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6"/>
          <p:cNvSpPr txBox="1"/>
          <p:nvPr/>
        </p:nvSpPr>
        <p:spPr>
          <a:xfrm>
            <a:off x="7425425" y="4546100"/>
            <a:ext cx="22461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50" rIns="0" bIns="0" anchor="t" anchorCtr="0">
            <a:spAutoFit/>
          </a:bodyPr>
          <a:lstStyle/>
          <a:p>
            <a:pPr marL="12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Готовое предложение в виде технологии</a:t>
            </a:r>
            <a:endParaRPr sz="2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9" name="Google Shape;239;p16"/>
          <p:cNvSpPr txBox="1"/>
          <p:nvPr/>
        </p:nvSpPr>
        <p:spPr>
          <a:xfrm>
            <a:off x="2124450" y="1528150"/>
            <a:ext cx="22461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12701" marR="5084" lvl="0" indent="0" algn="ctr" rtl="0">
              <a:lnSpc>
                <a:spcPct val="103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lang="ru-RU" sz="20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Лабораторные исследования</a:t>
            </a:r>
            <a:endParaRPr sz="2000" b="1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0" name="Google Shape;240;p16"/>
          <p:cNvSpPr txBox="1"/>
          <p:nvPr/>
        </p:nvSpPr>
        <p:spPr>
          <a:xfrm>
            <a:off x="2238750" y="3025375"/>
            <a:ext cx="2118000" cy="650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25" rIns="0" bIns="0" anchor="t" anchorCtr="0">
            <a:spAutoFit/>
          </a:bodyPr>
          <a:lstStyle/>
          <a:p>
            <a:pPr marL="12701" marR="60322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Патентование технологии </a:t>
            </a:r>
            <a:endParaRPr sz="20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7"/>
          <p:cNvSpPr txBox="1"/>
          <p:nvPr/>
        </p:nvSpPr>
        <p:spPr>
          <a:xfrm>
            <a:off x="333371" y="371523"/>
            <a:ext cx="4655092" cy="323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50" rIns="0" bIns="0" anchor="t" anchorCtr="0">
            <a:spAutoFit/>
          </a:bodyPr>
          <a:lstStyle/>
          <a:p>
            <a:pPr marL="12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РЕЗУЛЬТАТИВНОСТЬ ПРОЕКТА</a:t>
            </a:r>
            <a:endParaRPr sz="20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46" name="Google Shape;246;p17"/>
          <p:cNvGrpSpPr/>
          <p:nvPr/>
        </p:nvGrpSpPr>
        <p:grpSpPr>
          <a:xfrm>
            <a:off x="0" y="695328"/>
            <a:ext cx="2628899" cy="95253"/>
            <a:chOff x="0" y="695328"/>
            <a:chExt cx="2628899" cy="95253"/>
          </a:xfrm>
        </p:grpSpPr>
        <p:sp>
          <p:nvSpPr>
            <p:cNvPr id="247" name="Google Shape;247;p17"/>
            <p:cNvSpPr/>
            <p:nvPr/>
          </p:nvSpPr>
          <p:spPr>
            <a:xfrm>
              <a:off x="0" y="695328"/>
              <a:ext cx="333371" cy="95253"/>
            </a:xfrm>
            <a:custGeom>
              <a:avLst/>
              <a:gdLst/>
              <a:ahLst/>
              <a:cxnLst/>
              <a:rect l="l" t="t" r="r" b="b"/>
              <a:pathLst>
                <a:path w="333375" h="95250" extrusionOk="0">
                  <a:moveTo>
                    <a:pt x="0" y="95250"/>
                  </a:moveTo>
                  <a:lnTo>
                    <a:pt x="333375" y="95250"/>
                  </a:lnTo>
                  <a:lnTo>
                    <a:pt x="333375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AB3C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17"/>
            <p:cNvSpPr/>
            <p:nvPr/>
          </p:nvSpPr>
          <p:spPr>
            <a:xfrm>
              <a:off x="333371" y="695328"/>
              <a:ext cx="342900" cy="95253"/>
            </a:xfrm>
            <a:custGeom>
              <a:avLst/>
              <a:gdLst/>
              <a:ahLst/>
              <a:cxnLst/>
              <a:rect l="l" t="t" r="r" b="b"/>
              <a:pathLst>
                <a:path w="342900" h="95250" extrusionOk="0">
                  <a:moveTo>
                    <a:pt x="0" y="95250"/>
                  </a:moveTo>
                  <a:lnTo>
                    <a:pt x="342900" y="95250"/>
                  </a:lnTo>
                  <a:lnTo>
                    <a:pt x="342900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9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17"/>
            <p:cNvSpPr/>
            <p:nvPr/>
          </p:nvSpPr>
          <p:spPr>
            <a:xfrm>
              <a:off x="676271" y="695328"/>
              <a:ext cx="314325" cy="95253"/>
            </a:xfrm>
            <a:custGeom>
              <a:avLst/>
              <a:gdLst/>
              <a:ahLst/>
              <a:cxnLst/>
              <a:rect l="l" t="t" r="r" b="b"/>
              <a:pathLst>
                <a:path w="314325" h="95250" extrusionOk="0">
                  <a:moveTo>
                    <a:pt x="0" y="95250"/>
                  </a:moveTo>
                  <a:lnTo>
                    <a:pt x="314325" y="95250"/>
                  </a:lnTo>
                  <a:lnTo>
                    <a:pt x="314325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C483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17"/>
            <p:cNvSpPr/>
            <p:nvPr/>
          </p:nvSpPr>
          <p:spPr>
            <a:xfrm>
              <a:off x="990596" y="695328"/>
              <a:ext cx="342900" cy="95253"/>
            </a:xfrm>
            <a:custGeom>
              <a:avLst/>
              <a:gdLst/>
              <a:ahLst/>
              <a:cxnLst/>
              <a:rect l="l" t="t" r="r" b="b"/>
              <a:pathLst>
                <a:path w="342900" h="95250" extrusionOk="0">
                  <a:moveTo>
                    <a:pt x="0" y="95250"/>
                  </a:moveTo>
                  <a:lnTo>
                    <a:pt x="342900" y="95250"/>
                  </a:lnTo>
                  <a:lnTo>
                    <a:pt x="342900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B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17"/>
            <p:cNvSpPr/>
            <p:nvPr/>
          </p:nvSpPr>
          <p:spPr>
            <a:xfrm>
              <a:off x="1333496" y="695328"/>
              <a:ext cx="1295403" cy="95253"/>
            </a:xfrm>
            <a:custGeom>
              <a:avLst/>
              <a:gdLst/>
              <a:ahLst/>
              <a:cxnLst/>
              <a:rect l="l" t="t" r="r" b="b"/>
              <a:pathLst>
                <a:path w="1295400" h="95250" extrusionOk="0">
                  <a:moveTo>
                    <a:pt x="1295400" y="0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1295400" y="9525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B5D7E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2" name="Google Shape;252;p17"/>
          <p:cNvSpPr txBox="1">
            <a:spLocks noGrp="1"/>
          </p:cNvSpPr>
          <p:nvPr>
            <p:ph type="title"/>
          </p:nvPr>
        </p:nvSpPr>
        <p:spPr>
          <a:xfrm>
            <a:off x="333371" y="890251"/>
            <a:ext cx="4117342" cy="444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1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Times New Roman"/>
              <a:buNone/>
            </a:pPr>
            <a:r>
              <a:rPr lang="ru-RU" sz="2800" b="1">
                <a:latin typeface="Times New Roman"/>
                <a:ea typeface="Times New Roman"/>
                <a:cs typeface="Times New Roman"/>
                <a:sym typeface="Times New Roman"/>
              </a:rPr>
              <a:t>Ожидаемый прогноз</a:t>
            </a:r>
            <a:endParaRPr sz="28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3" name="Google Shape;253;p17"/>
          <p:cNvSpPr/>
          <p:nvPr/>
        </p:nvSpPr>
        <p:spPr>
          <a:xfrm>
            <a:off x="0" y="6362696"/>
            <a:ext cx="533396" cy="495303"/>
          </a:xfrm>
          <a:custGeom>
            <a:avLst/>
            <a:gdLst/>
            <a:ahLst/>
            <a:cxnLst/>
            <a:rect l="l" t="t" r="r" b="b"/>
            <a:pathLst>
              <a:path w="533400" h="495300" extrusionOk="0">
                <a:moveTo>
                  <a:pt x="533400" y="495299"/>
                </a:moveTo>
                <a:lnTo>
                  <a:pt x="533400" y="0"/>
                </a:lnTo>
                <a:lnTo>
                  <a:pt x="0" y="0"/>
                </a:lnTo>
                <a:lnTo>
                  <a:pt x="0" y="495299"/>
                </a:lnTo>
                <a:lnTo>
                  <a:pt x="533400" y="495299"/>
                </a:lnTo>
                <a:close/>
              </a:path>
            </a:pathLst>
          </a:custGeom>
          <a:solidFill>
            <a:srgbClr val="FBAE1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7"/>
          <p:cNvSpPr txBox="1"/>
          <p:nvPr/>
        </p:nvSpPr>
        <p:spPr>
          <a:xfrm>
            <a:off x="145143" y="1334599"/>
            <a:ext cx="11725800" cy="5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50" rIns="0" bIns="0" anchor="t" anchorCtr="0">
            <a:spAutoFit/>
          </a:bodyPr>
          <a:lstStyle/>
          <a:p>
            <a:pPr marL="31369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000"/>
              <a:buFont typeface="Times New Roman"/>
              <a:buNone/>
            </a:pPr>
            <a:r>
              <a:rPr lang="ru-RU" sz="2000" b="1" i="0" u="none" strike="noStrike" cap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течение полугода:</a:t>
            </a:r>
            <a:endParaRPr sz="2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13694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Times New Roman"/>
              <a:buNone/>
            </a:pPr>
            <a:r>
              <a:rPr lang="ru-RU" sz="2000" b="0" i="0" u="none" strike="noStrike" cap="none">
                <a:solidFill>
                  <a:srgbClr val="1B1B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👉 Проведутся лабораторные исследования</a:t>
            </a:r>
            <a:endParaRPr sz="2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13693" marR="0" lvl="0" indent="0" algn="l" rtl="0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Times New Roman"/>
              <a:buNone/>
            </a:pPr>
            <a:r>
              <a:rPr lang="ru-RU" sz="2000" b="0" i="0" u="none" strike="noStrike" cap="none">
                <a:solidFill>
                  <a:srgbClr val="1B1B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👉 Будет выявлен оптимальный путь культивирования</a:t>
            </a:r>
            <a:endParaRPr sz="2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90400" marR="0" lvl="0" indent="12240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Times New Roman"/>
              <a:buNone/>
            </a:pPr>
            <a:r>
              <a:rPr lang="ru-RU" sz="2000" b="0" i="0" u="none" strike="noStrike" cap="none">
                <a:solidFill>
                  <a:srgbClr val="1B1B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штаммов</a:t>
            </a:r>
            <a:endParaRPr sz="2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98802" marR="537210" lvl="0" indent="-285750" algn="l" rtl="0">
              <a:lnSpc>
                <a:spcPct val="97500"/>
              </a:lnSpc>
              <a:spcBef>
                <a:spcPts val="1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Times New Roman"/>
              <a:buNone/>
            </a:pPr>
            <a:r>
              <a:rPr lang="ru-RU" sz="2000" b="0" i="0" u="none" strike="noStrike" cap="none">
                <a:solidFill>
                  <a:srgbClr val="1B1B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👉 Определён необходимый набор биологически  активных веществ</a:t>
            </a:r>
            <a:endParaRPr sz="2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98803" marR="1007741" lvl="0" indent="-285749" algn="l" rtl="0">
              <a:lnSpc>
                <a:spcPct val="94000"/>
              </a:lnSpc>
              <a:spcBef>
                <a:spcPts val="6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Times New Roman"/>
              <a:buNone/>
            </a:pPr>
            <a:r>
              <a:rPr lang="ru-RU" sz="2000" b="0" i="0" u="none" strike="noStrike" cap="none">
                <a:solidFill>
                  <a:srgbClr val="1B1B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👉 Будут определены оптимальные условия  производства</a:t>
            </a:r>
            <a:endParaRPr sz="2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1369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000"/>
              <a:buFont typeface="Times New Roman"/>
              <a:buNone/>
            </a:pPr>
            <a:r>
              <a:rPr lang="ru-RU" sz="2000" b="1" i="0" u="none" strike="noStrike" cap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течение года:</a:t>
            </a:r>
            <a:endParaRPr sz="2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13694" marR="0" lvl="0" indent="0" algn="l" rtl="0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Times New Roman"/>
              <a:buNone/>
            </a:pPr>
            <a:r>
              <a:rPr lang="ru-RU" sz="2000" b="0" i="0" u="none" strike="noStrike" cap="none">
                <a:solidFill>
                  <a:srgbClr val="1B1B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👉 Произведено масштабирование</a:t>
            </a:r>
            <a:endParaRPr sz="2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13694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Times New Roman"/>
              <a:buNone/>
            </a:pPr>
            <a:r>
              <a:rPr lang="ru-RU" sz="2000" b="0" i="0" u="none" strike="noStrike" cap="none">
                <a:solidFill>
                  <a:srgbClr val="1B1B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👉 Выход на прямого потребителя технологии</a:t>
            </a:r>
            <a:endParaRPr sz="2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13694" marR="0" lvl="0" indent="0" algn="l" rtl="0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Times New Roman"/>
              <a:buNone/>
            </a:pPr>
            <a:r>
              <a:rPr lang="ru-RU" sz="2000" b="0" i="0" u="none" strike="noStrike" cap="none">
                <a:solidFill>
                  <a:srgbClr val="1B1B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👉 Внедрение технологии в производственный процесс</a:t>
            </a:r>
            <a:endParaRPr sz="2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13694" marR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8F00FF"/>
              </a:buClr>
              <a:buSzPts val="2000"/>
              <a:buFont typeface="Times New Roman"/>
              <a:buNone/>
            </a:pPr>
            <a:r>
              <a:rPr lang="ru-RU" sz="2000" b="1" i="0" u="none" strike="noStrike" cap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Потенциальные потребители технологии:</a:t>
            </a:r>
            <a:endParaRPr sz="2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13694" marR="0" lvl="0" indent="0" algn="l" rtl="0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👉 ООО «Зеленые линии»</a:t>
            </a:r>
            <a:endParaRPr/>
          </a:p>
          <a:p>
            <a:pPr marL="313694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👉 ООО «БифиЛайф»</a:t>
            </a:r>
            <a:endParaRPr/>
          </a:p>
          <a:p>
            <a:pPr marL="313694" marR="0" lvl="0" indent="0" algn="l" rtl="0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👉 ООО «Барнаульская Биофабрика»</a:t>
            </a:r>
            <a:endParaRPr/>
          </a:p>
          <a:p>
            <a:pPr marL="12701" marR="0" lvl="0" indent="0" algn="l" rtl="0">
              <a:lnSpc>
                <a:spcPct val="100000"/>
              </a:lnSpc>
              <a:spcBef>
                <a:spcPts val="1675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55" name="Google Shape;255;p17"/>
          <p:cNvGrpSpPr/>
          <p:nvPr/>
        </p:nvGrpSpPr>
        <p:grpSpPr>
          <a:xfrm>
            <a:off x="5109429" y="1149135"/>
            <a:ext cx="500030" cy="528147"/>
            <a:chOff x="5109429" y="1149135"/>
            <a:chExt cx="500030" cy="528147"/>
          </a:xfrm>
        </p:grpSpPr>
        <p:sp>
          <p:nvSpPr>
            <p:cNvPr id="256" name="Google Shape;256;p17"/>
            <p:cNvSpPr/>
            <p:nvPr/>
          </p:nvSpPr>
          <p:spPr>
            <a:xfrm>
              <a:off x="5109429" y="1278504"/>
              <a:ext cx="441326" cy="398778"/>
            </a:xfrm>
            <a:custGeom>
              <a:avLst/>
              <a:gdLst/>
              <a:ahLst/>
              <a:cxnLst/>
              <a:rect l="l" t="t" r="r" b="b"/>
              <a:pathLst>
                <a:path w="441325" h="398780" extrusionOk="0">
                  <a:moveTo>
                    <a:pt x="441071" y="369443"/>
                  </a:moveTo>
                  <a:lnTo>
                    <a:pt x="438759" y="358025"/>
                  </a:lnTo>
                  <a:lnTo>
                    <a:pt x="432473" y="348703"/>
                  </a:lnTo>
                  <a:lnTo>
                    <a:pt x="423151" y="342417"/>
                  </a:lnTo>
                  <a:lnTo>
                    <a:pt x="411746" y="340106"/>
                  </a:lnTo>
                  <a:lnTo>
                    <a:pt x="293395" y="340106"/>
                  </a:lnTo>
                  <a:lnTo>
                    <a:pt x="305676" y="320116"/>
                  </a:lnTo>
                  <a:lnTo>
                    <a:pt x="313817" y="297256"/>
                  </a:lnTo>
                  <a:lnTo>
                    <a:pt x="317411" y="274523"/>
                  </a:lnTo>
                  <a:lnTo>
                    <a:pt x="317690" y="252387"/>
                  </a:lnTo>
                  <a:lnTo>
                    <a:pt x="315861" y="231355"/>
                  </a:lnTo>
                  <a:lnTo>
                    <a:pt x="314845" y="223723"/>
                  </a:lnTo>
                  <a:lnTo>
                    <a:pt x="308292" y="181914"/>
                  </a:lnTo>
                  <a:lnTo>
                    <a:pt x="307047" y="172656"/>
                  </a:lnTo>
                  <a:lnTo>
                    <a:pt x="306082" y="163639"/>
                  </a:lnTo>
                  <a:lnTo>
                    <a:pt x="305447" y="154774"/>
                  </a:lnTo>
                  <a:lnTo>
                    <a:pt x="305460" y="137985"/>
                  </a:lnTo>
                  <a:lnTo>
                    <a:pt x="307492" y="121945"/>
                  </a:lnTo>
                  <a:lnTo>
                    <a:pt x="312013" y="106489"/>
                  </a:lnTo>
                  <a:lnTo>
                    <a:pt x="319468" y="91490"/>
                  </a:lnTo>
                  <a:lnTo>
                    <a:pt x="323456" y="80543"/>
                  </a:lnTo>
                  <a:lnTo>
                    <a:pt x="322948" y="69316"/>
                  </a:lnTo>
                  <a:lnTo>
                    <a:pt x="318274" y="59093"/>
                  </a:lnTo>
                  <a:lnTo>
                    <a:pt x="309727" y="51168"/>
                  </a:lnTo>
                  <a:lnTo>
                    <a:pt x="298792" y="47180"/>
                  </a:lnTo>
                  <a:lnTo>
                    <a:pt x="287566" y="47688"/>
                  </a:lnTo>
                  <a:lnTo>
                    <a:pt x="277342" y="52362"/>
                  </a:lnTo>
                  <a:lnTo>
                    <a:pt x="269417" y="60896"/>
                  </a:lnTo>
                  <a:lnTo>
                    <a:pt x="257175" y="85661"/>
                  </a:lnTo>
                  <a:lnTo>
                    <a:pt x="256273" y="88722"/>
                  </a:lnTo>
                  <a:lnTo>
                    <a:pt x="235991" y="59994"/>
                  </a:lnTo>
                  <a:lnTo>
                    <a:pt x="235064" y="59143"/>
                  </a:lnTo>
                  <a:lnTo>
                    <a:pt x="218998" y="44170"/>
                  </a:lnTo>
                  <a:lnTo>
                    <a:pt x="218998" y="143941"/>
                  </a:lnTo>
                  <a:lnTo>
                    <a:pt x="192836" y="145694"/>
                  </a:lnTo>
                  <a:lnTo>
                    <a:pt x="170103" y="144399"/>
                  </a:lnTo>
                  <a:lnTo>
                    <a:pt x="150164" y="140017"/>
                  </a:lnTo>
                  <a:lnTo>
                    <a:pt x="115785" y="122047"/>
                  </a:lnTo>
                  <a:lnTo>
                    <a:pt x="84709" y="86448"/>
                  </a:lnTo>
                  <a:lnTo>
                    <a:pt x="70573" y="59423"/>
                  </a:lnTo>
                  <a:lnTo>
                    <a:pt x="107924" y="59372"/>
                  </a:lnTo>
                  <a:lnTo>
                    <a:pt x="157276" y="71920"/>
                  </a:lnTo>
                  <a:lnTo>
                    <a:pt x="198958" y="107810"/>
                  </a:lnTo>
                  <a:lnTo>
                    <a:pt x="218998" y="143941"/>
                  </a:lnTo>
                  <a:lnTo>
                    <a:pt x="218998" y="44170"/>
                  </a:lnTo>
                  <a:lnTo>
                    <a:pt x="209042" y="34886"/>
                  </a:lnTo>
                  <a:lnTo>
                    <a:pt x="175768" y="15875"/>
                  </a:lnTo>
                  <a:lnTo>
                    <a:pt x="135128" y="3733"/>
                  </a:lnTo>
                  <a:lnTo>
                    <a:pt x="85521" y="0"/>
                  </a:lnTo>
                  <a:lnTo>
                    <a:pt x="25349" y="6273"/>
                  </a:lnTo>
                  <a:lnTo>
                    <a:pt x="17094" y="7747"/>
                  </a:lnTo>
                  <a:lnTo>
                    <a:pt x="9867" y="12687"/>
                  </a:lnTo>
                  <a:lnTo>
                    <a:pt x="1104" y="26974"/>
                  </a:lnTo>
                  <a:lnTo>
                    <a:pt x="0" y="35661"/>
                  </a:lnTo>
                  <a:lnTo>
                    <a:pt x="2438" y="43675"/>
                  </a:lnTo>
                  <a:lnTo>
                    <a:pt x="21513" y="93002"/>
                  </a:lnTo>
                  <a:lnTo>
                    <a:pt x="45326" y="132727"/>
                  </a:lnTo>
                  <a:lnTo>
                    <a:pt x="73329" y="163093"/>
                  </a:lnTo>
                  <a:lnTo>
                    <a:pt x="104965" y="184340"/>
                  </a:lnTo>
                  <a:lnTo>
                    <a:pt x="141376" y="198488"/>
                  </a:lnTo>
                  <a:lnTo>
                    <a:pt x="179984" y="204101"/>
                  </a:lnTo>
                  <a:lnTo>
                    <a:pt x="221094" y="202717"/>
                  </a:lnTo>
                  <a:lnTo>
                    <a:pt x="251447" y="197980"/>
                  </a:lnTo>
                  <a:lnTo>
                    <a:pt x="255778" y="225209"/>
                  </a:lnTo>
                  <a:lnTo>
                    <a:pt x="257632" y="238467"/>
                  </a:lnTo>
                  <a:lnTo>
                    <a:pt x="259092" y="255244"/>
                  </a:lnTo>
                  <a:lnTo>
                    <a:pt x="258927" y="270027"/>
                  </a:lnTo>
                  <a:lnTo>
                    <a:pt x="245783" y="306209"/>
                  </a:lnTo>
                  <a:lnTo>
                    <a:pt x="199326" y="340106"/>
                  </a:lnTo>
                  <a:lnTo>
                    <a:pt x="118478" y="340106"/>
                  </a:lnTo>
                  <a:lnTo>
                    <a:pt x="107061" y="342417"/>
                  </a:lnTo>
                  <a:lnTo>
                    <a:pt x="97739" y="348703"/>
                  </a:lnTo>
                  <a:lnTo>
                    <a:pt x="91452" y="358025"/>
                  </a:lnTo>
                  <a:lnTo>
                    <a:pt x="89154" y="369443"/>
                  </a:lnTo>
                  <a:lnTo>
                    <a:pt x="91452" y="380847"/>
                  </a:lnTo>
                  <a:lnTo>
                    <a:pt x="97739" y="390169"/>
                  </a:lnTo>
                  <a:lnTo>
                    <a:pt x="107061" y="396455"/>
                  </a:lnTo>
                  <a:lnTo>
                    <a:pt x="118478" y="398767"/>
                  </a:lnTo>
                  <a:lnTo>
                    <a:pt x="411746" y="398767"/>
                  </a:lnTo>
                  <a:lnTo>
                    <a:pt x="423151" y="396455"/>
                  </a:lnTo>
                  <a:lnTo>
                    <a:pt x="432473" y="390169"/>
                  </a:lnTo>
                  <a:lnTo>
                    <a:pt x="438759" y="380847"/>
                  </a:lnTo>
                  <a:lnTo>
                    <a:pt x="441071" y="369443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57" name="Google Shape;257;p1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374541" y="1149135"/>
              <a:ext cx="234918" cy="23525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8" name="Google Shape;258;p17"/>
          <p:cNvPicPr preferRelativeResize="0"/>
          <p:nvPr/>
        </p:nvPicPr>
        <p:blipFill rotWithShape="1">
          <a:blip r:embed="rId4">
            <a:alphaModFix/>
          </a:blip>
          <a:srcRect l="45105" r="4265"/>
          <a:stretch/>
        </p:blipFill>
        <p:spPr>
          <a:xfrm>
            <a:off x="8328899" y="2907136"/>
            <a:ext cx="3542107" cy="32904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9" name="Google Shape;259;p17"/>
          <p:cNvGrpSpPr/>
          <p:nvPr/>
        </p:nvGrpSpPr>
        <p:grpSpPr>
          <a:xfrm>
            <a:off x="-6775" y="6365339"/>
            <a:ext cx="542257" cy="506842"/>
            <a:chOff x="-6775" y="6365339"/>
            <a:chExt cx="542257" cy="506842"/>
          </a:xfrm>
        </p:grpSpPr>
        <p:sp>
          <p:nvSpPr>
            <p:cNvPr id="260" name="Google Shape;260;p17"/>
            <p:cNvSpPr/>
            <p:nvPr/>
          </p:nvSpPr>
          <p:spPr>
            <a:xfrm>
              <a:off x="-6775" y="6365339"/>
              <a:ext cx="542257" cy="506842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7"/>
            <p:cNvSpPr txBox="1"/>
            <p:nvPr/>
          </p:nvSpPr>
          <p:spPr>
            <a:xfrm>
              <a:off x="41052" y="6561848"/>
              <a:ext cx="468154" cy="129238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18"/>
          <p:cNvGrpSpPr/>
          <p:nvPr/>
        </p:nvGrpSpPr>
        <p:grpSpPr>
          <a:xfrm>
            <a:off x="6105515" y="0"/>
            <a:ext cx="6086485" cy="6858000"/>
            <a:chOff x="6105521" y="0"/>
            <a:chExt cx="6086485" cy="6858000"/>
          </a:xfrm>
        </p:grpSpPr>
        <p:sp>
          <p:nvSpPr>
            <p:cNvPr id="267" name="Google Shape;267;p18"/>
            <p:cNvSpPr/>
            <p:nvPr/>
          </p:nvSpPr>
          <p:spPr>
            <a:xfrm>
              <a:off x="6105521" y="1790696"/>
              <a:ext cx="6086475" cy="5067303"/>
            </a:xfrm>
            <a:custGeom>
              <a:avLst/>
              <a:gdLst/>
              <a:ahLst/>
              <a:cxnLst/>
              <a:rect l="l" t="t" r="r" b="b"/>
              <a:pathLst>
                <a:path w="6086475" h="5067300" extrusionOk="0">
                  <a:moveTo>
                    <a:pt x="0" y="5067296"/>
                  </a:moveTo>
                  <a:lnTo>
                    <a:pt x="6086475" y="5067296"/>
                  </a:lnTo>
                  <a:lnTo>
                    <a:pt x="6086475" y="0"/>
                  </a:lnTo>
                  <a:lnTo>
                    <a:pt x="0" y="0"/>
                  </a:lnTo>
                  <a:lnTo>
                    <a:pt x="0" y="5067296"/>
                  </a:lnTo>
                  <a:close/>
                </a:path>
              </a:pathLst>
            </a:custGeom>
            <a:solidFill>
              <a:srgbClr val="B5D7E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8"/>
            <p:cNvSpPr/>
            <p:nvPr/>
          </p:nvSpPr>
          <p:spPr>
            <a:xfrm>
              <a:off x="6105521" y="0"/>
              <a:ext cx="2247896" cy="1790696"/>
            </a:xfrm>
            <a:custGeom>
              <a:avLst/>
              <a:gdLst/>
              <a:ahLst/>
              <a:cxnLst/>
              <a:rect l="l" t="t" r="r" b="b"/>
              <a:pathLst>
                <a:path w="2247900" h="1790700" extrusionOk="0">
                  <a:moveTo>
                    <a:pt x="0" y="1790700"/>
                  </a:moveTo>
                  <a:lnTo>
                    <a:pt x="2247900" y="1790700"/>
                  </a:lnTo>
                  <a:lnTo>
                    <a:pt x="2247900" y="0"/>
                  </a:lnTo>
                  <a:lnTo>
                    <a:pt x="0" y="0"/>
                  </a:lnTo>
                  <a:lnTo>
                    <a:pt x="0" y="1790700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18"/>
            <p:cNvSpPr/>
            <p:nvPr/>
          </p:nvSpPr>
          <p:spPr>
            <a:xfrm>
              <a:off x="6105521" y="5343525"/>
              <a:ext cx="2371725" cy="1514475"/>
            </a:xfrm>
            <a:custGeom>
              <a:avLst/>
              <a:gdLst/>
              <a:ahLst/>
              <a:cxnLst/>
              <a:rect l="l" t="t" r="r" b="b"/>
              <a:pathLst>
                <a:path w="2371725" h="1514475" extrusionOk="0">
                  <a:moveTo>
                    <a:pt x="2371725" y="0"/>
                  </a:moveTo>
                  <a:lnTo>
                    <a:pt x="0" y="0"/>
                  </a:lnTo>
                  <a:lnTo>
                    <a:pt x="0" y="1514471"/>
                  </a:lnTo>
                  <a:lnTo>
                    <a:pt x="2371725" y="1514471"/>
                  </a:lnTo>
                  <a:lnTo>
                    <a:pt x="2371725" y="0"/>
                  </a:lnTo>
                  <a:close/>
                </a:path>
              </a:pathLst>
            </a:custGeom>
            <a:solidFill>
              <a:srgbClr val="FAB3C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18"/>
            <p:cNvSpPr/>
            <p:nvPr/>
          </p:nvSpPr>
          <p:spPr>
            <a:xfrm>
              <a:off x="8353428" y="0"/>
              <a:ext cx="3838578" cy="1800225"/>
            </a:xfrm>
            <a:custGeom>
              <a:avLst/>
              <a:gdLst/>
              <a:ahLst/>
              <a:cxnLst/>
              <a:rect l="l" t="t" r="r" b="b"/>
              <a:pathLst>
                <a:path w="3838575" h="1800225" extrusionOk="0">
                  <a:moveTo>
                    <a:pt x="0" y="1800225"/>
                  </a:moveTo>
                  <a:lnTo>
                    <a:pt x="3838575" y="1800225"/>
                  </a:lnTo>
                  <a:lnTo>
                    <a:pt x="3838575" y="0"/>
                  </a:lnTo>
                  <a:lnTo>
                    <a:pt x="0" y="0"/>
                  </a:lnTo>
                  <a:lnTo>
                    <a:pt x="0" y="1800225"/>
                  </a:lnTo>
                  <a:close/>
                </a:path>
              </a:pathLst>
            </a:custGeom>
            <a:solidFill>
              <a:srgbClr val="FB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71" name="Google Shape;271;p1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810628" y="2305046"/>
              <a:ext cx="3381378" cy="45529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2" name="Google Shape;272;p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362946" y="1790696"/>
              <a:ext cx="3829049" cy="50672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3" name="Google Shape;273;p1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362946" y="1743075"/>
              <a:ext cx="3829049" cy="51149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4" name="Google Shape;274;p18"/>
          <p:cNvSpPr txBox="1">
            <a:spLocks noGrp="1"/>
          </p:cNvSpPr>
          <p:nvPr>
            <p:ph type="title"/>
          </p:nvPr>
        </p:nvSpPr>
        <p:spPr>
          <a:xfrm>
            <a:off x="500063" y="985188"/>
            <a:ext cx="4476746" cy="1860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t" anchorCtr="0">
            <a:spAutoFit/>
          </a:bodyPr>
          <a:lstStyle/>
          <a:p>
            <a:pPr marL="12701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000"/>
              <a:buFont typeface="Calibri"/>
              <a:buNone/>
            </a:pPr>
            <a:r>
              <a:rPr lang="ru-RU" sz="6000"/>
              <a:t>Спасибо за внимание!</a:t>
            </a:r>
            <a:endParaRPr sz="6000"/>
          </a:p>
        </p:txBody>
      </p:sp>
      <p:sp>
        <p:nvSpPr>
          <p:cNvPr id="275" name="Google Shape;275;p18"/>
          <p:cNvSpPr txBox="1"/>
          <p:nvPr/>
        </p:nvSpPr>
        <p:spPr>
          <a:xfrm>
            <a:off x="565464" y="2947102"/>
            <a:ext cx="2037712" cy="1598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6050" rIns="0" bIns="0" anchor="t" anchorCtr="0">
            <a:spAutoFit/>
          </a:bodyPr>
          <a:lstStyle/>
          <a:p>
            <a:pPr marL="12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Calibri"/>
              <a:buNone/>
            </a:pPr>
            <a:r>
              <a:rPr lang="ru-RU" sz="2300" b="0" i="0" u="none" strike="noStrike" cap="none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КОНТАКТЫ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1" marR="0" lvl="0" indent="0" algn="l" rtl="0">
              <a:lnSpc>
                <a:spcPct val="100000"/>
              </a:lnSpc>
              <a:spcBef>
                <a:spcPts val="137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Calibri"/>
              <a:buNone/>
            </a:pPr>
            <a:r>
              <a:rPr lang="ru-RU" sz="2300" b="0" i="0" u="none" strike="noStrike" cap="none">
                <a:solidFill>
                  <a:srgbClr val="1B1B1B"/>
                </a:solidFill>
                <a:latin typeface="Calibri"/>
                <a:ea typeface="Calibri"/>
                <a:cs typeface="Calibri"/>
                <a:sym typeface="Calibri"/>
              </a:rPr>
              <a:t>8 900 323 38 44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1" marR="0" lvl="0" indent="0" algn="l" rtl="0">
              <a:lnSpc>
                <a:spcPct val="100000"/>
              </a:lnSpc>
              <a:spcBef>
                <a:spcPts val="137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Calibri"/>
              <a:buNone/>
            </a:pPr>
            <a:r>
              <a:rPr lang="ru-RU" sz="23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ikalekulin@bk.ru</a:t>
            </a:r>
            <a:endParaRPr sz="23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p18"/>
          <p:cNvPicPr preferRelativeResize="0"/>
          <p:nvPr/>
        </p:nvPicPr>
        <p:blipFill rotWithShape="1">
          <a:blip r:embed="rId7">
            <a:alphaModFix/>
          </a:blip>
          <a:srcRect l="15689" t="2554" r="34216" b="-2553"/>
          <a:stretch/>
        </p:blipFill>
        <p:spPr>
          <a:xfrm>
            <a:off x="8362940" y="1743075"/>
            <a:ext cx="3894812" cy="528800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7" name="Google Shape;277;p18"/>
          <p:cNvGrpSpPr/>
          <p:nvPr/>
        </p:nvGrpSpPr>
        <p:grpSpPr>
          <a:xfrm>
            <a:off x="-6775" y="6365339"/>
            <a:ext cx="542257" cy="506842"/>
            <a:chOff x="-6775" y="6365339"/>
            <a:chExt cx="542257" cy="506842"/>
          </a:xfrm>
        </p:grpSpPr>
        <p:sp>
          <p:nvSpPr>
            <p:cNvPr id="278" name="Google Shape;278;p18"/>
            <p:cNvSpPr/>
            <p:nvPr/>
          </p:nvSpPr>
          <p:spPr>
            <a:xfrm>
              <a:off x="-6775" y="6365339"/>
              <a:ext cx="542257" cy="506842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8"/>
            <p:cNvSpPr txBox="1"/>
            <p:nvPr/>
          </p:nvSpPr>
          <p:spPr>
            <a:xfrm>
              <a:off x="41052" y="6561848"/>
              <a:ext cx="468154" cy="129238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txBody>
            <a:bodyPr spcFirstLastPara="1" wrap="square" lIns="45700" tIns="45700" rIns="45700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410</Words>
  <Application>Microsoft Office PowerPoint</Application>
  <PresentationFormat>Широкоэкранный</PresentationFormat>
  <Paragraphs>73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Производство  бактерий для  молочнокислого   производства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Ожидаемый прогноз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Производство  бактерий для  молочнокислого  производства</dc:title>
  <dc:creator>Лилия</dc:creator>
  <cp:lastModifiedBy>Лилия</cp:lastModifiedBy>
  <cp:revision>6</cp:revision>
  <dcterms:modified xsi:type="dcterms:W3CDTF">2023-12-13T11:16:10Z</dcterms:modified>
</cp:coreProperties>
</file>