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669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9" r:id="rId13"/>
    <p:sldId id="270" r:id="rId14"/>
  </p:sldIdLst>
  <p:sldSz cx="9144000" cy="5143500" type="screen16x9"/>
  <p:notesSz cx="6858000" cy="9144000"/>
  <p:embeddedFontLst>
    <p:embeddedFont>
      <p:font typeface="Raleway SemiBold" panose="020B0604020202020204" charset="-52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Helvetica Neue" panose="020B0604020202020204" charset="0"/>
      <p:regular r:id="rId24"/>
      <p:bold r:id="rId25"/>
      <p:italic r:id="rId26"/>
      <p:boldItalic r:id="rId27"/>
    </p:embeddedFont>
    <p:embeddedFont>
      <p:font typeface="Raleway" panose="020B0604020202020204" charset="-52"/>
      <p:regular r:id="rId28"/>
      <p:bold r:id="rId29"/>
      <p:italic r:id="rId30"/>
      <p:boldItalic r:id="rId31"/>
    </p:embeddedFont>
    <p:embeddedFont>
      <p:font typeface="Century Gothic" panose="020B050202020202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ECBCD58-579F-43CF-8D66-CCC4108EBF6C}">
  <a:tblStyle styleId="{DECBCD58-579F-43CF-8D66-CCC4108EBF6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ableStyles" Target="tableStyles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83385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81" name="Google Shape;2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0a217035d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g30a217035d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9" name="Google Shape;1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4" name="Google Shape;15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" name="Google Shape;1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5" name="Google Shape;2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8" name="Google Shape;2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E46962"/>
          </p15:clr>
        </p15:guide>
        <p15:guide id="2" orient="horz" pos="800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51" name="Google Shape;51;p11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E46962"/>
          </p15:clr>
        </p15:guide>
        <p15:guide id="2" orient="horz" pos="800">
          <p15:clr>
            <a:srgbClr val="E4696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32332" y="445031"/>
            <a:ext cx="797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Raleway SemiBold"/>
              <a:buNone/>
              <a:defRPr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32332" y="1152469"/>
            <a:ext cx="8400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E46962"/>
          </p15:clr>
        </p15:guide>
        <p15:guide id="2" pos="272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ctrTitle"/>
          </p:nvPr>
        </p:nvSpPr>
        <p:spPr>
          <a:xfrm>
            <a:off x="441819" y="1465988"/>
            <a:ext cx="3813600" cy="11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None/>
              <a:defRPr sz="3000">
                <a:solidFill>
                  <a:srgbClr val="9900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1"/>
          </p:nvPr>
        </p:nvSpPr>
        <p:spPr>
          <a:xfrm>
            <a:off x="441819" y="2812219"/>
            <a:ext cx="42693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aleway"/>
              <a:buNone/>
              <a:defRPr sz="17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-106904" y="4724286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545478" y="3499856"/>
            <a:ext cx="4044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8">
          <p15:clr>
            <a:srgbClr val="E46962"/>
          </p15:clr>
        </p15:guide>
        <p15:guide id="2" orient="horz" pos="923">
          <p15:clr>
            <a:srgbClr val="E46962"/>
          </p15:clr>
        </p15:guide>
        <p15:guide id="3" pos="2968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1">
  <p:cSld name="CUSTOM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432332" y="1957500"/>
            <a:ext cx="6181800" cy="1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9" name="Google Shape;69;p16"/>
          <p:cNvSpPr/>
          <p:nvPr/>
        </p:nvSpPr>
        <p:spPr>
          <a:xfrm>
            <a:off x="432332" y="1258838"/>
            <a:ext cx="1038900" cy="515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0" name="Google Shape;70;p16"/>
          <p:cNvSpPr txBox="1">
            <a:spLocks noGrp="1"/>
          </p:cNvSpPr>
          <p:nvPr>
            <p:ph type="title" idx="2"/>
          </p:nvPr>
        </p:nvSpPr>
        <p:spPr>
          <a:xfrm>
            <a:off x="432332" y="1221750"/>
            <a:ext cx="61818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aleway SemiBold"/>
              <a:buNone/>
              <a:defRPr sz="2200" b="0">
                <a:solidFill>
                  <a:schemeClr val="lt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E46962"/>
          </p15:clr>
        </p15:guide>
        <p15:guide id="2" orient="horz" pos="793">
          <p15:clr>
            <a:srgbClr val="E4696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79" name="Google Shape;79;p19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 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20"/>
          <p:cNvPicPr preferRelativeResize="0"/>
          <p:nvPr/>
        </p:nvPicPr>
        <p:blipFill rotWithShape="1">
          <a:blip r:embed="rId2">
            <a:alphaModFix/>
          </a:blip>
          <a:srcRect t="1756" r="2181" b="4320"/>
          <a:stretch/>
        </p:blipFill>
        <p:spPr>
          <a:xfrm>
            <a:off x="5397690" y="0"/>
            <a:ext cx="3746309" cy="514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20"/>
          <p:cNvPicPr preferRelativeResize="0"/>
          <p:nvPr/>
        </p:nvPicPr>
        <p:blipFill rotWithShape="1">
          <a:blip r:embed="rId3">
            <a:alphaModFix amt="32000"/>
          </a:blip>
          <a:srcRect/>
          <a:stretch/>
        </p:blipFill>
        <p:spPr>
          <a:xfrm>
            <a:off x="132603" y="4283434"/>
            <a:ext cx="1314430" cy="797924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64848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86" name="Google Shape;86;p20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1_Title and body 3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391827" y="-157074"/>
            <a:ext cx="1277952" cy="182764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1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92" name="Google Shape;92;p21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432332" y="445031"/>
            <a:ext cx="797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Raleway SemiBold"/>
              <a:buNone/>
              <a:defRPr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body" idx="1"/>
          </p:nvPr>
        </p:nvSpPr>
        <p:spPr>
          <a:xfrm>
            <a:off x="432332" y="1152469"/>
            <a:ext cx="8400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E46962"/>
          </p15:clr>
        </p15:guide>
        <p15:guide id="2" pos="272">
          <p15:clr>
            <a:srgbClr val="E46962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98" name="Google Shape;98;p22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441819" y="1465988"/>
            <a:ext cx="3813600" cy="11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None/>
              <a:defRPr sz="3000">
                <a:solidFill>
                  <a:srgbClr val="9900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441819" y="2812219"/>
            <a:ext cx="42693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aleway"/>
              <a:buNone/>
              <a:defRPr sz="17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-106904" y="4724286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" name="Google Shape;19;p4"/>
          <p:cNvSpPr txBox="1"/>
          <p:nvPr/>
        </p:nvSpPr>
        <p:spPr>
          <a:xfrm>
            <a:off x="545478" y="3499856"/>
            <a:ext cx="4044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8">
          <p15:clr>
            <a:srgbClr val="E46962"/>
          </p15:clr>
        </p15:guide>
        <p15:guide id="2" orient="horz" pos="923">
          <p15:clr>
            <a:srgbClr val="E46962"/>
          </p15:clr>
        </p15:guide>
        <p15:guide id="3" pos="2968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1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32332" y="1957500"/>
            <a:ext cx="6181800" cy="1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/>
          <p:nvPr/>
        </p:nvSpPr>
        <p:spPr>
          <a:xfrm>
            <a:off x="432332" y="1258838"/>
            <a:ext cx="1038900" cy="515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2"/>
          </p:nvPr>
        </p:nvSpPr>
        <p:spPr>
          <a:xfrm>
            <a:off x="432332" y="1221750"/>
            <a:ext cx="61818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aleway SemiBold"/>
              <a:buNone/>
              <a:defRPr sz="2200" b="0">
                <a:solidFill>
                  <a:schemeClr val="lt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E46962"/>
          </p15:clr>
        </p15:guide>
        <p15:guide id="2" orient="horz" pos="793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32" name="Google Shape;32;p8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 2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9"/>
          <p:cNvPicPr preferRelativeResize="0"/>
          <p:nvPr/>
        </p:nvPicPr>
        <p:blipFill rotWithShape="1">
          <a:blip r:embed="rId2">
            <a:alphaModFix/>
          </a:blip>
          <a:srcRect t="1753" r="2181" b="4320"/>
          <a:stretch/>
        </p:blipFill>
        <p:spPr>
          <a:xfrm>
            <a:off x="5397690" y="0"/>
            <a:ext cx="3746309" cy="514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9"/>
          <p:cNvPicPr preferRelativeResize="0"/>
          <p:nvPr/>
        </p:nvPicPr>
        <p:blipFill rotWithShape="1">
          <a:blip r:embed="rId3">
            <a:alphaModFix amt="32000"/>
          </a:blip>
          <a:srcRect/>
          <a:stretch/>
        </p:blipFill>
        <p:spPr>
          <a:xfrm>
            <a:off x="132603" y="4283434"/>
            <a:ext cx="1314430" cy="79792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64848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39" name="Google Shape;39;p9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1_Title and body 3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391827" y="-157074"/>
            <a:ext cx="1277952" cy="182764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45" name="Google Shape;45;p10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"/>
              <a:buNone/>
              <a:defRPr sz="2700" b="1" i="0" u="none" strike="noStrike" cap="none">
                <a:solidFill>
                  <a:srgbClr val="8F00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"/>
              <a:buNone/>
              <a:defRPr sz="2700" b="1" i="0" u="none" strike="noStrike" cap="none">
                <a:solidFill>
                  <a:srgbClr val="8F00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100" dirty="0" smtClean="0">
                <a:solidFill>
                  <a:schemeClr val="dk1"/>
                </a:solidFill>
              </a:rPr>
              <a:t>Spice Fox</a:t>
            </a:r>
            <a:endParaRPr sz="3100" dirty="0"/>
          </a:p>
        </p:txBody>
      </p:sp>
      <p:sp>
        <p:nvSpPr>
          <p:cNvPr id="106" name="Google Shape;106;p23"/>
          <p:cNvSpPr txBox="1">
            <a:spLocks noGrp="1"/>
          </p:cNvSpPr>
          <p:nvPr>
            <p:ph type="body" idx="1"/>
          </p:nvPr>
        </p:nvSpPr>
        <p:spPr>
          <a:xfrm>
            <a:off x="456826" y="2340275"/>
            <a:ext cx="4486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Интерактивная игра для развития финансовой грамотности школьников</a:t>
            </a:r>
            <a:endParaRPr sz="1800"/>
          </a:p>
        </p:txBody>
      </p:sp>
      <p:pic>
        <p:nvPicPr>
          <p:cNvPr id="107" name="Google Shape;107;p23"/>
          <p:cNvPicPr preferRelativeResize="0"/>
          <p:nvPr/>
        </p:nvPicPr>
        <p:blipFill rotWithShape="1">
          <a:blip r:embed="rId3">
            <a:alphaModFix/>
          </a:blip>
          <a:srcRect l="48519"/>
          <a:stretch/>
        </p:blipFill>
        <p:spPr>
          <a:xfrm>
            <a:off x="5224606" y="669600"/>
            <a:ext cx="2832753" cy="4473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3"/>
          <p:cNvSpPr/>
          <p:nvPr/>
        </p:nvSpPr>
        <p:spPr>
          <a:xfrm>
            <a:off x="5224661" y="0"/>
            <a:ext cx="2832600" cy="109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3"/>
          <p:cNvSpPr/>
          <p:nvPr/>
        </p:nvSpPr>
        <p:spPr>
          <a:xfrm>
            <a:off x="8057357" y="1098450"/>
            <a:ext cx="1086600" cy="237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3"/>
          <p:cNvSpPr/>
          <p:nvPr/>
        </p:nvSpPr>
        <p:spPr>
          <a:xfrm rot="10800000" flipH="1">
            <a:off x="8057357" y="3469800"/>
            <a:ext cx="1086600" cy="167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3"/>
          <p:cNvSpPr/>
          <p:nvPr/>
        </p:nvSpPr>
        <p:spPr>
          <a:xfrm>
            <a:off x="8057499" y="0"/>
            <a:ext cx="1086600" cy="109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16874" y="359865"/>
            <a:ext cx="1314475" cy="44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52139" y="232265"/>
            <a:ext cx="897025" cy="70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3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" name="Google Shape;115;p23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1725" y="256138"/>
            <a:ext cx="2076314" cy="65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3"/>
          <p:cNvSpPr txBox="1">
            <a:spLocks noGrp="1"/>
          </p:cNvSpPr>
          <p:nvPr>
            <p:ph type="title"/>
          </p:nvPr>
        </p:nvSpPr>
        <p:spPr>
          <a:xfrm>
            <a:off x="91113" y="103734"/>
            <a:ext cx="4655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 dirty="0">
                <a:solidFill>
                  <a:schemeClr val="dk1"/>
                </a:solidFill>
              </a:rPr>
              <a:t>КОМАНДА СТАРТАПА</a:t>
            </a:r>
            <a:endParaRPr sz="3000" dirty="0">
              <a:solidFill>
                <a:schemeClr val="dk1"/>
              </a:solidFill>
            </a:endParaRPr>
          </a:p>
        </p:txBody>
      </p:sp>
      <p:graphicFrame>
        <p:nvGraphicFramePr>
          <p:cNvPr id="245" name="Google Shape;245;p33"/>
          <p:cNvGraphicFramePr/>
          <p:nvPr>
            <p:extLst>
              <p:ext uri="{D42A27DB-BD31-4B8C-83A1-F6EECF244321}">
                <p14:modId xmlns:p14="http://schemas.microsoft.com/office/powerpoint/2010/main" val="590509199"/>
              </p:ext>
            </p:extLst>
          </p:nvPr>
        </p:nvGraphicFramePr>
        <p:xfrm>
          <a:off x="784945" y="1108699"/>
          <a:ext cx="5335471" cy="3306840"/>
        </p:xfrm>
        <a:graphic>
          <a:graphicData uri="http://schemas.openxmlformats.org/drawingml/2006/table">
            <a:tbl>
              <a:tblPr>
                <a:tableStyleId>{DECBCD58-579F-43CF-8D66-CCC4108EBF6C}</a:tableStyleId>
              </a:tblPr>
              <a:tblGrid>
                <a:gridCol w="3318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9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strike="noStrike" cap="none" dirty="0">
                          <a:sym typeface="Raleway SemiBold"/>
                        </a:rPr>
                        <a:t>ФАМИЛИЯ ИМЯ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strike="noStrike" cap="none" dirty="0">
                          <a:sym typeface="Raleway SemiBold"/>
                        </a:rPr>
                        <a:t>РОЛЬ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8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Зинченко Даниил Сергеевич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ЛИДЕР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85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Трифонов Михаил Алексеевич 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Представитель команды</a:t>
                      </a:r>
                      <a:r>
                        <a:rPr lang="en-US" sz="1100" u="none" strike="noStrike" cap="none" baseline="0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 / </a:t>
                      </a:r>
                      <a:r>
                        <a:rPr lang="ru-RU" sz="1100" u="none" strike="noStrike" cap="none" baseline="0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спикер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4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Наговицын </a:t>
                      </a:r>
                      <a:r>
                        <a:rPr lang="ru-RU" sz="1100" u="none" strike="noStrike" cap="none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Владислав Евгеньевич 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Пиар-менеджер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4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Веселов </a:t>
                      </a:r>
                      <a:r>
                        <a:rPr lang="ru-RU" sz="1100" u="none" strike="noStrike" cap="none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Илья Александрович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Дизайнер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2923656875"/>
                  </a:ext>
                </a:extLst>
              </a:tr>
              <a:tr h="3504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Смирнов </a:t>
                      </a:r>
                      <a:r>
                        <a:rPr lang="ru-RU" sz="1100" u="none" strike="noStrike" cap="none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Василий Дмитриевич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Дизайнер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38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Бурханов </a:t>
                      </a:r>
                      <a:r>
                        <a:rPr lang="ru-RU" sz="1100" u="none" strike="noStrike" cap="none" dirty="0" err="1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Дониер</a:t>
                      </a: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 </a:t>
                      </a:r>
                      <a:r>
                        <a:rPr lang="ru-RU" sz="1100" u="none" strike="noStrike" cap="none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Бахтиерович</a:t>
                      </a:r>
                      <a:endParaRPr lang="ru-RU" sz="1100" u="none" strike="noStrike" cap="none" dirty="0" smtClean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Технолог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4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Кондрашов Петр Иванович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cap="none" dirty="0" smtClean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Технолог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48" name="Google Shape;248;p33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9" name="Google Shape;249;p33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3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1" name="Google Shape;251;p33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2" name="Google Shape;252;p33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3" name="Google Shape;253;p33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6"/>
          <p:cNvSpPr txBox="1">
            <a:spLocks noGrp="1"/>
          </p:cNvSpPr>
          <p:nvPr>
            <p:ph type="title"/>
          </p:nvPr>
        </p:nvSpPr>
        <p:spPr>
          <a:xfrm>
            <a:off x="-5084" y="-2950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 dirty="0">
                <a:solidFill>
                  <a:schemeClr val="dk1"/>
                </a:solidFill>
              </a:rPr>
              <a:t>КОНТАКТЫ ЛИДЕРА</a:t>
            </a:r>
            <a:endParaRPr sz="3000" dirty="0">
              <a:solidFill>
                <a:schemeClr val="dk1"/>
              </a:solidFill>
            </a:endParaRPr>
          </a:p>
        </p:txBody>
      </p:sp>
      <p:sp>
        <p:nvSpPr>
          <p:cNvPr id="286" name="Google Shape;286;p36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7" name="Google Shape;287;p36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6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26" y="656231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6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1" name="Google Shape;291;p36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2" name="Google Shape;292;p36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3" name="Google Shape;293;p36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60639" y="4466227"/>
            <a:ext cx="2835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Зинченко Даниил Сергеевич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" b="100000" l="0" r="100000">
                        <a14:foregroundMark x1="48797" y1="10894" x2="48797" y2="10894"/>
                        <a14:foregroundMark x1="49494" y1="5288" x2="49494" y2="5288"/>
                        <a14:foregroundMark x1="53481" y1="7721" x2="53481" y2="8673"/>
                        <a14:foregroundMark x1="53734" y1="13168" x2="53734" y2="13168"/>
                        <a14:foregroundMark x1="50127" y1="13908" x2="48797" y2="14278"/>
                        <a14:foregroundMark x1="46582" y1="12956" x2="45886" y2="12586"/>
                        <a14:foregroundMark x1="44747" y1="10365" x2="45000" y2="9783"/>
                        <a14:foregroundMark x1="46329" y1="6029" x2="46329" y2="6029"/>
                        <a14:foregroundMark x1="42975" y1="11475" x2="42975" y2="114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3420" y="1338452"/>
            <a:ext cx="3029300" cy="36255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624" y="1270219"/>
            <a:ext cx="2749576" cy="27495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7"/>
          <p:cNvSpPr txBox="1">
            <a:spLocks noGrp="1"/>
          </p:cNvSpPr>
          <p:nvPr>
            <p:ph type="title"/>
          </p:nvPr>
        </p:nvSpPr>
        <p:spPr>
          <a:xfrm>
            <a:off x="422430" y="454325"/>
            <a:ext cx="7785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/>
              <a:t>ПРОЕКТ НА ПЛАТФОРМЕ PROJECT </a:t>
            </a:r>
            <a:endParaRPr sz="3000"/>
          </a:p>
        </p:txBody>
      </p:sp>
      <p:sp>
        <p:nvSpPr>
          <p:cNvPr id="299" name="Google Shape;299;p37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0" name="Google Shape;300;p37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1" name="Google Shape;301;p37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2" name="Google Shape;302;p37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281" y="1304729"/>
            <a:ext cx="3322210" cy="343631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163" y="1993112"/>
            <a:ext cx="2020570" cy="202057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xfrm>
            <a:off x="167068" y="369606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АКТУАЛЬНОСТЬ ИДЕИ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22" name="Google Shape;122;p24"/>
          <p:cNvSpPr txBox="1"/>
          <p:nvPr/>
        </p:nvSpPr>
        <p:spPr>
          <a:xfrm>
            <a:off x="7440246" y="312615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4"/>
          <p:cNvSpPr/>
          <p:nvPr/>
        </p:nvSpPr>
        <p:spPr>
          <a:xfrm>
            <a:off x="7229232" y="0"/>
            <a:ext cx="1914000" cy="369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4" name="Google Shape;124;p24"/>
          <p:cNvSpPr/>
          <p:nvPr/>
        </p:nvSpPr>
        <p:spPr>
          <a:xfrm>
            <a:off x="7494444" y="3461532"/>
            <a:ext cx="1648500" cy="16938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5" name="Google Shape;125;p24"/>
          <p:cNvSpPr/>
          <p:nvPr/>
        </p:nvSpPr>
        <p:spPr>
          <a:xfrm>
            <a:off x="7494444" y="321818"/>
            <a:ext cx="1648500" cy="15699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p24"/>
          <p:cNvSpPr/>
          <p:nvPr/>
        </p:nvSpPr>
        <p:spPr>
          <a:xfrm>
            <a:off x="7494444" y="1891712"/>
            <a:ext cx="1648500" cy="15699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27" name="Google Shape;127;p24"/>
          <p:cNvGrpSpPr/>
          <p:nvPr/>
        </p:nvGrpSpPr>
        <p:grpSpPr>
          <a:xfrm>
            <a:off x="0" y="1197244"/>
            <a:ext cx="3545769" cy="72900"/>
            <a:chOff x="0" y="692501"/>
            <a:chExt cx="2624940" cy="97200"/>
          </a:xfrm>
        </p:grpSpPr>
        <p:sp>
          <p:nvSpPr>
            <p:cNvPr id="128" name="Google Shape;128;p24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Helvetica Neue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9" name="Google Shape;129;p24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Helvetica Neue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0" name="Google Shape;130;p24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Helvetica Neue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1" name="Google Shape;131;p24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Helvetica Neue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2" name="Google Shape;132;p24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Helvetica Neue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133" name="Google Shape;13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4182" y="3916831"/>
            <a:ext cx="869415" cy="86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84189" y="671990"/>
            <a:ext cx="869415" cy="86941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/>
          <p:nvPr/>
        </p:nvSpPr>
        <p:spPr>
          <a:xfrm>
            <a:off x="7229232" y="309844"/>
            <a:ext cx="265500" cy="48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p24"/>
          <p:cNvSpPr txBox="1"/>
          <p:nvPr/>
        </p:nvSpPr>
        <p:spPr>
          <a:xfrm>
            <a:off x="262525" y="3562700"/>
            <a:ext cx="6327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2B2E33"/>
                </a:solidFill>
                <a:highlight>
                  <a:srgbClr val="FFFFFF"/>
                </a:highlight>
              </a:rPr>
              <a:t>Начинать разбираться в мире финансов лучше с самого детства, чтобы во взрослой жизни не сделать обидных финансовых ошибок. </a:t>
            </a:r>
            <a:endParaRPr/>
          </a:p>
        </p:txBody>
      </p:sp>
      <p:sp>
        <p:nvSpPr>
          <p:cNvPr id="137" name="Google Shape;137;p24"/>
          <p:cNvSpPr txBox="1"/>
          <p:nvPr/>
        </p:nvSpPr>
        <p:spPr>
          <a:xfrm>
            <a:off x="262525" y="1407800"/>
            <a:ext cx="6768900" cy="21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2B2E33"/>
                </a:solidFill>
                <a:highlight>
                  <a:srgbClr val="FFFFFF"/>
                </a:highlight>
              </a:rPr>
              <a:t>Финансовое  просвещение и повышение финансовой грамотности населения - одна из основных задач и Банк России </a:t>
            </a:r>
            <a:endParaRPr sz="1600">
              <a:solidFill>
                <a:srgbClr val="2B2E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B2E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2B2E33"/>
                </a:solidFill>
                <a:highlight>
                  <a:srgbClr val="FFFFFF"/>
                </a:highlight>
              </a:rPr>
              <a:t>Финансовая грамотность изучается во всех школах страны, она стала частью таких обязательных предметов как обществознание, информатика, математика, окружающий мир и ОБЖ, а также внеурочных занятий.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B2E33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>
            <a:spLocks noGrp="1"/>
          </p:cNvSpPr>
          <p:nvPr>
            <p:ph type="title"/>
          </p:nvPr>
        </p:nvSpPr>
        <p:spPr>
          <a:xfrm>
            <a:off x="456817" y="154363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ЦЕЛЕВАЯ АУДИТОРИЯ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198316" y="2216829"/>
            <a:ext cx="42309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latin typeface="Times New Roman"/>
                <a:ea typeface="Times New Roman"/>
                <a:cs typeface="Times New Roman"/>
                <a:sym typeface="Times New Roman"/>
              </a:rPr>
              <a:t>Родители </a:t>
            </a:r>
            <a:r>
              <a:rPr lang="ru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детей </a:t>
            </a:r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latin typeface="Times New Roman"/>
                <a:ea typeface="Times New Roman"/>
                <a:cs typeface="Times New Roman"/>
                <a:sym typeface="Times New Roman"/>
              </a:rPr>
              <a:t>Д</a:t>
            </a:r>
            <a:r>
              <a:rPr lang="ru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ети </a:t>
            </a:r>
            <a:r>
              <a:rPr lang="ru" sz="2400" dirty="0">
                <a:latin typeface="Times New Roman"/>
                <a:ea typeface="Times New Roman"/>
                <a:cs typeface="Times New Roman"/>
                <a:sym typeface="Times New Roman"/>
              </a:rPr>
              <a:t>школьного возраста</a:t>
            </a:r>
            <a:endParaRPr sz="1600" dirty="0"/>
          </a:p>
        </p:txBody>
      </p:sp>
      <p:sp>
        <p:nvSpPr>
          <p:cNvPr id="144" name="Google Shape;144;p25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5" name="Google Shape;145;p25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5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8" name="Google Shape;148;p25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9" name="Google Shape;149;p25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0" name="Google Shape;150;p25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1" name="Google Shape;151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30" y="656240"/>
            <a:ext cx="539947" cy="539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639" y="2291529"/>
            <a:ext cx="4010566" cy="2672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>
            <a:spLocks noGrp="1"/>
          </p:cNvSpPr>
          <p:nvPr>
            <p:ph type="title"/>
          </p:nvPr>
        </p:nvSpPr>
        <p:spPr>
          <a:xfrm>
            <a:off x="456817" y="148648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ПРОБЛЕМА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57" name="Google Shape;157;p26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8" name="Google Shape;158;p26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6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6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1" name="Google Shape;161;p26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2" name="Google Shape;162;p26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3" name="Google Shape;163;p26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64" name="Google Shape;16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25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6"/>
          <p:cNvSpPr txBox="1"/>
          <p:nvPr/>
        </p:nvSpPr>
        <p:spPr>
          <a:xfrm>
            <a:off x="456825" y="2066075"/>
            <a:ext cx="7506000" cy="29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750" tIns="77750" rIns="77750" bIns="7775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Times New Roman"/>
              <a:buChar char="●"/>
            </a:pPr>
            <a:r>
              <a:rPr lang="ru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Нецелесообразные траты детьми денежных средств, полученных от родителей</a:t>
            </a: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Times New Roman"/>
              <a:buChar char="●"/>
            </a:pPr>
            <a:r>
              <a:rPr lang="ru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отсутствие привычки к накоплению сбережений и стремление потратить деньги сразу</a:t>
            </a: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Times New Roman"/>
              <a:buChar char="●"/>
            </a:pPr>
            <a:r>
              <a:rPr lang="ru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незнание финансовых инструментов, позволяющих приумножить благосостояние</a:t>
            </a:r>
            <a:endParaRPr sz="1700" b="0" i="1" u="none" strike="noStrike" cap="none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914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>
            <a:spLocks noGrp="1"/>
          </p:cNvSpPr>
          <p:nvPr>
            <p:ph type="title"/>
          </p:nvPr>
        </p:nvSpPr>
        <p:spPr>
          <a:xfrm>
            <a:off x="432332" y="445031"/>
            <a:ext cx="7976100" cy="10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ЦЕННОСТЬ, ЦЕННОСТНОЕ ПРЕДЛОЖЕНИЕ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71" name="Google Shape;171;p27"/>
          <p:cNvSpPr txBox="1"/>
          <p:nvPr/>
        </p:nvSpPr>
        <p:spPr>
          <a:xfrm>
            <a:off x="544575" y="1897425"/>
            <a:ext cx="8324700" cy="28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ФинФокус помогает школьникам в ситуации неумения распоряжаться финансами решать проблему финансовой безграмотности с помощью интерактивного обучающего приложения и получать знания в области управления денежными средствами.</a:t>
            </a:r>
            <a:endParaRPr sz="1800" dirty="0">
              <a:solidFill>
                <a:schemeClr val="dk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800" dirty="0">
              <a:solidFill>
                <a:schemeClr val="dk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●"/>
            </a:pPr>
            <a:r>
              <a:rPr lang="ru" sz="1800" dirty="0">
                <a:solidFill>
                  <a:schemeClr val="dk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Навыки сбережения и разумного управления деньгами</a:t>
            </a:r>
            <a:endParaRPr sz="1800" dirty="0">
              <a:solidFill>
                <a:schemeClr val="dk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●"/>
            </a:pPr>
            <a:r>
              <a:rPr lang="ru" sz="1800" dirty="0">
                <a:solidFill>
                  <a:schemeClr val="dk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Уверенность в завтрашнем дне</a:t>
            </a:r>
            <a:endParaRPr sz="1800" dirty="0">
              <a:solidFill>
                <a:schemeClr val="dk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●"/>
            </a:pPr>
            <a:r>
              <a:rPr lang="ru" sz="1800" dirty="0">
                <a:solidFill>
                  <a:schemeClr val="dk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Реализация своих желаний, мечты</a:t>
            </a:r>
            <a:endParaRPr sz="1800" dirty="0">
              <a:solidFill>
                <a:schemeClr val="dk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dirty="0">
              <a:solidFill>
                <a:schemeClr val="accent3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72" name="Google Shape;172;p27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3" name="Google Shape;173;p27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53" b="94412" l="5601" r="99528">
                        <a14:foregroundMark x1="62146" y1="62353" x2="62146" y2="62353"/>
                        <a14:foregroundMark x1="48246" y1="56824" x2="48246" y2="56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1" y="2739056"/>
            <a:ext cx="2217413" cy="254359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>
            <a:spLocks noGrp="1"/>
          </p:cNvSpPr>
          <p:nvPr>
            <p:ph type="title"/>
          </p:nvPr>
        </p:nvSpPr>
        <p:spPr>
          <a:xfrm>
            <a:off x="456817" y="154363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 dirty="0">
                <a:solidFill>
                  <a:schemeClr val="dk1"/>
                </a:solidFill>
              </a:rPr>
              <a:t>РЕШЕНИЕ</a:t>
            </a:r>
            <a:endParaRPr sz="3000" dirty="0">
              <a:solidFill>
                <a:schemeClr val="dk1"/>
              </a:solidFill>
            </a:endParaRPr>
          </a:p>
        </p:txBody>
      </p:sp>
      <p:sp>
        <p:nvSpPr>
          <p:cNvPr id="179" name="Google Shape;179;p28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" name="Google Shape;180;p28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8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8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3" name="Google Shape;183;p28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4" name="Google Shape;184;p28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5" name="Google Shape;185;p28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6" name="Google Shape;18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21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 txBox="1"/>
          <p:nvPr/>
        </p:nvSpPr>
        <p:spPr>
          <a:xfrm>
            <a:off x="6465" y="2205552"/>
            <a:ext cx="5106000" cy="294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750" tIns="77750" rIns="77750" bIns="77750" anchor="t" anchorCtr="0">
            <a:sp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lang="ru" sz="1600" i="1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Персонализированные алгоритмы обучения на базе ИИ</a:t>
            </a:r>
            <a:endParaRPr sz="160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lang="ru" sz="1600" i="1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Геймифицированная среда обучения</a:t>
            </a:r>
            <a:endParaRPr sz="160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lang="ru" sz="1600" i="1" dirty="0">
                <a:latin typeface="Raleway"/>
                <a:ea typeface="Raleway"/>
                <a:cs typeface="Raleway"/>
                <a:sym typeface="Raleway"/>
              </a:rPr>
              <a:t>Система наград и поощрений за </a:t>
            </a:r>
            <a:r>
              <a:rPr lang="ru" sz="1600" i="1" dirty="0" smtClean="0">
                <a:latin typeface="Raleway"/>
                <a:ea typeface="Raleway"/>
                <a:cs typeface="Raleway"/>
                <a:sym typeface="Raleway"/>
              </a:rPr>
              <a:t>правильно </a:t>
            </a:r>
            <a:r>
              <a:rPr lang="ru" sz="1600" i="1" dirty="0">
                <a:latin typeface="Raleway"/>
                <a:ea typeface="Raleway"/>
                <a:cs typeface="Raleway"/>
                <a:sym typeface="Raleway"/>
              </a:rPr>
              <a:t>решенные задачи</a:t>
            </a:r>
            <a:endParaRPr sz="1600" b="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endParaRPr sz="1400" b="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endParaRPr sz="1400" b="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1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*</a:t>
            </a:r>
            <a:endParaRPr sz="1000" b="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5" y="739686"/>
            <a:ext cx="3375116" cy="337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9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4" name="Google Shape;194;p29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9"/>
          <p:cNvSpPr/>
          <p:nvPr/>
        </p:nvSpPr>
        <p:spPr>
          <a:xfrm>
            <a:off x="456818" y="1270144"/>
            <a:ext cx="15684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9"/>
          <p:cNvSpPr txBox="1"/>
          <p:nvPr/>
        </p:nvSpPr>
        <p:spPr>
          <a:xfrm>
            <a:off x="488944" y="1806888"/>
            <a:ext cx="693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97" name="Google Shape;197;p29"/>
          <p:cNvSpPr txBox="1">
            <a:spLocks noGrp="1"/>
          </p:cNvSpPr>
          <p:nvPr>
            <p:ph type="title"/>
          </p:nvPr>
        </p:nvSpPr>
        <p:spPr>
          <a:xfrm>
            <a:off x="456818" y="1201144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 dirty="0">
                <a:solidFill>
                  <a:schemeClr val="lt1"/>
                </a:solidFill>
              </a:rPr>
              <a:t>РЫНОК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198" name="Google Shape;198;p29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9" name="Google Shape;199;p29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1" name="Google Shape;201;p29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2" name="Google Shape;202;p29"/>
          <p:cNvSpPr txBox="1"/>
          <p:nvPr/>
        </p:nvSpPr>
        <p:spPr>
          <a:xfrm>
            <a:off x="457200" y="1971025"/>
            <a:ext cx="8029500" cy="183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AutoNum type="arabicPeriod"/>
            </a:pPr>
            <a:r>
              <a:rPr lang="ru" sz="1800" b="0" i="1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Мы работаем на рынке </a:t>
            </a:r>
            <a:r>
              <a:rPr lang="ru" sz="1800" i="1" dirty="0">
                <a:latin typeface="Raleway"/>
                <a:ea typeface="Raleway"/>
                <a:cs typeface="Raleway"/>
                <a:sym typeface="Raleway"/>
              </a:rPr>
              <a:t>B2C</a:t>
            </a:r>
            <a:endParaRPr sz="1800" b="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AutoNum type="arabicPeriod"/>
            </a:pPr>
            <a:r>
              <a:rPr lang="ru" sz="1800" i="1" dirty="0">
                <a:latin typeface="Raleway"/>
                <a:ea typeface="Raleway"/>
                <a:cs typeface="Raleway"/>
                <a:sym typeface="Raleway"/>
              </a:rPr>
              <a:t>В  России более </a:t>
            </a:r>
            <a:r>
              <a:rPr lang="ru" sz="1800" i="1" dirty="0" smtClean="0">
                <a:latin typeface="Raleway"/>
                <a:ea typeface="Raleway"/>
                <a:cs typeface="Raleway"/>
                <a:sym typeface="Raleway"/>
              </a:rPr>
              <a:t>17 </a:t>
            </a:r>
            <a:r>
              <a:rPr lang="ru" sz="1800" i="1" dirty="0">
                <a:latin typeface="Raleway"/>
                <a:ea typeface="Raleway"/>
                <a:cs typeface="Raleway"/>
                <a:sym typeface="Raleway"/>
              </a:rPr>
              <a:t>млн. школьников</a:t>
            </a:r>
            <a:endParaRPr sz="1800" b="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AutoNum type="arabicPeriod"/>
            </a:pPr>
            <a:r>
              <a:rPr lang="ru" sz="1800" i="1" dirty="0">
                <a:latin typeface="Raleway"/>
                <a:ea typeface="Raleway"/>
                <a:cs typeface="Raleway"/>
                <a:sym typeface="Raleway"/>
              </a:rPr>
              <a:t>Подписка будет стоить </a:t>
            </a:r>
            <a:r>
              <a:rPr lang="ru" sz="1800" i="1" dirty="0" smtClean="0">
                <a:latin typeface="Raleway"/>
                <a:ea typeface="Raleway"/>
                <a:cs typeface="Raleway"/>
                <a:sym typeface="Raleway"/>
              </a:rPr>
              <a:t>1200 </a:t>
            </a:r>
            <a:r>
              <a:rPr lang="ru" sz="1800" i="1" dirty="0">
                <a:latin typeface="Raleway"/>
                <a:ea typeface="Raleway"/>
                <a:cs typeface="Raleway"/>
                <a:sym typeface="Raleway"/>
              </a:rPr>
              <a:t>руб. за год</a:t>
            </a:r>
            <a:endParaRPr sz="1800" b="0" i="1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AutoNum type="arabicPeriod"/>
            </a:pPr>
            <a:r>
              <a:rPr lang="ru" sz="1800" i="1" dirty="0">
                <a:latin typeface="Raleway"/>
                <a:ea typeface="Raleway"/>
                <a:cs typeface="Raleway"/>
                <a:sym typeface="Raleway"/>
              </a:rPr>
              <a:t>В первый год наш продукт приобретут </a:t>
            </a:r>
            <a:r>
              <a:rPr lang="ru" sz="1800" i="1" dirty="0" smtClean="0">
                <a:latin typeface="Raleway"/>
                <a:ea typeface="Raleway"/>
                <a:cs typeface="Raleway"/>
                <a:sym typeface="Raleway"/>
              </a:rPr>
              <a:t>10 000 </a:t>
            </a:r>
            <a:r>
              <a:rPr lang="ru" sz="1800" i="1" dirty="0">
                <a:latin typeface="Raleway"/>
                <a:ea typeface="Raleway"/>
                <a:cs typeface="Raleway"/>
                <a:sym typeface="Raleway"/>
              </a:rPr>
              <a:t>школьников</a:t>
            </a:r>
            <a:endParaRPr sz="1800" i="1" dirty="0"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AutoNum type="arabicPeriod"/>
            </a:pPr>
            <a:r>
              <a:rPr lang="ru" sz="1800" i="1" dirty="0">
                <a:latin typeface="Raleway"/>
                <a:ea typeface="Raleway"/>
                <a:cs typeface="Raleway"/>
                <a:sym typeface="Raleway"/>
              </a:rPr>
              <a:t>В первый год мы заработаем </a:t>
            </a:r>
            <a:r>
              <a:rPr lang="ru" sz="1800" i="1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12 000 0000</a:t>
            </a:r>
            <a:endParaRPr sz="1800" b="0" i="1" u="none" strike="noStrike" cap="none" dirty="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83" b="91848" l="4783" r="93587">
                        <a14:foregroundMark x1="62065" y1="25326" x2="62065" y2="25326"/>
                        <a14:foregroundMark x1="26522" y1="65978" x2="26522" y2="65978"/>
                        <a14:foregroundMark x1="22391" y1="69674" x2="22391" y2="69674"/>
                        <a14:foregroundMark x1="20870" y1="70870" x2="20870" y2="70870"/>
                        <a14:foregroundMark x1="18913" y1="72283" x2="18913" y2="722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329" y="2482960"/>
            <a:ext cx="3154018" cy="315401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8" name="Google Shape;208;p30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0"/>
          <p:cNvSpPr/>
          <p:nvPr/>
        </p:nvSpPr>
        <p:spPr>
          <a:xfrm>
            <a:off x="304426" y="336478"/>
            <a:ext cx="28467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0"/>
          <p:cNvSpPr txBox="1"/>
          <p:nvPr/>
        </p:nvSpPr>
        <p:spPr>
          <a:xfrm>
            <a:off x="145399" y="847078"/>
            <a:ext cx="6951140" cy="234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97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ru" sz="1800" i="1" dirty="0">
                <a:solidFill>
                  <a:schemeClr val="bg2"/>
                </a:solidFill>
                <a:latin typeface="Raleway"/>
                <a:ea typeface="Raleway"/>
                <a:cs typeface="Raleway"/>
                <a:sym typeface="Raleway"/>
              </a:rPr>
              <a:t>Н</a:t>
            </a:r>
            <a:r>
              <a:rPr lang="ru" sz="1800" i="1" dirty="0" smtClean="0">
                <a:solidFill>
                  <a:schemeClr val="bg2"/>
                </a:solidFill>
                <a:latin typeface="Raleway"/>
                <a:ea typeface="Raleway"/>
                <a:cs typeface="Raleway"/>
                <a:sym typeface="Raleway"/>
              </a:rPr>
              <a:t>аши </a:t>
            </a:r>
            <a:r>
              <a:rPr lang="ru" sz="1800" i="1" dirty="0">
                <a:solidFill>
                  <a:schemeClr val="bg2"/>
                </a:solidFill>
                <a:latin typeface="Raleway"/>
                <a:ea typeface="Raleway"/>
                <a:cs typeface="Raleway"/>
                <a:sym typeface="Raleway"/>
              </a:rPr>
              <a:t>конкуренты</a:t>
            </a:r>
            <a:r>
              <a:rPr lang="ru" sz="1800" i="1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endParaRPr lang="ru" sz="1800" i="1" dirty="0" smtClean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1397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ru" sz="180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ФинЗнайка</a:t>
            </a:r>
            <a:r>
              <a:rPr lang="ru" sz="18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lang="ru" sz="1800" dirty="0" smtClean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97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ru" sz="180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СберKids</a:t>
            </a:r>
            <a:r>
              <a:rPr lang="ru" sz="18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lang="ru" sz="1800" dirty="0" smtClean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97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ru" sz="180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Монеткины</a:t>
            </a:r>
            <a:r>
              <a:rPr lang="ru" sz="18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lang="ru" sz="1800" dirty="0" smtClean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97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ru" sz="180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Копилка </a:t>
            </a:r>
            <a:r>
              <a:rPr lang="ru" sz="18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детей; </a:t>
            </a:r>
            <a:endParaRPr lang="ru" sz="1800" dirty="0" smtClean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97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ru" sz="180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Финансовая </a:t>
            </a:r>
            <a:r>
              <a:rPr lang="ru" sz="18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грамотность и история.</a:t>
            </a:r>
            <a:endParaRPr sz="1800" i="1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endParaRPr sz="1400" b="0" i="1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1" name="Google Shape;211;p30"/>
          <p:cNvSpPr txBox="1">
            <a:spLocks noGrp="1"/>
          </p:cNvSpPr>
          <p:nvPr>
            <p:ph type="title"/>
          </p:nvPr>
        </p:nvSpPr>
        <p:spPr>
          <a:xfrm>
            <a:off x="304426" y="267478"/>
            <a:ext cx="2846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 dirty="0">
                <a:solidFill>
                  <a:schemeClr val="lt1"/>
                </a:solidFill>
              </a:rPr>
              <a:t>КОНКУРЕНТЫ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212" name="Google Shape;212;p30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3" name="Google Shape;213;p30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" name="Google Shape;214;p30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" name="Google Shape;215;p30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426" y="3130261"/>
            <a:ext cx="63303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Преимущество нашего приложения перед конкурентами заключается в: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Наличие рейтинговой системы;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Расширенный функционал;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Уникальный дизайн;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2" name="Google Shape;222;p31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1"/>
          <p:cNvSpPr/>
          <p:nvPr/>
        </p:nvSpPr>
        <p:spPr>
          <a:xfrm>
            <a:off x="456826" y="1270150"/>
            <a:ext cx="3954900" cy="59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1"/>
          <p:cNvSpPr txBox="1">
            <a:spLocks noGrp="1"/>
          </p:cNvSpPr>
          <p:nvPr>
            <p:ph type="title"/>
          </p:nvPr>
        </p:nvSpPr>
        <p:spPr>
          <a:xfrm>
            <a:off x="456826" y="1257875"/>
            <a:ext cx="460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 dirty="0">
                <a:solidFill>
                  <a:schemeClr val="lt1"/>
                </a:solidFill>
              </a:rPr>
              <a:t>БИЗНЕС-МОДЕЛЬ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225" name="Google Shape;225;p31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6" name="Google Shape;226;p31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7" name="Google Shape;227;p31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8" name="Google Shape;228;p31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83772" y="2024004"/>
            <a:ext cx="1550504" cy="887896"/>
          </a:xfrm>
          <a:prstGeom prst="roundRect">
            <a:avLst/>
          </a:prstGeom>
          <a:solidFill>
            <a:schemeClr val="accent4">
              <a:lumMod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ЧТО продаем?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83772" y="3072763"/>
            <a:ext cx="1550504" cy="887896"/>
          </a:xfrm>
          <a:prstGeom prst="roundRect">
            <a:avLst/>
          </a:prstGeom>
          <a:solidFill>
            <a:schemeClr val="accent4">
              <a:lumMod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КОМУ продаем?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58662" y="3072763"/>
            <a:ext cx="2812590" cy="887896"/>
          </a:xfrm>
          <a:prstGeom prst="roundRect">
            <a:avLst/>
          </a:prstGeom>
          <a:solidFill>
            <a:schemeClr val="accent4">
              <a:lumMod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Родителям детей, детям школьного возраста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0695" y="2024004"/>
            <a:ext cx="2810557" cy="887896"/>
          </a:xfrm>
          <a:prstGeom prst="roundRect">
            <a:avLst/>
          </a:prstGeom>
          <a:solidFill>
            <a:schemeClr val="accent4">
              <a:lumMod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Интерактивную финансовую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игру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79648" y="4121522"/>
            <a:ext cx="1550504" cy="887896"/>
          </a:xfrm>
          <a:prstGeom prst="roundRect">
            <a:avLst/>
          </a:prstGeom>
          <a:solidFill>
            <a:schemeClr val="accent4">
              <a:lumMod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КАКАЯ польза клиенту?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064040" y="4121522"/>
            <a:ext cx="2812590" cy="887896"/>
          </a:xfrm>
          <a:prstGeom prst="roundRect">
            <a:avLst/>
          </a:prstGeom>
          <a:solidFill>
            <a:schemeClr val="accent4">
              <a:lumMod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3"/>
                </a:solidFill>
              </a:rPr>
              <a:t>Дети научатся управлять денежными </a:t>
            </a:r>
            <a:r>
              <a:rPr lang="ru-RU" dirty="0" smtClean="0">
                <a:solidFill>
                  <a:schemeClr val="accent3"/>
                </a:solidFill>
              </a:rPr>
              <a:t>средствами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2949312" y="2333817"/>
            <a:ext cx="596348" cy="309504"/>
          </a:xfrm>
          <a:prstGeom prst="rightArrow">
            <a:avLst/>
          </a:prstGeom>
          <a:solidFill>
            <a:schemeClr val="accent3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2949312" y="4432641"/>
            <a:ext cx="596348" cy="309504"/>
          </a:xfrm>
          <a:prstGeom prst="rightArrow">
            <a:avLst/>
          </a:prstGeom>
          <a:solidFill>
            <a:schemeClr val="accent3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2949312" y="3384350"/>
            <a:ext cx="596348" cy="309504"/>
          </a:xfrm>
          <a:prstGeom prst="rightArrow">
            <a:avLst/>
          </a:prstGeom>
          <a:solidFill>
            <a:schemeClr val="accent3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8F00FF"/>
      </a:dk1>
      <a:lt1>
        <a:srgbClr val="FFFFFF"/>
      </a:lt1>
      <a:dk2>
        <a:srgbClr val="000000"/>
      </a:dk2>
      <a:lt2>
        <a:srgbClr val="000000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8F00FF"/>
      </a:dk1>
      <a:lt1>
        <a:srgbClr val="FFFFFF"/>
      </a:lt1>
      <a:dk2>
        <a:srgbClr val="000000"/>
      </a:dk2>
      <a:lt2>
        <a:srgbClr val="000000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330</Words>
  <Application>Microsoft Office PowerPoint</Application>
  <PresentationFormat>Экран (16:9)</PresentationFormat>
  <Paragraphs>87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Raleway SemiBold</vt:lpstr>
      <vt:lpstr>Calibri</vt:lpstr>
      <vt:lpstr>Helvetica Neue</vt:lpstr>
      <vt:lpstr>Raleway</vt:lpstr>
      <vt:lpstr>Times New Roman</vt:lpstr>
      <vt:lpstr>Century Gothic</vt:lpstr>
      <vt:lpstr>Arial</vt:lpstr>
      <vt:lpstr>Simple Light</vt:lpstr>
      <vt:lpstr>Simple Light</vt:lpstr>
      <vt:lpstr>Spice Fox</vt:lpstr>
      <vt:lpstr>АКТУАЛЬНОСТЬ ИДЕИ</vt:lpstr>
      <vt:lpstr>ЦЕЛЕВАЯ АУДИТОРИЯ</vt:lpstr>
      <vt:lpstr>ПРОБЛЕМА</vt:lpstr>
      <vt:lpstr>ЦЕННОСТЬ, ЦЕННОСТНОЕ ПРЕДЛОЖЕНИЕ</vt:lpstr>
      <vt:lpstr>РЕШЕНИЕ</vt:lpstr>
      <vt:lpstr>РЫНОК</vt:lpstr>
      <vt:lpstr>КОНКУРЕНТЫ</vt:lpstr>
      <vt:lpstr>БИЗНЕС-МОДЕЛЬ</vt:lpstr>
      <vt:lpstr>КОМАНДА СТАРТАПА</vt:lpstr>
      <vt:lpstr>КОНТАКТЫ ЛИДЕРА</vt:lpstr>
      <vt:lpstr>ПРОЕКТ НА ПЛАТФОРМЕ PROJECT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ФинФокус</dc:title>
  <dc:creator>Даниил Зинченко</dc:creator>
  <cp:lastModifiedBy>danzi0404@gmail.com</cp:lastModifiedBy>
  <cp:revision>28</cp:revision>
  <dcterms:modified xsi:type="dcterms:W3CDTF">2025-11-05T23:07:23Z</dcterms:modified>
</cp:coreProperties>
</file>