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564">
          <p15:clr>
            <a:srgbClr val="A4A3A4"/>
          </p15:clr>
        </p15:guide>
        <p15:guide id="2" pos="633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49" d="100"/>
          <a:sy n="49" d="100"/>
        </p:scale>
        <p:origin x="29" y="29"/>
      </p:cViewPr>
      <p:guideLst>
        <p:guide orient="horz" pos="3564"/>
        <p:guide pos="633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02.12.2021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6135785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8234" y="5323759"/>
            <a:ext cx="9031140" cy="3223893"/>
          </a:xfrm>
        </p:spPr>
        <p:txBody>
          <a:bodyPr>
            <a:noAutofit/>
          </a:bodyPr>
          <a:lstStyle/>
          <a:p>
            <a:r>
              <a:rPr lang="ru-RU" sz="4800" dirty="0"/>
              <a:t>Лингвистическое научное исследование, предполагающее разработку сервиса на базе искусственного интеллекта, позволяющего детектировать ложные новости на Испанском языке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104100" y="8156448"/>
            <a:ext cx="7400004" cy="248844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V 28.11.2021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08233" y="1845606"/>
            <a:ext cx="17631951" cy="3677061"/>
          </a:xfrm>
        </p:spPr>
        <p:txBody>
          <a:bodyPr/>
          <a:lstStyle/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Новости – это неотъемлемая часть нашей жизни. </a:t>
            </a:r>
            <a:r>
              <a:rPr lang="ru-RU" sz="2800" dirty="0" smtClean="0"/>
              <a:t>Но </a:t>
            </a:r>
            <a:r>
              <a:rPr lang="ru-RU" sz="2800" dirty="0" smtClean="0"/>
              <a:t>всё чаще мы стали сталкиваться с ложной информацией, особенно, в период пандемии </a:t>
            </a:r>
            <a:r>
              <a:rPr lang="en-US" sz="2800" dirty="0" smtClean="0"/>
              <a:t>COVID-19. </a:t>
            </a:r>
            <a:r>
              <a:rPr lang="ru-RU" sz="2800" dirty="0" smtClean="0"/>
              <a:t>Хуже всего то, что </a:t>
            </a:r>
            <a:r>
              <a:rPr lang="ru-RU" sz="2800" dirty="0"/>
              <a:t>ложь зачастую выглядит невероятно </a:t>
            </a:r>
            <a:r>
              <a:rPr lang="ru-RU" sz="2800" dirty="0" smtClean="0"/>
              <a:t>убедительно. 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Самому проанализировать новость на достоверность человеку очень сложно. </a:t>
            </a:r>
            <a:endParaRPr lang="ru-RU" sz="2800" dirty="0" smtClean="0"/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Это </a:t>
            </a:r>
            <a:r>
              <a:rPr lang="ru-RU" sz="2800" dirty="0" smtClean="0"/>
              <a:t>требует достаточной компетенции в выбранном вопросе и очень много времени на «ручную» проверку из-за огромного объема информации, которая быстро создается и распространяется. 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Помочь решить эту проблему сможет специализированный сервис, который на базе искусственного интеллекта, детектировать </a:t>
            </a:r>
            <a:r>
              <a:rPr lang="ru-RU" sz="2800" dirty="0" err="1" smtClean="0"/>
              <a:t>фейковые</a:t>
            </a:r>
            <a:r>
              <a:rPr lang="ru-RU" sz="2800" dirty="0" smtClean="0"/>
              <a:t> новости.</a:t>
            </a: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3109" y="5649233"/>
            <a:ext cx="15973425" cy="440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Проблема клиента, которую вы решаете.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5076" y="2584592"/>
            <a:ext cx="7831967" cy="105313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ru-RU" sz="3200" b="1" dirty="0" smtClean="0"/>
              <a:t>Выявление ложных новостей </a:t>
            </a:r>
            <a:r>
              <a:rPr lang="ru-RU" sz="3200" b="1" dirty="0"/>
              <a:t>на Испанском языке.</a:t>
            </a:r>
            <a:endParaRPr lang="ru-RU" sz="3200" b="1" dirty="0" smtClean="0"/>
          </a:p>
          <a:p>
            <a:endParaRPr lang="ru-RU" dirty="0" smtClean="0"/>
          </a:p>
          <a:p>
            <a:r>
              <a:rPr lang="ru-RU" sz="2800" dirty="0" smtClean="0"/>
              <a:t>Почему это важно?</a:t>
            </a:r>
            <a:endParaRPr lang="ru-RU" sz="2800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1"/>
            <a:ext cx="9115234" cy="312047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ru-RU" sz="2400" dirty="0"/>
              <a:t>С одной стороны, существует высокая представленность медиа проектов и исследований по методам обнаружения недостоверной информации на английском и китайском языках, как самых распространенных в </a:t>
            </a:r>
            <a:r>
              <a:rPr lang="ru-RU" sz="2400" dirty="0" smtClean="0"/>
              <a:t>Интернете, </a:t>
            </a:r>
            <a:r>
              <a:rPr lang="ru-RU" sz="2400" dirty="0"/>
              <a:t>при этом с другой стороны существует </a:t>
            </a:r>
            <a:r>
              <a:rPr lang="ru-RU" sz="2400" b="1" dirty="0"/>
              <a:t>слабая представленность научных исследований на других языках</a:t>
            </a:r>
            <a:r>
              <a:rPr lang="ru-RU" sz="2400" dirty="0"/>
              <a:t>, в том числе и на испанском, который третий по распространенности в Интернете (уровень проникновения – 7,9%, при уровне английского – 25,2%, китайского – 19,3%). 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55242" y="4790661"/>
            <a:ext cx="9683888" cy="35394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58775" indent="-342900">
              <a:buFont typeface="Arial" pitchFamily="34" charset="0"/>
              <a:buChar char="•"/>
            </a:pPr>
            <a:r>
              <a:rPr lang="ru-RU" sz="2800" dirty="0"/>
              <a:t>На фоне </a:t>
            </a:r>
            <a:r>
              <a:rPr lang="en-US" sz="2800" dirty="0"/>
              <a:t>COVID-19</a:t>
            </a:r>
            <a:r>
              <a:rPr lang="ru-RU" sz="2800" dirty="0"/>
              <a:t> в 2020 году появилось очень много ложных новостей</a:t>
            </a:r>
            <a:r>
              <a:rPr lang="ru-RU" sz="2800" dirty="0" smtClean="0"/>
              <a:t>.</a:t>
            </a:r>
          </a:p>
          <a:p>
            <a:pPr marL="15875"/>
            <a:endParaRPr lang="ru-RU" sz="2800" dirty="0"/>
          </a:p>
          <a:p>
            <a:pPr marL="358775" indent="-342900">
              <a:buFont typeface="Arial" pitchFamily="34" charset="0"/>
              <a:buChar char="•"/>
            </a:pPr>
            <a:r>
              <a:rPr lang="ru-RU" sz="2800" dirty="0"/>
              <a:t>Трудность классификации новости для человека, не знающего языка новости</a:t>
            </a:r>
            <a:r>
              <a:rPr lang="ru-RU" sz="2800" dirty="0" smtClean="0"/>
              <a:t>.</a:t>
            </a:r>
          </a:p>
          <a:p>
            <a:pPr marL="358775" indent="-342900">
              <a:buFont typeface="Arial" pitchFamily="34" charset="0"/>
              <a:buChar char="•"/>
            </a:pPr>
            <a:endParaRPr lang="ru-RU" sz="2800" dirty="0"/>
          </a:p>
          <a:p>
            <a:pPr marL="358775" indent="-342900">
              <a:buFont typeface="Arial" pitchFamily="34" charset="0"/>
              <a:buChar char="•"/>
            </a:pPr>
            <a:r>
              <a:rPr lang="ru-RU" sz="2800" dirty="0"/>
              <a:t>Точность поиска </a:t>
            </a:r>
            <a:r>
              <a:rPr lang="ru-RU" sz="2800" dirty="0" err="1"/>
              <a:t>фейковой</a:t>
            </a:r>
            <a:r>
              <a:rPr lang="ru-RU" sz="2800" dirty="0"/>
              <a:t> новости человека значительно ниже нейронной сети.</a:t>
            </a:r>
          </a:p>
        </p:txBody>
      </p:sp>
      <p:pic>
        <p:nvPicPr>
          <p:cNvPr id="1026" name="Picture 2" descr="C:\Users\Вика\Desktop\Снимок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2182" y="6438006"/>
            <a:ext cx="8371922" cy="4506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en-US" dirty="0" smtClean="0"/>
              <a:t>Telegram – </a:t>
            </a:r>
            <a:r>
              <a:rPr lang="ru-RU" dirty="0" smtClean="0"/>
              <a:t>бот «</a:t>
            </a:r>
            <a:r>
              <a:rPr lang="en-US" dirty="0" err="1" smtClean="0"/>
              <a:t>Neiro</a:t>
            </a:r>
            <a:r>
              <a:rPr lang="ru-RU" dirty="0" smtClean="0"/>
              <a:t>»</a:t>
            </a:r>
            <a:endParaRPr lang="ru-RU" sz="2800" dirty="0"/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953" y="2266539"/>
            <a:ext cx="10495655" cy="993495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ru-RU" sz="2400" dirty="0" smtClean="0"/>
              <a:t>Для пользователей Интернета, которым необходимо проверить новость на испанском языке, наш </a:t>
            </a:r>
            <a:r>
              <a:rPr lang="en-US" sz="2400" dirty="0" smtClean="0"/>
              <a:t>Telegram</a:t>
            </a:r>
            <a:r>
              <a:rPr lang="ru-RU" sz="2400" dirty="0" smtClean="0"/>
              <a:t> – бот будет </a:t>
            </a:r>
            <a:r>
              <a:rPr lang="ru-RU" sz="2400" b="1" dirty="0" smtClean="0"/>
              <a:t>детектировать </a:t>
            </a:r>
            <a:r>
              <a:rPr lang="ru-RU" sz="2400" b="1" dirty="0" err="1" smtClean="0"/>
              <a:t>фейковую</a:t>
            </a:r>
            <a:r>
              <a:rPr lang="ru-RU" sz="2400" b="1" dirty="0" smtClean="0"/>
              <a:t> информацию. 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91315" y="3729684"/>
            <a:ext cx="10052050" cy="200054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sz="2800" b="1" dirty="0" err="1"/>
              <a:t>Telegram</a:t>
            </a:r>
            <a:r>
              <a:rPr lang="ru-RU" sz="2800" b="1" dirty="0"/>
              <a:t> – бот: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/>
              <a:t>Работает на основе методов искусственного интеллекта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/>
              <a:t>Исследует информацию на текстах из новостей и социальных сетей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/>
              <a:t>Имеет точность на тестовой выборке более 80%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47922" y="9097798"/>
            <a:ext cx="5870518" cy="95410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800" b="1" dirty="0"/>
              <a:t>Языковая уникальность. </a:t>
            </a:r>
            <a:endParaRPr lang="ru-RU" sz="2800" b="1" dirty="0" smtClean="0"/>
          </a:p>
          <a:p>
            <a:r>
              <a:rPr lang="ru-RU" sz="2800" dirty="0" smtClean="0"/>
              <a:t>Нет </a:t>
            </a:r>
            <a:r>
              <a:rPr lang="ru-RU" sz="2800" dirty="0"/>
              <a:t>аналогов на испанском языке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473992" y="9004182"/>
            <a:ext cx="7372531" cy="138499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800" b="1" dirty="0" smtClean="0"/>
              <a:t>Удобство и простота использования. </a:t>
            </a:r>
          </a:p>
          <a:p>
            <a:r>
              <a:rPr lang="ru-RU" sz="2800" dirty="0" smtClean="0"/>
              <a:t>Сервис мобильный и он всегда под рукой. </a:t>
            </a:r>
          </a:p>
          <a:p>
            <a:r>
              <a:rPr lang="ru-RU" sz="2800" dirty="0" smtClean="0"/>
              <a:t>Простой и понятный интерфейс.</a:t>
            </a:r>
            <a:endParaRPr lang="ru-RU" sz="2800" dirty="0"/>
          </a:p>
        </p:txBody>
      </p:sp>
      <p:cxnSp>
        <p:nvCxnSpPr>
          <p:cNvPr id="10" name="Прямая со стрелкой 9"/>
          <p:cNvCxnSpPr>
            <a:endCxn id="5" idx="0"/>
          </p:cNvCxnSpPr>
          <p:nvPr/>
        </p:nvCxnSpPr>
        <p:spPr>
          <a:xfrm flipH="1">
            <a:off x="3483181" y="8053699"/>
            <a:ext cx="2211415" cy="104409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endCxn id="6" idx="0"/>
          </p:cNvCxnSpPr>
          <p:nvPr/>
        </p:nvCxnSpPr>
        <p:spPr>
          <a:xfrm>
            <a:off x="7917957" y="8040537"/>
            <a:ext cx="3242301" cy="96364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29684"/>
            <a:ext cx="3900625" cy="390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588888" y="7622074"/>
            <a:ext cx="4541628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3200" b="1" dirty="0" smtClean="0"/>
              <a:t>Наши преимущества:</a:t>
            </a:r>
            <a:endParaRPr lang="ru-RU" sz="3200" b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56910" y="1515237"/>
            <a:ext cx="4229100" cy="876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577" y="1134019"/>
            <a:ext cx="9741217" cy="911089"/>
          </a:xfrm>
        </p:spPr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11577" y="2642353"/>
            <a:ext cx="10194326" cy="569386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Структура Рынка:</a:t>
            </a:r>
          </a:p>
          <a:p>
            <a:endParaRPr lang="ru-RU" sz="2800" b="1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 smtClean="0"/>
              <a:t>477,6 </a:t>
            </a:r>
            <a:r>
              <a:rPr lang="ru-RU" sz="2800" b="1" dirty="0"/>
              <a:t>миллиона </a:t>
            </a:r>
            <a:r>
              <a:rPr lang="ru-RU" sz="2800" b="1" dirty="0" smtClean="0"/>
              <a:t>носителей испанского языка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sz="2800" b="1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/>
              <a:t>Население Испании по состоянию на 2020 год составляло </a:t>
            </a:r>
            <a:r>
              <a:rPr lang="ru-RU" sz="2800" b="1" dirty="0"/>
              <a:t>47 450 795 человек </a:t>
            </a:r>
          </a:p>
          <a:p>
            <a:endParaRPr lang="ru-RU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/>
              <a:t>58 процентов </a:t>
            </a:r>
            <a:r>
              <a:rPr lang="ru-RU" sz="2800" dirty="0"/>
              <a:t>интернет-пользователей Испании регулярно пользуются средствами массовой </a:t>
            </a:r>
            <a:r>
              <a:rPr lang="ru-RU" sz="2800" dirty="0" smtClean="0"/>
              <a:t>информации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Аналогов на испанском языке нет </a:t>
            </a:r>
          </a:p>
          <a:p>
            <a:endParaRPr lang="ru-RU" sz="2800" dirty="0" smtClean="0"/>
          </a:p>
        </p:txBody>
      </p:sp>
      <p:pic>
        <p:nvPicPr>
          <p:cNvPr id="1026" name="Picture 2" descr="https://im0-tub-ru.yandex.net/i?id=1f0fc02738f991d038d60ecf9b6dcbdb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3860" y="4243057"/>
            <a:ext cx="8056256" cy="5437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14628" y="1589564"/>
            <a:ext cx="3352801" cy="2213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830286" y="1734800"/>
            <a:ext cx="12579949" cy="440120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Потенциальные способы заработка:</a:t>
            </a:r>
          </a:p>
          <a:p>
            <a:endParaRPr lang="ru-RU" sz="2800" b="1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 smtClean="0"/>
              <a:t>Заказное исследование для научных центров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sz="2800" b="1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 smtClean="0"/>
              <a:t>Ресурсы с интеграцией рекламы (сайты, чат-боты и </a:t>
            </a:r>
            <a:r>
              <a:rPr lang="ru-RU" sz="2800" b="1" dirty="0" err="1" smtClean="0"/>
              <a:t>т.д</a:t>
            </a:r>
            <a:r>
              <a:rPr lang="ru-RU" sz="2800" b="1" dirty="0" smtClean="0"/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sz="2800" b="1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 smtClean="0"/>
              <a:t>Плагин для браузера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sz="2800" b="1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 smtClean="0"/>
              <a:t>Программа для продажи юридическим лицам (СМИ, пресса и </a:t>
            </a:r>
            <a:r>
              <a:rPr lang="ru-RU" sz="2800" b="1" dirty="0" err="1" smtClean="0"/>
              <a:t>т.д</a:t>
            </a:r>
            <a:r>
              <a:rPr lang="ru-RU" sz="2800" b="1" dirty="0" smtClean="0"/>
              <a:t>)</a:t>
            </a:r>
            <a:endParaRPr lang="ru-RU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sz="2800" b="1" dirty="0" smtClean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97" y="6444341"/>
            <a:ext cx="10424818" cy="4286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Этапы разработки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3728" y="1615650"/>
            <a:ext cx="10647400" cy="798555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532260" y="1638983"/>
            <a:ext cx="5399314" cy="35394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Основные этапы :</a:t>
            </a:r>
          </a:p>
          <a:p>
            <a:endParaRPr lang="ru-RU" sz="2800" b="1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 smtClean="0"/>
              <a:t>Сбор данных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sz="2800" b="1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 smtClean="0"/>
              <a:t>Поиск лучшей модели МО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 smtClean="0"/>
              <a:t>Разработка </a:t>
            </a:r>
            <a:r>
              <a:rPr lang="en-US" sz="2800" b="1" dirty="0" smtClean="0"/>
              <a:t>telegram </a:t>
            </a:r>
            <a:r>
              <a:rPr lang="ru-RU" sz="2800" b="1" dirty="0" smtClean="0"/>
              <a:t>бота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sz="2800" b="1" dirty="0" smtClean="0"/>
          </a:p>
        </p:txBody>
      </p:sp>
      <p:sp>
        <p:nvSpPr>
          <p:cNvPr id="8" name="Прямоугольник 7"/>
          <p:cNvSpPr/>
          <p:nvPr/>
        </p:nvSpPr>
        <p:spPr>
          <a:xfrm>
            <a:off x="894588" y="5881693"/>
            <a:ext cx="7046686" cy="1815882"/>
          </a:xfrm>
          <a:prstGeom prst="rect">
            <a:avLst/>
          </a:prstGeom>
          <a:gradFill>
            <a:gsLst>
              <a:gs pos="54000">
                <a:schemeClr val="accent2">
                  <a:lumMod val="60000"/>
                  <a:lumOff val="40000"/>
                </a:schemeClr>
              </a:gs>
              <a:gs pos="92000">
                <a:schemeClr val="accent5">
                  <a:lumMod val="105000"/>
                  <a:satMod val="103000"/>
                  <a:tint val="73000"/>
                </a:schemeClr>
              </a:gs>
              <a:gs pos="100000">
                <a:schemeClr val="accent5">
                  <a:lumMod val="105000"/>
                  <a:satMod val="109000"/>
                  <a:tint val="81000"/>
                </a:schemeClr>
              </a:gs>
            </a:gsLst>
            <a:lin ang="5400000" scaled="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Лучшие модели</a:t>
            </a:r>
            <a:r>
              <a:rPr lang="ru-RU" sz="2800" b="1" dirty="0" smtClean="0"/>
              <a:t>:</a:t>
            </a:r>
          </a:p>
          <a:p>
            <a:r>
              <a:rPr lang="en-US" sz="2800" b="1" dirty="0" smtClean="0"/>
              <a:t>	       </a:t>
            </a:r>
            <a:r>
              <a:rPr lang="en-US" sz="2800" b="1" dirty="0" err="1" smtClean="0"/>
              <a:t>Acc</a:t>
            </a:r>
            <a:r>
              <a:rPr lang="en-US" sz="2800" b="1" dirty="0"/>
              <a:t>	</a:t>
            </a:r>
            <a:r>
              <a:rPr lang="en-US" sz="2800" b="1" dirty="0" err="1" smtClean="0"/>
              <a:t>Prec</a:t>
            </a:r>
            <a:r>
              <a:rPr lang="en-US" sz="2800" b="1" dirty="0"/>
              <a:t>	</a:t>
            </a:r>
            <a:r>
              <a:rPr lang="en-US" sz="2800" b="1" dirty="0" smtClean="0"/>
              <a:t>  Recall   F-score</a:t>
            </a:r>
            <a:endParaRPr lang="ru-RU" sz="2800" b="1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/>
              <a:t>SVM    0.87    0.92	</a:t>
            </a:r>
            <a:r>
              <a:rPr lang="en-US" sz="2800" b="1" dirty="0"/>
              <a:t>  </a:t>
            </a:r>
            <a:r>
              <a:rPr lang="en-US" sz="2800" b="1" dirty="0" smtClean="0"/>
              <a:t>0.80       0.86</a:t>
            </a:r>
            <a:r>
              <a:rPr lang="en-US" sz="2800" b="1" dirty="0"/>
              <a:t>	</a:t>
            </a:r>
            <a:endParaRPr lang="en-US" sz="2800" b="1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/>
              <a:t>BERT  0.89 	0.89    0.88       0.88</a:t>
            </a:r>
            <a:endParaRPr lang="ru-RU" sz="2800" b="1" dirty="0" smtClean="0"/>
          </a:p>
        </p:txBody>
      </p:sp>
      <p:pic>
        <p:nvPicPr>
          <p:cNvPr id="2054" name="Picture 6" descr="https://cdn-front.kwork.ru/pics/t3/35/12926347-161339963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254" y="8071945"/>
            <a:ext cx="2985677" cy="1990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46328" y="867546"/>
            <a:ext cx="4796764" cy="903108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4800" b="1" dirty="0" smtClean="0"/>
              <a:t>Наша команда </a:t>
            </a:r>
            <a:endParaRPr lang="ru-RU" sz="4800" b="1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16758" y="4963951"/>
            <a:ext cx="2619810" cy="72924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dirty="0" smtClean="0"/>
              <a:t>Лидер проекта Разработчик модели</a:t>
            </a:r>
            <a:endParaRPr lang="ru-RU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r="37"/>
          <a:stretch>
            <a:fillRect/>
          </a:stretch>
        </p:blipFill>
        <p:spPr>
          <a:xfrm>
            <a:off x="4678178" y="2069139"/>
            <a:ext cx="2139950" cy="2141538"/>
          </a:xfrm>
        </p:spPr>
      </p:pic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090868" y="4463019"/>
            <a:ext cx="3418717" cy="375409"/>
          </a:xfrm>
        </p:spPr>
        <p:txBody>
          <a:bodyPr/>
          <a:lstStyle/>
          <a:p>
            <a:r>
              <a:rPr lang="ru-RU" dirty="0" err="1"/>
              <a:t>Янбеков</a:t>
            </a:r>
            <a:r>
              <a:rPr lang="ru-RU" dirty="0"/>
              <a:t> Руслан</a:t>
            </a: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319015" y="4944074"/>
            <a:ext cx="2012441" cy="629851"/>
          </a:xfrm>
        </p:spPr>
        <p:txBody>
          <a:bodyPr/>
          <a:lstStyle/>
          <a:p>
            <a:r>
              <a:rPr lang="ru-RU" dirty="0" smtClean="0"/>
              <a:t>Разработчик </a:t>
            </a:r>
            <a:r>
              <a:rPr lang="en-US" dirty="0" smtClean="0"/>
              <a:t>telegram - </a:t>
            </a:r>
            <a:r>
              <a:rPr lang="ru-RU" dirty="0" smtClean="0"/>
              <a:t>бота</a:t>
            </a:r>
            <a:endParaRPr lang="ru-RU" dirty="0"/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sz="quarter" idx="2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r="37"/>
          <a:stretch>
            <a:fillRect/>
          </a:stretch>
        </p:blipFill>
        <p:spPr>
          <a:xfrm>
            <a:off x="9244932" y="2148239"/>
            <a:ext cx="2139950" cy="2141538"/>
          </a:xfrm>
        </p:spPr>
      </p:pic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820928" y="4463020"/>
            <a:ext cx="4134612" cy="438912"/>
          </a:xfrm>
        </p:spPr>
        <p:txBody>
          <a:bodyPr/>
          <a:lstStyle/>
          <a:p>
            <a:r>
              <a:rPr lang="ru-RU" dirty="0" smtClean="0"/>
              <a:t>Кузнецов Максим </a:t>
            </a:r>
            <a:endParaRPr lang="ru-RU" dirty="0"/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4175155" y="4948345"/>
            <a:ext cx="2772776" cy="715346"/>
          </a:xfrm>
        </p:spPr>
        <p:txBody>
          <a:bodyPr/>
          <a:lstStyle/>
          <a:p>
            <a:r>
              <a:rPr lang="en-US" dirty="0"/>
              <a:t>Big Data Analytics</a:t>
            </a:r>
            <a:r>
              <a:rPr lang="ru-RU" dirty="0"/>
              <a:t> Сбор </a:t>
            </a:r>
            <a:r>
              <a:rPr lang="ru-RU" dirty="0" smtClean="0"/>
              <a:t>данных соц. сети </a:t>
            </a:r>
            <a:endParaRPr lang="ru-RU" dirty="0"/>
          </a:p>
        </p:txBody>
      </p:sp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3614806" y="4482900"/>
            <a:ext cx="4134612" cy="438912"/>
          </a:xfrm>
        </p:spPr>
        <p:txBody>
          <a:bodyPr/>
          <a:lstStyle/>
          <a:p>
            <a:r>
              <a:rPr lang="ru-RU" dirty="0" smtClean="0"/>
              <a:t>Романенко Кирилл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760215" y="8778808"/>
            <a:ext cx="26613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/>
              <a:t>Тарасов Иван</a:t>
            </a:r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r="37"/>
          <a:stretch>
            <a:fillRect/>
          </a:stretch>
        </p:blipFill>
        <p:spPr>
          <a:xfrm>
            <a:off x="3020893" y="6338785"/>
            <a:ext cx="2139950" cy="2141538"/>
          </a:xfrm>
          <a:prstGeom prst="rect">
            <a:avLst/>
          </a:prstGeom>
        </p:spPr>
      </p:pic>
      <p:pic>
        <p:nvPicPr>
          <p:cNvPr id="3074" name="Picture 2" descr="C:\Users\Вика\Desktop\free-icon-graphic-designer-375275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1921" y="6334514"/>
            <a:ext cx="2346464" cy="234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C:\Users\Вика\Desktop\free-icon-graphic-designer-375275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6686" y="6334514"/>
            <a:ext cx="2346464" cy="234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7162654" y="8757713"/>
            <a:ext cx="42049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latin typeface="+mn-lt"/>
              </a:rPr>
              <a:t>Шинкаренко Виктория</a:t>
            </a:r>
            <a:endParaRPr lang="ru-RU" sz="2800" b="1" dirty="0"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577782" y="8782312"/>
            <a:ext cx="29867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atin typeface="+mn-lt"/>
              </a:rPr>
              <a:t>Гречуха Галина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3406534" y="9330282"/>
            <a:ext cx="13292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/>
              <a:t>Дизайнер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8560676" y="9334641"/>
            <a:ext cx="263284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Дизайнер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889448" y="9330282"/>
            <a:ext cx="27536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Big Data Analytics</a:t>
            </a:r>
            <a:r>
              <a:rPr lang="ru-RU" sz="2000" dirty="0"/>
              <a:t> Сбор </a:t>
            </a:r>
            <a:r>
              <a:rPr lang="ru-RU" sz="2000" dirty="0" smtClean="0"/>
              <a:t>данных Медиа</a:t>
            </a:r>
            <a:endParaRPr lang="ru-RU" sz="2000" dirty="0"/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r="37"/>
          <a:stretch>
            <a:fillRect/>
          </a:stretch>
        </p:blipFill>
        <p:spPr>
          <a:xfrm>
            <a:off x="13929918" y="2148239"/>
            <a:ext cx="2139950" cy="2141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7"/>
            <a:ext cx="9741217" cy="4512167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894588" y="2224430"/>
            <a:ext cx="8589202" cy="35394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 smtClean="0"/>
              <a:t>Учитывать </a:t>
            </a:r>
            <a:r>
              <a:rPr lang="ru-RU" sz="2800" b="1" dirty="0"/>
              <a:t>диалекты испанского </a:t>
            </a:r>
            <a:r>
              <a:rPr lang="ru-RU" sz="2800" b="1" dirty="0" smtClean="0"/>
              <a:t>языка</a:t>
            </a:r>
          </a:p>
          <a:p>
            <a:r>
              <a:rPr lang="ru-RU" sz="2800" b="1" dirty="0" smtClean="0"/>
              <a:t> </a:t>
            </a:r>
            <a:endParaRPr lang="ru-RU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/>
              <a:t>Многоязычный функционал </a:t>
            </a:r>
            <a:endParaRPr lang="ru-RU" sz="2800" b="1" dirty="0" smtClean="0"/>
          </a:p>
          <a:p>
            <a:endParaRPr lang="ru-RU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/>
              <a:t>Добавление анализа тональности </a:t>
            </a:r>
            <a:r>
              <a:rPr lang="ru-RU" sz="2800" b="1" dirty="0" smtClean="0"/>
              <a:t>текста</a:t>
            </a:r>
          </a:p>
          <a:p>
            <a:r>
              <a:rPr lang="ru-RU" sz="2800" b="1" dirty="0" smtClean="0"/>
              <a:t> </a:t>
            </a:r>
            <a:endParaRPr lang="ru-RU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/>
              <a:t>Разработка веб сервиса и </a:t>
            </a:r>
            <a:r>
              <a:rPr lang="ru-RU" sz="2800" b="1" dirty="0" smtClean="0"/>
              <a:t>плагина</a:t>
            </a:r>
            <a:endParaRPr lang="ru-RU" sz="2800" b="1" dirty="0"/>
          </a:p>
          <a:p>
            <a:endParaRPr lang="ru-RU" sz="2800" b="1" dirty="0" smtClean="0"/>
          </a:p>
        </p:txBody>
      </p:sp>
      <p:pic>
        <p:nvPicPr>
          <p:cNvPr id="4098" name="Picture 2" descr="https://pbs.twimg.com/media/CXTOoZUWMAAPcn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1630" y="2305672"/>
            <a:ext cx="4952453" cy="371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09909" y="2305672"/>
            <a:ext cx="4020797" cy="55353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2334" y="6955343"/>
            <a:ext cx="8753475" cy="256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 txBox="1">
            <a:spLocks/>
          </p:cNvSpPr>
          <p:nvPr/>
        </p:nvSpPr>
        <p:spPr>
          <a:xfrm>
            <a:off x="2459420" y="4645076"/>
            <a:ext cx="14835351" cy="144041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Tx/>
              <a:buNone/>
            </a:pPr>
            <a:r>
              <a:rPr lang="ru-RU" sz="8000" b="1" dirty="0" smtClean="0"/>
              <a:t>Спасибо за внимание !</a:t>
            </a:r>
            <a:endParaRPr lang="ru-RU" sz="8000" b="1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FF6784E-6852-4EC6-93B9-B2F40371A23B}">
  <ds:schemaRefs>
    <ds:schemaRef ds:uri="http://purl.org/dc/elements/1.1/"/>
    <ds:schemaRef ds:uri="http://schemas.openxmlformats.org/package/2006/metadata/core-properties"/>
    <ds:schemaRef ds:uri="dae585fd-f7dc-4d5a-b1b8-e5742ef77c8f"/>
    <ds:schemaRef ds:uri="http://schemas.microsoft.com/office/2006/documentManagement/types"/>
    <ds:schemaRef ds:uri="http://purl.org/dc/terms/"/>
    <ds:schemaRef ds:uri="http://purl.org/dc/dcmitype/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f3f21cfc-4d3e-42b1-8a95-d7209818f9d6"/>
  </ds:schemaRefs>
</ds:datastoreItem>
</file>

<file path=customXml/itemProps2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4369</TotalTime>
  <Words>472</Words>
  <Application>Microsoft Office PowerPoint</Application>
  <PresentationFormat>Произвольный</PresentationFormat>
  <Paragraphs>87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ОБЛОЖКИ</vt:lpstr>
      <vt:lpstr>РАЗДЕЛИТЕЛИ</vt:lpstr>
      <vt:lpstr>Лингвистическое научное исследование, предполагающее разработку сервиса на базе искусственного интеллекта, позволяющего детектировать ложные новости на Испанском языке</vt:lpstr>
      <vt:lpstr>Актуальность проекта</vt:lpstr>
      <vt:lpstr>Проблема</vt:lpstr>
      <vt:lpstr>Решение</vt:lpstr>
      <vt:lpstr>Рынок</vt:lpstr>
      <vt:lpstr>Бизнес-модель</vt:lpstr>
      <vt:lpstr>Этапы разработки</vt:lpstr>
      <vt:lpstr>Презентация PowerPoint</vt:lpstr>
      <vt:lpstr>Планы развития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Руслан Янбеков</cp:lastModifiedBy>
  <cp:revision>246</cp:revision>
  <dcterms:created xsi:type="dcterms:W3CDTF">2021-03-01T12:07:13Z</dcterms:created>
  <dcterms:modified xsi:type="dcterms:W3CDTF">2021-12-02T19:28:23Z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