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  <p:embeddedFont>
      <p:font typeface="Montserrat Extra-Light" panose="020B0604020202020204" charset="0"/>
      <p:regular r:id="rId25"/>
    </p:embeddedFont>
    <p:embeddedFont>
      <p:font typeface="Montserrat Extra-Bold" panose="020B0604020202020204" charset="0"/>
      <p:regular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Raleway SemiBold" panose="020B0604020202020204" charset="-52"/>
      <p:regular r:id="rId31"/>
      <p:bold r:id="rId32"/>
      <p:italic r:id="rId33"/>
      <p:boldItalic r:id="rId34"/>
    </p:embeddedFont>
    <p:embeddedFont>
      <p:font typeface="Montserrat Semi-Bold" panose="020B0604020202020204" charset="0"/>
      <p:regular r:id="rId35"/>
    </p:embeddedFont>
    <p:embeddedFont>
      <p:font typeface="Raleway" panose="020B0604020202020204" charset="-52"/>
      <p:regular r:id="rId36"/>
      <p:bold r:id="rId37"/>
      <p:italic r:id="rId38"/>
      <p:boldItalic r:id="rId39"/>
    </p:embeddedFont>
    <p:embeddedFont>
      <p:font typeface="Helvetica Neue" panose="020B060402020202020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8D15EF-1D6D-4EC6-BFB3-C704B5B7B9B7}">
  <a:tblStyle styleId="{598D15EF-1D6D-4EC6-BFB3-C704B5B7B9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380" y="8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font" Target="fonts/font26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font" Target="fonts/font27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theme" Target="theme/theme1.xml"/><Relationship Id="rId20" Type="http://schemas.openxmlformats.org/officeDocument/2006/relationships/font" Target="fonts/font4.fntdata"/><Relationship Id="rId41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64497" y="514877"/>
            <a:ext cx="4655700" cy="2139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 активная добавка к кормам для животных "Хлорелла"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" sz="3100" dirty="0" smtClean="0">
                <a:solidFill>
                  <a:schemeClr val="tx1"/>
                </a:solidFill>
              </a:rPr>
              <a:t> </a:t>
            </a:r>
            <a:endParaRPr sz="3100" dirty="0">
              <a:solidFill>
                <a:schemeClr val="tx1"/>
              </a:solidFill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26490" y="2586466"/>
            <a:ext cx="3825300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Биотехнологии в </a:t>
            </a:r>
            <a:r>
              <a:rPr lang="ru-RU" dirty="0" err="1">
                <a:solidFill>
                  <a:schemeClr val="tx1"/>
                </a:solidFill>
              </a:rPr>
              <a:t>агропромышленности</a:t>
            </a:r>
            <a:r>
              <a:rPr lang="ru-RU" dirty="0">
                <a:solidFill>
                  <a:schemeClr val="tx1"/>
                </a:solidFill>
              </a:rPr>
              <a:t> и сельском хозяйстве</a:t>
            </a:r>
            <a:endParaRPr lang="en-US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132474" y="1518835"/>
            <a:ext cx="72291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>
              <a:lnSpc>
                <a:spcPct val="150000"/>
              </a:lnSpc>
              <a:buSzPts val="1200"/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 сегодняшний день в сфере сельскохозяйственных инноваций актуален поиск методов повышения качественных и количественных характеристик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продукции, особенно в Томской области, где производители сталкиваются с такими проблемами как:</a:t>
            </a:r>
          </a:p>
          <a:p>
            <a:pPr marL="609600" lvl="0">
              <a:lnSpc>
                <a:spcPct val="150000"/>
              </a:lnSpc>
              <a:buSzPts val="1200"/>
            </a:pPr>
            <a:endParaRPr lang="ru-RU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>
              <a:lnSpc>
                <a:spcPct val="150000"/>
              </a:lnSpc>
              <a:buSzPts val="1200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отсутствие местных производителей инновационных подкормок, </a:t>
            </a:r>
          </a:p>
          <a:p>
            <a:pPr marL="609600" lvl="0">
              <a:lnSpc>
                <a:spcPct val="150000"/>
              </a:lnSpc>
              <a:buSzPts val="1200"/>
            </a:pPr>
            <a:endParaRPr lang="ru-RU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>
              <a:lnSpc>
                <a:spcPct val="150000"/>
              </a:lnSpc>
              <a:buSzPts val="1200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плохая логистика </a:t>
            </a:r>
            <a:endParaRPr lang="ru-RU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>
              <a:lnSpc>
                <a:spcPct val="150000"/>
              </a:lnSpc>
              <a:buSzPts val="1200"/>
            </a:pPr>
            <a:endParaRPr lang="ru-RU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>
              <a:lnSpc>
                <a:spcPct val="150000"/>
              </a:lnSpc>
              <a:buSzPts val="1200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нахождение в зоне рискованного земледелия.</a:t>
            </a: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Умножение 1"/>
          <p:cNvSpPr/>
          <p:nvPr/>
        </p:nvSpPr>
        <p:spPr>
          <a:xfrm>
            <a:off x="331694" y="3263154"/>
            <a:ext cx="201256" cy="265614"/>
          </a:xfrm>
          <a:prstGeom prst="mathMultiply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множение 19"/>
          <p:cNvSpPr/>
          <p:nvPr/>
        </p:nvSpPr>
        <p:spPr>
          <a:xfrm>
            <a:off x="350793" y="3916831"/>
            <a:ext cx="201256" cy="265614"/>
          </a:xfrm>
          <a:prstGeom prst="mathMultiply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множение 20"/>
          <p:cNvSpPr/>
          <p:nvPr/>
        </p:nvSpPr>
        <p:spPr>
          <a:xfrm>
            <a:off x="350793" y="4539577"/>
            <a:ext cx="201256" cy="265614"/>
          </a:xfrm>
          <a:prstGeom prst="mathMultiply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61140" y="2325019"/>
            <a:ext cx="60825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Агропромышленные и сельскохозяйственные предприятия, малого, среднего и крупного бизнеса, находящихся в радиусе 300 км от точки производства (обусловлено особенностями и рентабельностью логистики</a:t>
            </a:r>
            <a:r>
              <a:rPr lang="ru-RU" sz="1200" dirty="0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Частные и личные подсобные хозяйства физических лиц. Которые занимаются разведением сельскохозяйственных животных и /или выращиванием сельхоз культур.</a:t>
            </a:r>
            <a:endParaRPr lang="ru-RU" sz="1200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4" name="Group 20">
            <a:extLst>
              <a:ext uri="{FF2B5EF4-FFF2-40B4-BE49-F238E27FC236}">
                <a16:creationId xmlns:a16="http://schemas.microsoft.com/office/drawing/2014/main" id="{E3A71B31-0AFF-F4D1-6FA5-238CB82797BA}"/>
              </a:ext>
            </a:extLst>
          </p:cNvPr>
          <p:cNvGrpSpPr/>
          <p:nvPr/>
        </p:nvGrpSpPr>
        <p:grpSpPr>
          <a:xfrm>
            <a:off x="661084" y="2360965"/>
            <a:ext cx="261211" cy="261211"/>
            <a:chOff x="3254360" y="3751359"/>
            <a:chExt cx="390014" cy="390014"/>
          </a:xfrm>
          <a:solidFill>
            <a:schemeClr val="tx1"/>
          </a:solidFill>
        </p:grpSpPr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EF02D5E3-48E2-3745-A16E-6AF30EC0B04B}"/>
                </a:ext>
              </a:extLst>
            </p:cNvPr>
            <p:cNvSpPr/>
            <p:nvPr/>
          </p:nvSpPr>
          <p:spPr>
            <a:xfrm>
              <a:off x="3254360" y="3751359"/>
              <a:ext cx="390014" cy="390014"/>
            </a:xfrm>
            <a:custGeom>
              <a:avLst/>
              <a:gdLst>
                <a:gd name="connsiteX0" fmla="*/ 390015 w 390014"/>
                <a:gd name="connsiteY0" fmla="*/ 195007 h 390014"/>
                <a:gd name="connsiteX1" fmla="*/ 195007 w 390014"/>
                <a:gd name="connsiteY1" fmla="*/ 390015 h 390014"/>
                <a:gd name="connsiteX2" fmla="*/ 0 w 390014"/>
                <a:gd name="connsiteY2" fmla="*/ 195007 h 390014"/>
                <a:gd name="connsiteX3" fmla="*/ 195007 w 390014"/>
                <a:gd name="connsiteY3" fmla="*/ 0 h 390014"/>
                <a:gd name="connsiteX4" fmla="*/ 390015 w 390014"/>
                <a:gd name="connsiteY4" fmla="*/ 195007 h 39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14" h="390014">
                  <a:moveTo>
                    <a:pt x="390015" y="195007"/>
                  </a:moveTo>
                  <a:cubicBezTo>
                    <a:pt x="390015" y="302707"/>
                    <a:pt x="302707" y="390015"/>
                    <a:pt x="195007" y="390015"/>
                  </a:cubicBezTo>
                  <a:cubicBezTo>
                    <a:pt x="87308" y="390015"/>
                    <a:pt x="0" y="302707"/>
                    <a:pt x="0" y="195007"/>
                  </a:cubicBezTo>
                  <a:cubicBezTo>
                    <a:pt x="0" y="87308"/>
                    <a:pt x="87308" y="0"/>
                    <a:pt x="195007" y="0"/>
                  </a:cubicBezTo>
                  <a:cubicBezTo>
                    <a:pt x="302707" y="0"/>
                    <a:pt x="390015" y="87308"/>
                    <a:pt x="390015" y="195007"/>
                  </a:cubicBezTo>
                  <a:close/>
                </a:path>
              </a:pathLst>
            </a:custGeom>
            <a:grpFill/>
            <a:ln w="14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0E112298-621E-FD42-867F-2B4D3E856467}"/>
                </a:ext>
              </a:extLst>
            </p:cNvPr>
            <p:cNvSpPr/>
            <p:nvPr/>
          </p:nvSpPr>
          <p:spPr>
            <a:xfrm>
              <a:off x="3376800" y="3873800"/>
              <a:ext cx="145133" cy="145132"/>
            </a:xfrm>
            <a:custGeom>
              <a:avLst/>
              <a:gdLst>
                <a:gd name="connsiteX0" fmla="*/ 0 w 145133"/>
                <a:gd name="connsiteY0" fmla="*/ 70367 h 145132"/>
                <a:gd name="connsiteX1" fmla="*/ 55087 w 145133"/>
                <a:gd name="connsiteY1" fmla="*/ 145133 h 145132"/>
                <a:gd name="connsiteX2" fmla="*/ 145133 w 145133"/>
                <a:gd name="connsiteY2" fmla="*/ 0 h 1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133" h="145132">
                  <a:moveTo>
                    <a:pt x="0" y="70367"/>
                  </a:moveTo>
                  <a:lnTo>
                    <a:pt x="55087" y="145133"/>
                  </a:lnTo>
                  <a:lnTo>
                    <a:pt x="145133" y="0"/>
                  </a:lnTo>
                </a:path>
              </a:pathLst>
            </a:custGeom>
            <a:grpFill/>
            <a:ln w="4214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7" name="Group 20">
            <a:extLst>
              <a:ext uri="{FF2B5EF4-FFF2-40B4-BE49-F238E27FC236}">
                <a16:creationId xmlns:a16="http://schemas.microsoft.com/office/drawing/2014/main" id="{E3A71B31-0AFF-F4D1-6FA5-238CB82797BA}"/>
              </a:ext>
            </a:extLst>
          </p:cNvPr>
          <p:cNvGrpSpPr/>
          <p:nvPr/>
        </p:nvGrpSpPr>
        <p:grpSpPr>
          <a:xfrm>
            <a:off x="612482" y="3660061"/>
            <a:ext cx="261211" cy="261211"/>
            <a:chOff x="3254360" y="3751359"/>
            <a:chExt cx="390014" cy="390014"/>
          </a:xfrm>
          <a:solidFill>
            <a:schemeClr val="tx1"/>
          </a:solidFill>
        </p:grpSpPr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EF02D5E3-48E2-3745-A16E-6AF30EC0B04B}"/>
                </a:ext>
              </a:extLst>
            </p:cNvPr>
            <p:cNvSpPr/>
            <p:nvPr/>
          </p:nvSpPr>
          <p:spPr>
            <a:xfrm>
              <a:off x="3254360" y="3751359"/>
              <a:ext cx="390014" cy="390014"/>
            </a:xfrm>
            <a:custGeom>
              <a:avLst/>
              <a:gdLst>
                <a:gd name="connsiteX0" fmla="*/ 390015 w 390014"/>
                <a:gd name="connsiteY0" fmla="*/ 195007 h 390014"/>
                <a:gd name="connsiteX1" fmla="*/ 195007 w 390014"/>
                <a:gd name="connsiteY1" fmla="*/ 390015 h 390014"/>
                <a:gd name="connsiteX2" fmla="*/ 0 w 390014"/>
                <a:gd name="connsiteY2" fmla="*/ 195007 h 390014"/>
                <a:gd name="connsiteX3" fmla="*/ 195007 w 390014"/>
                <a:gd name="connsiteY3" fmla="*/ 0 h 390014"/>
                <a:gd name="connsiteX4" fmla="*/ 390015 w 390014"/>
                <a:gd name="connsiteY4" fmla="*/ 195007 h 39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14" h="390014">
                  <a:moveTo>
                    <a:pt x="390015" y="195007"/>
                  </a:moveTo>
                  <a:cubicBezTo>
                    <a:pt x="390015" y="302707"/>
                    <a:pt x="302707" y="390015"/>
                    <a:pt x="195007" y="390015"/>
                  </a:cubicBezTo>
                  <a:cubicBezTo>
                    <a:pt x="87308" y="390015"/>
                    <a:pt x="0" y="302707"/>
                    <a:pt x="0" y="195007"/>
                  </a:cubicBezTo>
                  <a:cubicBezTo>
                    <a:pt x="0" y="87308"/>
                    <a:pt x="87308" y="0"/>
                    <a:pt x="195007" y="0"/>
                  </a:cubicBezTo>
                  <a:cubicBezTo>
                    <a:pt x="302707" y="0"/>
                    <a:pt x="390015" y="87308"/>
                    <a:pt x="390015" y="195007"/>
                  </a:cubicBezTo>
                  <a:close/>
                </a:path>
              </a:pathLst>
            </a:custGeom>
            <a:grpFill/>
            <a:ln w="14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0E112298-621E-FD42-867F-2B4D3E856467}"/>
                </a:ext>
              </a:extLst>
            </p:cNvPr>
            <p:cNvSpPr/>
            <p:nvPr/>
          </p:nvSpPr>
          <p:spPr>
            <a:xfrm>
              <a:off x="3376800" y="3873800"/>
              <a:ext cx="145133" cy="145132"/>
            </a:xfrm>
            <a:custGeom>
              <a:avLst/>
              <a:gdLst>
                <a:gd name="connsiteX0" fmla="*/ 0 w 145133"/>
                <a:gd name="connsiteY0" fmla="*/ 70367 h 145132"/>
                <a:gd name="connsiteX1" fmla="*/ 55087 w 145133"/>
                <a:gd name="connsiteY1" fmla="*/ 145133 h 145132"/>
                <a:gd name="connsiteX2" fmla="*/ 145133 w 145133"/>
                <a:gd name="connsiteY2" fmla="*/ 0 h 1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133" h="145132">
                  <a:moveTo>
                    <a:pt x="0" y="70367"/>
                  </a:moveTo>
                  <a:lnTo>
                    <a:pt x="55087" y="145133"/>
                  </a:lnTo>
                  <a:lnTo>
                    <a:pt x="145133" y="0"/>
                  </a:lnTo>
                </a:path>
              </a:pathLst>
            </a:custGeom>
            <a:grpFill/>
            <a:ln w="4214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7" y="2568881"/>
            <a:ext cx="6612197" cy="254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ru-RU" sz="1400" dirty="0"/>
              <a:t>Неспособность агропромышленных предприятий и частных хозяйств Томской области удовлетворить растущим потребностям населения в качественной сельскохозяйственной продукции ввиду отсутствия применения некоторых современных тенденций. </a:t>
            </a:r>
            <a:endParaRPr lang="ru-RU" sz="1400" dirty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60685" y="133589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817417"/>
            <a:ext cx="7993200" cy="101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300" dirty="0" smtClean="0">
                <a:solidFill>
                  <a:srgbClr val="132C40"/>
                </a:solidFill>
              </a:rPr>
              <a:t>Суспензия микроводоросли хлорелла позволяет решить проблемы сельского хозяйства в регионе </a:t>
            </a:r>
            <a:r>
              <a:rPr lang="ru-RU" sz="1300" dirty="0" err="1" smtClean="0">
                <a:solidFill>
                  <a:srgbClr val="132C40"/>
                </a:solidFill>
              </a:rPr>
              <a:t>засчёт</a:t>
            </a:r>
            <a:r>
              <a:rPr lang="ru-RU" sz="1300" dirty="0" smtClean="0">
                <a:solidFill>
                  <a:srgbClr val="132C40"/>
                </a:solidFill>
              </a:rPr>
              <a:t> следующих свойств: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5"/>
          <p:cNvSpPr txBox="1"/>
          <p:nvPr/>
        </p:nvSpPr>
        <p:spPr>
          <a:xfrm>
            <a:off x="456817" y="2709834"/>
            <a:ext cx="8452228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Эффективность производства </a:t>
            </a:r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Хлореллы в </a:t>
            </a: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относительно недорогих </a:t>
            </a:r>
            <a:r>
              <a:rPr lang="ru-RU" sz="13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биореакторах</a:t>
            </a:r>
            <a:endParaRPr lang="ru-RU" sz="13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lang="ru-RU" sz="13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Низкая себестоимость получаемой суспензии. </a:t>
            </a:r>
            <a:endParaRPr lang="ru-RU" sz="13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lang="ru-RU" sz="13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Экспериментально доказанный положительный эффект использования Хлореллы в </a:t>
            </a: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животноводстве</a:t>
            </a:r>
          </a:p>
          <a:p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lang="ru-RU" sz="13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Высокая насыщенность Хлореллы полезными аминокислотами, витаминами, ферментами, макро- и микроэлементами</a:t>
            </a: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endParaRPr lang="ru-RU" sz="13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r>
              <a:rPr lang="ru-RU" sz="13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Возобновляемость</a:t>
            </a:r>
            <a:r>
              <a:rPr lang="ru-RU" sz="13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ресурс</a:t>
            </a:r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</a:t>
            </a:r>
          </a:p>
        </p:txBody>
      </p:sp>
      <p:grpSp>
        <p:nvGrpSpPr>
          <p:cNvPr id="13" name="Group 20">
            <a:extLst>
              <a:ext uri="{FF2B5EF4-FFF2-40B4-BE49-F238E27FC236}">
                <a16:creationId xmlns:a16="http://schemas.microsoft.com/office/drawing/2014/main" id="{E3A71B31-0AFF-F4D1-6FA5-238CB82797BA}"/>
              </a:ext>
            </a:extLst>
          </p:cNvPr>
          <p:cNvGrpSpPr/>
          <p:nvPr/>
        </p:nvGrpSpPr>
        <p:grpSpPr>
          <a:xfrm>
            <a:off x="168055" y="2689512"/>
            <a:ext cx="261211" cy="261211"/>
            <a:chOff x="3254360" y="3751359"/>
            <a:chExt cx="390014" cy="390014"/>
          </a:xfrm>
          <a:solidFill>
            <a:schemeClr val="tx1"/>
          </a:solidFill>
        </p:grpSpPr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EF02D5E3-48E2-3745-A16E-6AF30EC0B04B}"/>
                </a:ext>
              </a:extLst>
            </p:cNvPr>
            <p:cNvSpPr/>
            <p:nvPr/>
          </p:nvSpPr>
          <p:spPr>
            <a:xfrm>
              <a:off x="3254360" y="3751359"/>
              <a:ext cx="390014" cy="390014"/>
            </a:xfrm>
            <a:custGeom>
              <a:avLst/>
              <a:gdLst>
                <a:gd name="connsiteX0" fmla="*/ 390015 w 390014"/>
                <a:gd name="connsiteY0" fmla="*/ 195007 h 390014"/>
                <a:gd name="connsiteX1" fmla="*/ 195007 w 390014"/>
                <a:gd name="connsiteY1" fmla="*/ 390015 h 390014"/>
                <a:gd name="connsiteX2" fmla="*/ 0 w 390014"/>
                <a:gd name="connsiteY2" fmla="*/ 195007 h 390014"/>
                <a:gd name="connsiteX3" fmla="*/ 195007 w 390014"/>
                <a:gd name="connsiteY3" fmla="*/ 0 h 390014"/>
                <a:gd name="connsiteX4" fmla="*/ 390015 w 390014"/>
                <a:gd name="connsiteY4" fmla="*/ 195007 h 39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14" h="390014">
                  <a:moveTo>
                    <a:pt x="390015" y="195007"/>
                  </a:moveTo>
                  <a:cubicBezTo>
                    <a:pt x="390015" y="302707"/>
                    <a:pt x="302707" y="390015"/>
                    <a:pt x="195007" y="390015"/>
                  </a:cubicBezTo>
                  <a:cubicBezTo>
                    <a:pt x="87308" y="390015"/>
                    <a:pt x="0" y="302707"/>
                    <a:pt x="0" y="195007"/>
                  </a:cubicBezTo>
                  <a:cubicBezTo>
                    <a:pt x="0" y="87308"/>
                    <a:pt x="87308" y="0"/>
                    <a:pt x="195007" y="0"/>
                  </a:cubicBezTo>
                  <a:cubicBezTo>
                    <a:pt x="302707" y="0"/>
                    <a:pt x="390015" y="87308"/>
                    <a:pt x="390015" y="195007"/>
                  </a:cubicBezTo>
                  <a:close/>
                </a:path>
              </a:pathLst>
            </a:custGeom>
            <a:grpFill/>
            <a:ln w="14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0E112298-621E-FD42-867F-2B4D3E856467}"/>
                </a:ext>
              </a:extLst>
            </p:cNvPr>
            <p:cNvSpPr/>
            <p:nvPr/>
          </p:nvSpPr>
          <p:spPr>
            <a:xfrm>
              <a:off x="3376800" y="3873800"/>
              <a:ext cx="145133" cy="145132"/>
            </a:xfrm>
            <a:custGeom>
              <a:avLst/>
              <a:gdLst>
                <a:gd name="connsiteX0" fmla="*/ 0 w 145133"/>
                <a:gd name="connsiteY0" fmla="*/ 70367 h 145132"/>
                <a:gd name="connsiteX1" fmla="*/ 55087 w 145133"/>
                <a:gd name="connsiteY1" fmla="*/ 145133 h 145132"/>
                <a:gd name="connsiteX2" fmla="*/ 145133 w 145133"/>
                <a:gd name="connsiteY2" fmla="*/ 0 h 1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133" h="145132">
                  <a:moveTo>
                    <a:pt x="0" y="70367"/>
                  </a:moveTo>
                  <a:lnTo>
                    <a:pt x="55087" y="145133"/>
                  </a:lnTo>
                  <a:lnTo>
                    <a:pt x="145133" y="0"/>
                  </a:lnTo>
                </a:path>
              </a:pathLst>
            </a:custGeom>
            <a:grpFill/>
            <a:ln w="4214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6" name="Group 20">
            <a:extLst>
              <a:ext uri="{FF2B5EF4-FFF2-40B4-BE49-F238E27FC236}">
                <a16:creationId xmlns:a16="http://schemas.microsoft.com/office/drawing/2014/main" id="{E3A71B31-0AFF-F4D1-6FA5-238CB82797BA}"/>
              </a:ext>
            </a:extLst>
          </p:cNvPr>
          <p:cNvGrpSpPr/>
          <p:nvPr/>
        </p:nvGrpSpPr>
        <p:grpSpPr>
          <a:xfrm>
            <a:off x="168055" y="3117473"/>
            <a:ext cx="261211" cy="261211"/>
            <a:chOff x="3254360" y="3751359"/>
            <a:chExt cx="390014" cy="390014"/>
          </a:xfrm>
          <a:solidFill>
            <a:schemeClr val="tx1"/>
          </a:solidFill>
        </p:grpSpPr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EF02D5E3-48E2-3745-A16E-6AF30EC0B04B}"/>
                </a:ext>
              </a:extLst>
            </p:cNvPr>
            <p:cNvSpPr/>
            <p:nvPr/>
          </p:nvSpPr>
          <p:spPr>
            <a:xfrm>
              <a:off x="3254360" y="3751359"/>
              <a:ext cx="390014" cy="390014"/>
            </a:xfrm>
            <a:custGeom>
              <a:avLst/>
              <a:gdLst>
                <a:gd name="connsiteX0" fmla="*/ 390015 w 390014"/>
                <a:gd name="connsiteY0" fmla="*/ 195007 h 390014"/>
                <a:gd name="connsiteX1" fmla="*/ 195007 w 390014"/>
                <a:gd name="connsiteY1" fmla="*/ 390015 h 390014"/>
                <a:gd name="connsiteX2" fmla="*/ 0 w 390014"/>
                <a:gd name="connsiteY2" fmla="*/ 195007 h 390014"/>
                <a:gd name="connsiteX3" fmla="*/ 195007 w 390014"/>
                <a:gd name="connsiteY3" fmla="*/ 0 h 390014"/>
                <a:gd name="connsiteX4" fmla="*/ 390015 w 390014"/>
                <a:gd name="connsiteY4" fmla="*/ 195007 h 39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14" h="390014">
                  <a:moveTo>
                    <a:pt x="390015" y="195007"/>
                  </a:moveTo>
                  <a:cubicBezTo>
                    <a:pt x="390015" y="302707"/>
                    <a:pt x="302707" y="390015"/>
                    <a:pt x="195007" y="390015"/>
                  </a:cubicBezTo>
                  <a:cubicBezTo>
                    <a:pt x="87308" y="390015"/>
                    <a:pt x="0" y="302707"/>
                    <a:pt x="0" y="195007"/>
                  </a:cubicBezTo>
                  <a:cubicBezTo>
                    <a:pt x="0" y="87308"/>
                    <a:pt x="87308" y="0"/>
                    <a:pt x="195007" y="0"/>
                  </a:cubicBezTo>
                  <a:cubicBezTo>
                    <a:pt x="302707" y="0"/>
                    <a:pt x="390015" y="87308"/>
                    <a:pt x="390015" y="195007"/>
                  </a:cubicBezTo>
                  <a:close/>
                </a:path>
              </a:pathLst>
            </a:custGeom>
            <a:grpFill/>
            <a:ln w="14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0E112298-621E-FD42-867F-2B4D3E856467}"/>
                </a:ext>
              </a:extLst>
            </p:cNvPr>
            <p:cNvSpPr/>
            <p:nvPr/>
          </p:nvSpPr>
          <p:spPr>
            <a:xfrm>
              <a:off x="3376800" y="3873800"/>
              <a:ext cx="145133" cy="145132"/>
            </a:xfrm>
            <a:custGeom>
              <a:avLst/>
              <a:gdLst>
                <a:gd name="connsiteX0" fmla="*/ 0 w 145133"/>
                <a:gd name="connsiteY0" fmla="*/ 70367 h 145132"/>
                <a:gd name="connsiteX1" fmla="*/ 55087 w 145133"/>
                <a:gd name="connsiteY1" fmla="*/ 145133 h 145132"/>
                <a:gd name="connsiteX2" fmla="*/ 145133 w 145133"/>
                <a:gd name="connsiteY2" fmla="*/ 0 h 1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133" h="145132">
                  <a:moveTo>
                    <a:pt x="0" y="70367"/>
                  </a:moveTo>
                  <a:lnTo>
                    <a:pt x="55087" y="145133"/>
                  </a:lnTo>
                  <a:lnTo>
                    <a:pt x="145133" y="0"/>
                  </a:lnTo>
                </a:path>
              </a:pathLst>
            </a:custGeom>
            <a:grpFill/>
            <a:ln w="4214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9" name="Group 20">
            <a:extLst>
              <a:ext uri="{FF2B5EF4-FFF2-40B4-BE49-F238E27FC236}">
                <a16:creationId xmlns:a16="http://schemas.microsoft.com/office/drawing/2014/main" id="{E3A71B31-0AFF-F4D1-6FA5-238CB82797BA}"/>
              </a:ext>
            </a:extLst>
          </p:cNvPr>
          <p:cNvGrpSpPr/>
          <p:nvPr/>
        </p:nvGrpSpPr>
        <p:grpSpPr>
          <a:xfrm>
            <a:off x="168055" y="3493434"/>
            <a:ext cx="261211" cy="261211"/>
            <a:chOff x="3254360" y="3751359"/>
            <a:chExt cx="390014" cy="390014"/>
          </a:xfrm>
          <a:solidFill>
            <a:schemeClr val="tx1"/>
          </a:solidFill>
        </p:grpSpPr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EF02D5E3-48E2-3745-A16E-6AF30EC0B04B}"/>
                </a:ext>
              </a:extLst>
            </p:cNvPr>
            <p:cNvSpPr/>
            <p:nvPr/>
          </p:nvSpPr>
          <p:spPr>
            <a:xfrm>
              <a:off x="3254360" y="3751359"/>
              <a:ext cx="390014" cy="390014"/>
            </a:xfrm>
            <a:custGeom>
              <a:avLst/>
              <a:gdLst>
                <a:gd name="connsiteX0" fmla="*/ 390015 w 390014"/>
                <a:gd name="connsiteY0" fmla="*/ 195007 h 390014"/>
                <a:gd name="connsiteX1" fmla="*/ 195007 w 390014"/>
                <a:gd name="connsiteY1" fmla="*/ 390015 h 390014"/>
                <a:gd name="connsiteX2" fmla="*/ 0 w 390014"/>
                <a:gd name="connsiteY2" fmla="*/ 195007 h 390014"/>
                <a:gd name="connsiteX3" fmla="*/ 195007 w 390014"/>
                <a:gd name="connsiteY3" fmla="*/ 0 h 390014"/>
                <a:gd name="connsiteX4" fmla="*/ 390015 w 390014"/>
                <a:gd name="connsiteY4" fmla="*/ 195007 h 39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14" h="390014">
                  <a:moveTo>
                    <a:pt x="390015" y="195007"/>
                  </a:moveTo>
                  <a:cubicBezTo>
                    <a:pt x="390015" y="302707"/>
                    <a:pt x="302707" y="390015"/>
                    <a:pt x="195007" y="390015"/>
                  </a:cubicBezTo>
                  <a:cubicBezTo>
                    <a:pt x="87308" y="390015"/>
                    <a:pt x="0" y="302707"/>
                    <a:pt x="0" y="195007"/>
                  </a:cubicBezTo>
                  <a:cubicBezTo>
                    <a:pt x="0" y="87308"/>
                    <a:pt x="87308" y="0"/>
                    <a:pt x="195007" y="0"/>
                  </a:cubicBezTo>
                  <a:cubicBezTo>
                    <a:pt x="302707" y="0"/>
                    <a:pt x="390015" y="87308"/>
                    <a:pt x="390015" y="195007"/>
                  </a:cubicBezTo>
                  <a:close/>
                </a:path>
              </a:pathLst>
            </a:custGeom>
            <a:grpFill/>
            <a:ln w="14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0E112298-621E-FD42-867F-2B4D3E856467}"/>
                </a:ext>
              </a:extLst>
            </p:cNvPr>
            <p:cNvSpPr/>
            <p:nvPr/>
          </p:nvSpPr>
          <p:spPr>
            <a:xfrm>
              <a:off x="3376800" y="3873800"/>
              <a:ext cx="145133" cy="145132"/>
            </a:xfrm>
            <a:custGeom>
              <a:avLst/>
              <a:gdLst>
                <a:gd name="connsiteX0" fmla="*/ 0 w 145133"/>
                <a:gd name="connsiteY0" fmla="*/ 70367 h 145132"/>
                <a:gd name="connsiteX1" fmla="*/ 55087 w 145133"/>
                <a:gd name="connsiteY1" fmla="*/ 145133 h 145132"/>
                <a:gd name="connsiteX2" fmla="*/ 145133 w 145133"/>
                <a:gd name="connsiteY2" fmla="*/ 0 h 1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133" h="145132">
                  <a:moveTo>
                    <a:pt x="0" y="70367"/>
                  </a:moveTo>
                  <a:lnTo>
                    <a:pt x="55087" y="145133"/>
                  </a:lnTo>
                  <a:lnTo>
                    <a:pt x="145133" y="0"/>
                  </a:lnTo>
                </a:path>
              </a:pathLst>
            </a:custGeom>
            <a:grpFill/>
            <a:ln w="4214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E3A71B31-0AFF-F4D1-6FA5-238CB82797BA}"/>
              </a:ext>
            </a:extLst>
          </p:cNvPr>
          <p:cNvGrpSpPr/>
          <p:nvPr/>
        </p:nvGrpSpPr>
        <p:grpSpPr>
          <a:xfrm>
            <a:off x="166359" y="3888078"/>
            <a:ext cx="261211" cy="261211"/>
            <a:chOff x="3254360" y="3751359"/>
            <a:chExt cx="390014" cy="390014"/>
          </a:xfrm>
          <a:solidFill>
            <a:schemeClr val="tx1"/>
          </a:solidFill>
        </p:grpSpPr>
        <p:sp>
          <p:nvSpPr>
            <p:cNvPr id="23" name="Полилиния 22">
              <a:extLst>
                <a:ext uri="{FF2B5EF4-FFF2-40B4-BE49-F238E27FC236}">
                  <a16:creationId xmlns:a16="http://schemas.microsoft.com/office/drawing/2014/main" id="{EF02D5E3-48E2-3745-A16E-6AF30EC0B04B}"/>
                </a:ext>
              </a:extLst>
            </p:cNvPr>
            <p:cNvSpPr/>
            <p:nvPr/>
          </p:nvSpPr>
          <p:spPr>
            <a:xfrm>
              <a:off x="3254360" y="3751359"/>
              <a:ext cx="390014" cy="390014"/>
            </a:xfrm>
            <a:custGeom>
              <a:avLst/>
              <a:gdLst>
                <a:gd name="connsiteX0" fmla="*/ 390015 w 390014"/>
                <a:gd name="connsiteY0" fmla="*/ 195007 h 390014"/>
                <a:gd name="connsiteX1" fmla="*/ 195007 w 390014"/>
                <a:gd name="connsiteY1" fmla="*/ 390015 h 390014"/>
                <a:gd name="connsiteX2" fmla="*/ 0 w 390014"/>
                <a:gd name="connsiteY2" fmla="*/ 195007 h 390014"/>
                <a:gd name="connsiteX3" fmla="*/ 195007 w 390014"/>
                <a:gd name="connsiteY3" fmla="*/ 0 h 390014"/>
                <a:gd name="connsiteX4" fmla="*/ 390015 w 390014"/>
                <a:gd name="connsiteY4" fmla="*/ 195007 h 39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14" h="390014">
                  <a:moveTo>
                    <a:pt x="390015" y="195007"/>
                  </a:moveTo>
                  <a:cubicBezTo>
                    <a:pt x="390015" y="302707"/>
                    <a:pt x="302707" y="390015"/>
                    <a:pt x="195007" y="390015"/>
                  </a:cubicBezTo>
                  <a:cubicBezTo>
                    <a:pt x="87308" y="390015"/>
                    <a:pt x="0" y="302707"/>
                    <a:pt x="0" y="195007"/>
                  </a:cubicBezTo>
                  <a:cubicBezTo>
                    <a:pt x="0" y="87308"/>
                    <a:pt x="87308" y="0"/>
                    <a:pt x="195007" y="0"/>
                  </a:cubicBezTo>
                  <a:cubicBezTo>
                    <a:pt x="302707" y="0"/>
                    <a:pt x="390015" y="87308"/>
                    <a:pt x="390015" y="195007"/>
                  </a:cubicBezTo>
                  <a:close/>
                </a:path>
              </a:pathLst>
            </a:custGeom>
            <a:grpFill/>
            <a:ln w="14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Полилиния 23">
              <a:extLst>
                <a:ext uri="{FF2B5EF4-FFF2-40B4-BE49-F238E27FC236}">
                  <a16:creationId xmlns:a16="http://schemas.microsoft.com/office/drawing/2014/main" id="{0E112298-621E-FD42-867F-2B4D3E856467}"/>
                </a:ext>
              </a:extLst>
            </p:cNvPr>
            <p:cNvSpPr/>
            <p:nvPr/>
          </p:nvSpPr>
          <p:spPr>
            <a:xfrm>
              <a:off x="3376800" y="3873800"/>
              <a:ext cx="145133" cy="145132"/>
            </a:xfrm>
            <a:custGeom>
              <a:avLst/>
              <a:gdLst>
                <a:gd name="connsiteX0" fmla="*/ 0 w 145133"/>
                <a:gd name="connsiteY0" fmla="*/ 70367 h 145132"/>
                <a:gd name="connsiteX1" fmla="*/ 55087 w 145133"/>
                <a:gd name="connsiteY1" fmla="*/ 145133 h 145132"/>
                <a:gd name="connsiteX2" fmla="*/ 145133 w 145133"/>
                <a:gd name="connsiteY2" fmla="*/ 0 h 1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133" h="145132">
                  <a:moveTo>
                    <a:pt x="0" y="70367"/>
                  </a:moveTo>
                  <a:lnTo>
                    <a:pt x="55087" y="145133"/>
                  </a:lnTo>
                  <a:lnTo>
                    <a:pt x="145133" y="0"/>
                  </a:lnTo>
                </a:path>
              </a:pathLst>
            </a:custGeom>
            <a:grpFill/>
            <a:ln w="4214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5" name="Group 20">
            <a:extLst>
              <a:ext uri="{FF2B5EF4-FFF2-40B4-BE49-F238E27FC236}">
                <a16:creationId xmlns:a16="http://schemas.microsoft.com/office/drawing/2014/main" id="{E3A71B31-0AFF-F4D1-6FA5-238CB82797BA}"/>
              </a:ext>
            </a:extLst>
          </p:cNvPr>
          <p:cNvGrpSpPr/>
          <p:nvPr/>
        </p:nvGrpSpPr>
        <p:grpSpPr>
          <a:xfrm>
            <a:off x="166359" y="4479390"/>
            <a:ext cx="261211" cy="261211"/>
            <a:chOff x="3254360" y="3751359"/>
            <a:chExt cx="390014" cy="390014"/>
          </a:xfrm>
          <a:solidFill>
            <a:schemeClr val="tx1"/>
          </a:solidFill>
        </p:grpSpPr>
        <p:sp>
          <p:nvSpPr>
            <p:cNvPr id="26" name="Полилиния 25">
              <a:extLst>
                <a:ext uri="{FF2B5EF4-FFF2-40B4-BE49-F238E27FC236}">
                  <a16:creationId xmlns:a16="http://schemas.microsoft.com/office/drawing/2014/main" id="{EF02D5E3-48E2-3745-A16E-6AF30EC0B04B}"/>
                </a:ext>
              </a:extLst>
            </p:cNvPr>
            <p:cNvSpPr/>
            <p:nvPr/>
          </p:nvSpPr>
          <p:spPr>
            <a:xfrm>
              <a:off x="3254360" y="3751359"/>
              <a:ext cx="390014" cy="390014"/>
            </a:xfrm>
            <a:custGeom>
              <a:avLst/>
              <a:gdLst>
                <a:gd name="connsiteX0" fmla="*/ 390015 w 390014"/>
                <a:gd name="connsiteY0" fmla="*/ 195007 h 390014"/>
                <a:gd name="connsiteX1" fmla="*/ 195007 w 390014"/>
                <a:gd name="connsiteY1" fmla="*/ 390015 h 390014"/>
                <a:gd name="connsiteX2" fmla="*/ 0 w 390014"/>
                <a:gd name="connsiteY2" fmla="*/ 195007 h 390014"/>
                <a:gd name="connsiteX3" fmla="*/ 195007 w 390014"/>
                <a:gd name="connsiteY3" fmla="*/ 0 h 390014"/>
                <a:gd name="connsiteX4" fmla="*/ 390015 w 390014"/>
                <a:gd name="connsiteY4" fmla="*/ 195007 h 39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14" h="390014">
                  <a:moveTo>
                    <a:pt x="390015" y="195007"/>
                  </a:moveTo>
                  <a:cubicBezTo>
                    <a:pt x="390015" y="302707"/>
                    <a:pt x="302707" y="390015"/>
                    <a:pt x="195007" y="390015"/>
                  </a:cubicBezTo>
                  <a:cubicBezTo>
                    <a:pt x="87308" y="390015"/>
                    <a:pt x="0" y="302707"/>
                    <a:pt x="0" y="195007"/>
                  </a:cubicBezTo>
                  <a:cubicBezTo>
                    <a:pt x="0" y="87308"/>
                    <a:pt x="87308" y="0"/>
                    <a:pt x="195007" y="0"/>
                  </a:cubicBezTo>
                  <a:cubicBezTo>
                    <a:pt x="302707" y="0"/>
                    <a:pt x="390015" y="87308"/>
                    <a:pt x="390015" y="195007"/>
                  </a:cubicBezTo>
                  <a:close/>
                </a:path>
              </a:pathLst>
            </a:custGeom>
            <a:grpFill/>
            <a:ln w="14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0E112298-621E-FD42-867F-2B4D3E856467}"/>
                </a:ext>
              </a:extLst>
            </p:cNvPr>
            <p:cNvSpPr/>
            <p:nvPr/>
          </p:nvSpPr>
          <p:spPr>
            <a:xfrm>
              <a:off x="3376800" y="3873800"/>
              <a:ext cx="145133" cy="145132"/>
            </a:xfrm>
            <a:custGeom>
              <a:avLst/>
              <a:gdLst>
                <a:gd name="connsiteX0" fmla="*/ 0 w 145133"/>
                <a:gd name="connsiteY0" fmla="*/ 70367 h 145132"/>
                <a:gd name="connsiteX1" fmla="*/ 55087 w 145133"/>
                <a:gd name="connsiteY1" fmla="*/ 145133 h 145132"/>
                <a:gd name="connsiteX2" fmla="*/ 145133 w 145133"/>
                <a:gd name="connsiteY2" fmla="*/ 0 h 1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133" h="145132">
                  <a:moveTo>
                    <a:pt x="0" y="70367"/>
                  </a:moveTo>
                  <a:lnTo>
                    <a:pt x="55087" y="145133"/>
                  </a:lnTo>
                  <a:lnTo>
                    <a:pt x="145133" y="0"/>
                  </a:lnTo>
                </a:path>
              </a:pathLst>
            </a:custGeom>
            <a:grpFill/>
            <a:ln w="4214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RU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758751" y="1610394"/>
            <a:ext cx="5118900" cy="301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«Биотехнологии Сибири»,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крупным аграрным предприятиям и индивидуальным хозяйствам Томской области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на рынке доступных инновационных подкормок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низкой производительности хозяйств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суспензии хлореллы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конкурентноспособную продукцию в большем количестве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4012045" y="1980376"/>
            <a:ext cx="8471568" cy="566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80"/>
              </a:lnSpc>
            </a:pPr>
            <a:endParaRPr lang="en-US" sz="3600" dirty="0">
              <a:solidFill>
                <a:srgbClr val="FFFFFF"/>
              </a:solidFill>
              <a:latin typeface="Montserrat Semi-Bold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17131197" y="9581736"/>
            <a:ext cx="68055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00"/>
              </a:lnSpc>
            </a:pPr>
            <a:r>
              <a:rPr lang="ru-RU" sz="2000" dirty="0">
                <a:solidFill>
                  <a:srgbClr val="FFFFFF"/>
                </a:solidFill>
                <a:latin typeface="Montserrat Extra-Light"/>
              </a:rPr>
              <a:t>7</a:t>
            </a:r>
            <a:endParaRPr lang="en-US" sz="2000" dirty="0">
              <a:solidFill>
                <a:srgbClr val="FFFFFF"/>
              </a:solidFill>
              <a:latin typeface="Montserrat Extra-Light"/>
            </a:endParaRPr>
          </a:p>
        </p:txBody>
      </p:sp>
      <p:sp>
        <p:nvSpPr>
          <p:cNvPr id="15" name="AutoShape 8"/>
          <p:cNvSpPr/>
          <p:nvPr/>
        </p:nvSpPr>
        <p:spPr>
          <a:xfrm flipV="1">
            <a:off x="654956" y="3856321"/>
            <a:ext cx="6103491" cy="32087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Прямоугольник 15"/>
          <p:cNvSpPr/>
          <p:nvPr/>
        </p:nvSpPr>
        <p:spPr>
          <a:xfrm>
            <a:off x="295452" y="2422396"/>
            <a:ext cx="105159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Животноводческие хоз-ва:</a:t>
            </a:r>
          </a:p>
          <a:p>
            <a:endParaRPr lang="ru-RU" sz="13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- 74,7 тыс. голов </a:t>
            </a:r>
            <a:r>
              <a:rPr lang="ru-RU" sz="13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крс</a:t>
            </a:r>
            <a:endParaRPr lang="ru-RU" sz="13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- 271,9 тыс. голов свиней</a:t>
            </a:r>
          </a:p>
          <a:p>
            <a:endParaRPr lang="ru-RU" sz="1200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9345" y="3810091"/>
            <a:ext cx="1770652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Потенциальный рынок Хлореллы по Томской области: </a:t>
            </a:r>
            <a:r>
              <a:rPr lang="ru-RU" sz="13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30 410 </a:t>
            </a:r>
            <a:r>
              <a:rPr lang="ru-RU" sz="13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000 </a:t>
            </a:r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л/мес.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51685" y="1877948"/>
            <a:ext cx="19030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1 мая 2022 года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</p:txBody>
      </p:sp>
      <p:pic>
        <p:nvPicPr>
          <p:cNvPr id="20" name="Picture 2" descr="https://cdn-icons-png.flaticon.com/512/6890/68907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24" y="1350749"/>
            <a:ext cx="2309710" cy="230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29345" y="4247500"/>
            <a:ext cx="156708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Потенциальный оборот </a:t>
            </a:r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: </a:t>
            </a:r>
            <a:r>
              <a:rPr lang="ru-RU" sz="13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300 000 000 </a:t>
            </a:r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руб.</a:t>
            </a:r>
            <a:r>
              <a:rPr lang="en-US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/</a:t>
            </a:r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мес.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55387" y="3361535"/>
            <a:ext cx="96121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Пахотные земли: 1371,3 </a:t>
            </a:r>
            <a:r>
              <a:rPr lang="ru-RU" sz="13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тыс</a:t>
            </a:r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Га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01716" y="267157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01716" y="198157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1" name="object 7"/>
          <p:cNvGrpSpPr/>
          <p:nvPr/>
        </p:nvGrpSpPr>
        <p:grpSpPr>
          <a:xfrm>
            <a:off x="717600" y="1161179"/>
            <a:ext cx="2366880" cy="3307569"/>
            <a:chOff x="306324" y="1600200"/>
            <a:chExt cx="5751830" cy="803783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object 8"/>
            <p:cNvSpPr/>
            <p:nvPr/>
          </p:nvSpPr>
          <p:spPr>
            <a:xfrm>
              <a:off x="315468" y="1636776"/>
              <a:ext cx="5742940" cy="8001000"/>
            </a:xfrm>
            <a:custGeom>
              <a:avLst/>
              <a:gdLst/>
              <a:ahLst/>
              <a:cxnLst/>
              <a:rect l="l" t="t" r="r" b="b"/>
              <a:pathLst>
                <a:path w="5742940" h="8001000">
                  <a:moveTo>
                    <a:pt x="5532120" y="0"/>
                  </a:moveTo>
                  <a:lnTo>
                    <a:pt x="210337" y="0"/>
                  </a:lnTo>
                  <a:lnTo>
                    <a:pt x="168023" y="5369"/>
                  </a:lnTo>
                  <a:lnTo>
                    <a:pt x="128576" y="20762"/>
                  </a:lnTo>
                  <a:lnTo>
                    <a:pt x="92852" y="45106"/>
                  </a:lnTo>
                  <a:lnTo>
                    <a:pt x="61706" y="77327"/>
                  </a:lnTo>
                  <a:lnTo>
                    <a:pt x="35992" y="116352"/>
                  </a:lnTo>
                  <a:lnTo>
                    <a:pt x="16566" y="161109"/>
                  </a:lnTo>
                  <a:lnTo>
                    <a:pt x="4284" y="210524"/>
                  </a:lnTo>
                  <a:lnTo>
                    <a:pt x="0" y="263525"/>
                  </a:lnTo>
                  <a:lnTo>
                    <a:pt x="0" y="7737436"/>
                  </a:lnTo>
                  <a:lnTo>
                    <a:pt x="4284" y="7790457"/>
                  </a:lnTo>
                  <a:lnTo>
                    <a:pt x="16566" y="7839885"/>
                  </a:lnTo>
                  <a:lnTo>
                    <a:pt x="35992" y="7884649"/>
                  </a:lnTo>
                  <a:lnTo>
                    <a:pt x="61706" y="7923677"/>
                  </a:lnTo>
                  <a:lnTo>
                    <a:pt x="92852" y="7955898"/>
                  </a:lnTo>
                  <a:lnTo>
                    <a:pt x="128576" y="7980240"/>
                  </a:lnTo>
                  <a:lnTo>
                    <a:pt x="168023" y="7995631"/>
                  </a:lnTo>
                  <a:lnTo>
                    <a:pt x="210337" y="8001000"/>
                  </a:lnTo>
                  <a:lnTo>
                    <a:pt x="5532120" y="8001000"/>
                  </a:lnTo>
                  <a:lnTo>
                    <a:pt x="5574411" y="7995631"/>
                  </a:lnTo>
                  <a:lnTo>
                    <a:pt x="5613844" y="7980240"/>
                  </a:lnTo>
                  <a:lnTo>
                    <a:pt x="5649563" y="7955898"/>
                  </a:lnTo>
                  <a:lnTo>
                    <a:pt x="5680710" y="7923677"/>
                  </a:lnTo>
                  <a:lnTo>
                    <a:pt x="5706427" y="7884649"/>
                  </a:lnTo>
                  <a:lnTo>
                    <a:pt x="5725858" y="7839885"/>
                  </a:lnTo>
                  <a:lnTo>
                    <a:pt x="5738145" y="7790457"/>
                  </a:lnTo>
                  <a:lnTo>
                    <a:pt x="5742432" y="7737436"/>
                  </a:lnTo>
                  <a:lnTo>
                    <a:pt x="5742432" y="263525"/>
                  </a:lnTo>
                  <a:lnTo>
                    <a:pt x="5738145" y="210524"/>
                  </a:lnTo>
                  <a:lnTo>
                    <a:pt x="5725858" y="161109"/>
                  </a:lnTo>
                  <a:lnTo>
                    <a:pt x="5706427" y="116352"/>
                  </a:lnTo>
                  <a:lnTo>
                    <a:pt x="5680710" y="77327"/>
                  </a:lnTo>
                  <a:lnTo>
                    <a:pt x="5649563" y="45106"/>
                  </a:lnTo>
                  <a:lnTo>
                    <a:pt x="5613844" y="20762"/>
                  </a:lnTo>
                  <a:lnTo>
                    <a:pt x="5574411" y="5369"/>
                  </a:lnTo>
                  <a:lnTo>
                    <a:pt x="5532120" y="0"/>
                  </a:lnTo>
                  <a:close/>
                </a:path>
              </a:pathLst>
            </a:custGeom>
            <a:solidFill>
              <a:srgbClr val="FFFFFF">
                <a:alpha val="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9"/>
            <p:cNvSpPr/>
            <p:nvPr/>
          </p:nvSpPr>
          <p:spPr>
            <a:xfrm>
              <a:off x="306324" y="1600200"/>
              <a:ext cx="5737860" cy="2478405"/>
            </a:xfrm>
            <a:custGeom>
              <a:avLst/>
              <a:gdLst/>
              <a:ahLst/>
              <a:cxnLst/>
              <a:rect l="l" t="t" r="r" b="b"/>
              <a:pathLst>
                <a:path w="5737860" h="2478404">
                  <a:moveTo>
                    <a:pt x="5527675" y="0"/>
                  </a:moveTo>
                  <a:lnTo>
                    <a:pt x="210172" y="0"/>
                  </a:lnTo>
                  <a:lnTo>
                    <a:pt x="162064" y="4560"/>
                  </a:lnTo>
                  <a:lnTo>
                    <a:pt x="117859" y="17545"/>
                  </a:lnTo>
                  <a:lnTo>
                    <a:pt x="78830" y="37908"/>
                  </a:lnTo>
                  <a:lnTo>
                    <a:pt x="46255" y="64603"/>
                  </a:lnTo>
                  <a:lnTo>
                    <a:pt x="21408" y="96582"/>
                  </a:lnTo>
                  <a:lnTo>
                    <a:pt x="5564" y="132801"/>
                  </a:lnTo>
                  <a:lnTo>
                    <a:pt x="0" y="172211"/>
                  </a:lnTo>
                  <a:lnTo>
                    <a:pt x="0" y="2305812"/>
                  </a:lnTo>
                  <a:lnTo>
                    <a:pt x="5564" y="2345222"/>
                  </a:lnTo>
                  <a:lnTo>
                    <a:pt x="21408" y="2381441"/>
                  </a:lnTo>
                  <a:lnTo>
                    <a:pt x="46255" y="2413420"/>
                  </a:lnTo>
                  <a:lnTo>
                    <a:pt x="78830" y="2440115"/>
                  </a:lnTo>
                  <a:lnTo>
                    <a:pt x="117859" y="2460478"/>
                  </a:lnTo>
                  <a:lnTo>
                    <a:pt x="162064" y="2473463"/>
                  </a:lnTo>
                  <a:lnTo>
                    <a:pt x="210172" y="2478024"/>
                  </a:lnTo>
                  <a:lnTo>
                    <a:pt x="5527675" y="2478024"/>
                  </a:lnTo>
                  <a:lnTo>
                    <a:pt x="5575787" y="2473463"/>
                  </a:lnTo>
                  <a:lnTo>
                    <a:pt x="5619996" y="2460478"/>
                  </a:lnTo>
                  <a:lnTo>
                    <a:pt x="5659026" y="2440115"/>
                  </a:lnTo>
                  <a:lnTo>
                    <a:pt x="5691603" y="2413420"/>
                  </a:lnTo>
                  <a:lnTo>
                    <a:pt x="5716451" y="2381441"/>
                  </a:lnTo>
                  <a:lnTo>
                    <a:pt x="5732295" y="2345222"/>
                  </a:lnTo>
                  <a:lnTo>
                    <a:pt x="5737860" y="2305812"/>
                  </a:lnTo>
                  <a:lnTo>
                    <a:pt x="5737860" y="172211"/>
                  </a:lnTo>
                  <a:lnTo>
                    <a:pt x="5732295" y="132801"/>
                  </a:lnTo>
                  <a:lnTo>
                    <a:pt x="5716451" y="96582"/>
                  </a:lnTo>
                  <a:lnTo>
                    <a:pt x="5691603" y="64603"/>
                  </a:lnTo>
                  <a:lnTo>
                    <a:pt x="5659026" y="37908"/>
                  </a:lnTo>
                  <a:lnTo>
                    <a:pt x="5619996" y="17545"/>
                  </a:lnTo>
                  <a:lnTo>
                    <a:pt x="5575787" y="4560"/>
                  </a:lnTo>
                  <a:lnTo>
                    <a:pt x="5527675" y="0"/>
                  </a:lnTo>
                  <a:close/>
                </a:path>
              </a:pathLst>
            </a:custGeom>
            <a:solidFill>
              <a:schemeClr val="accent2">
                <a:alpha val="27842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4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" y="1865375"/>
              <a:ext cx="781812" cy="781811"/>
            </a:xfrm>
            <a:prstGeom prst="rect">
              <a:avLst/>
            </a:prstGeom>
          </p:spPr>
        </p:pic>
      </p:grpSp>
      <p:grpSp>
        <p:nvGrpSpPr>
          <p:cNvPr id="45" name="object 7"/>
          <p:cNvGrpSpPr/>
          <p:nvPr/>
        </p:nvGrpSpPr>
        <p:grpSpPr>
          <a:xfrm>
            <a:off x="3339229" y="1137042"/>
            <a:ext cx="2366880" cy="3307569"/>
            <a:chOff x="306324" y="1600200"/>
            <a:chExt cx="5751830" cy="803783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6" name="object 8"/>
            <p:cNvSpPr/>
            <p:nvPr/>
          </p:nvSpPr>
          <p:spPr>
            <a:xfrm>
              <a:off x="315468" y="1636776"/>
              <a:ext cx="5742940" cy="8001000"/>
            </a:xfrm>
            <a:custGeom>
              <a:avLst/>
              <a:gdLst/>
              <a:ahLst/>
              <a:cxnLst/>
              <a:rect l="l" t="t" r="r" b="b"/>
              <a:pathLst>
                <a:path w="5742940" h="8001000">
                  <a:moveTo>
                    <a:pt x="5532120" y="0"/>
                  </a:moveTo>
                  <a:lnTo>
                    <a:pt x="210337" y="0"/>
                  </a:lnTo>
                  <a:lnTo>
                    <a:pt x="168023" y="5369"/>
                  </a:lnTo>
                  <a:lnTo>
                    <a:pt x="128576" y="20762"/>
                  </a:lnTo>
                  <a:lnTo>
                    <a:pt x="92852" y="45106"/>
                  </a:lnTo>
                  <a:lnTo>
                    <a:pt x="61706" y="77327"/>
                  </a:lnTo>
                  <a:lnTo>
                    <a:pt x="35992" y="116352"/>
                  </a:lnTo>
                  <a:lnTo>
                    <a:pt x="16566" y="161109"/>
                  </a:lnTo>
                  <a:lnTo>
                    <a:pt x="4284" y="210524"/>
                  </a:lnTo>
                  <a:lnTo>
                    <a:pt x="0" y="263525"/>
                  </a:lnTo>
                  <a:lnTo>
                    <a:pt x="0" y="7737436"/>
                  </a:lnTo>
                  <a:lnTo>
                    <a:pt x="4284" y="7790457"/>
                  </a:lnTo>
                  <a:lnTo>
                    <a:pt x="16566" y="7839885"/>
                  </a:lnTo>
                  <a:lnTo>
                    <a:pt x="35992" y="7884649"/>
                  </a:lnTo>
                  <a:lnTo>
                    <a:pt x="61706" y="7923677"/>
                  </a:lnTo>
                  <a:lnTo>
                    <a:pt x="92852" y="7955898"/>
                  </a:lnTo>
                  <a:lnTo>
                    <a:pt x="128576" y="7980240"/>
                  </a:lnTo>
                  <a:lnTo>
                    <a:pt x="168023" y="7995631"/>
                  </a:lnTo>
                  <a:lnTo>
                    <a:pt x="210337" y="8001000"/>
                  </a:lnTo>
                  <a:lnTo>
                    <a:pt x="5532120" y="8001000"/>
                  </a:lnTo>
                  <a:lnTo>
                    <a:pt x="5574411" y="7995631"/>
                  </a:lnTo>
                  <a:lnTo>
                    <a:pt x="5613844" y="7980240"/>
                  </a:lnTo>
                  <a:lnTo>
                    <a:pt x="5649563" y="7955898"/>
                  </a:lnTo>
                  <a:lnTo>
                    <a:pt x="5680710" y="7923677"/>
                  </a:lnTo>
                  <a:lnTo>
                    <a:pt x="5706427" y="7884649"/>
                  </a:lnTo>
                  <a:lnTo>
                    <a:pt x="5725858" y="7839885"/>
                  </a:lnTo>
                  <a:lnTo>
                    <a:pt x="5738145" y="7790457"/>
                  </a:lnTo>
                  <a:lnTo>
                    <a:pt x="5742432" y="7737436"/>
                  </a:lnTo>
                  <a:lnTo>
                    <a:pt x="5742432" y="263525"/>
                  </a:lnTo>
                  <a:lnTo>
                    <a:pt x="5738145" y="210524"/>
                  </a:lnTo>
                  <a:lnTo>
                    <a:pt x="5725858" y="161109"/>
                  </a:lnTo>
                  <a:lnTo>
                    <a:pt x="5706427" y="116352"/>
                  </a:lnTo>
                  <a:lnTo>
                    <a:pt x="5680710" y="77327"/>
                  </a:lnTo>
                  <a:lnTo>
                    <a:pt x="5649563" y="45106"/>
                  </a:lnTo>
                  <a:lnTo>
                    <a:pt x="5613844" y="20762"/>
                  </a:lnTo>
                  <a:lnTo>
                    <a:pt x="5574411" y="5369"/>
                  </a:lnTo>
                  <a:lnTo>
                    <a:pt x="5532120" y="0"/>
                  </a:lnTo>
                  <a:close/>
                </a:path>
              </a:pathLst>
            </a:custGeom>
            <a:solidFill>
              <a:srgbClr val="FFFFFF">
                <a:alpha val="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9"/>
            <p:cNvSpPr/>
            <p:nvPr/>
          </p:nvSpPr>
          <p:spPr>
            <a:xfrm>
              <a:off x="306324" y="1600200"/>
              <a:ext cx="5737860" cy="2478405"/>
            </a:xfrm>
            <a:custGeom>
              <a:avLst/>
              <a:gdLst/>
              <a:ahLst/>
              <a:cxnLst/>
              <a:rect l="l" t="t" r="r" b="b"/>
              <a:pathLst>
                <a:path w="5737860" h="2478404">
                  <a:moveTo>
                    <a:pt x="5527675" y="0"/>
                  </a:moveTo>
                  <a:lnTo>
                    <a:pt x="210172" y="0"/>
                  </a:lnTo>
                  <a:lnTo>
                    <a:pt x="162064" y="4560"/>
                  </a:lnTo>
                  <a:lnTo>
                    <a:pt x="117859" y="17545"/>
                  </a:lnTo>
                  <a:lnTo>
                    <a:pt x="78830" y="37908"/>
                  </a:lnTo>
                  <a:lnTo>
                    <a:pt x="46255" y="64603"/>
                  </a:lnTo>
                  <a:lnTo>
                    <a:pt x="21408" y="96582"/>
                  </a:lnTo>
                  <a:lnTo>
                    <a:pt x="5564" y="132801"/>
                  </a:lnTo>
                  <a:lnTo>
                    <a:pt x="0" y="172211"/>
                  </a:lnTo>
                  <a:lnTo>
                    <a:pt x="0" y="2305812"/>
                  </a:lnTo>
                  <a:lnTo>
                    <a:pt x="5564" y="2345222"/>
                  </a:lnTo>
                  <a:lnTo>
                    <a:pt x="21408" y="2381441"/>
                  </a:lnTo>
                  <a:lnTo>
                    <a:pt x="46255" y="2413420"/>
                  </a:lnTo>
                  <a:lnTo>
                    <a:pt x="78830" y="2440115"/>
                  </a:lnTo>
                  <a:lnTo>
                    <a:pt x="117859" y="2460478"/>
                  </a:lnTo>
                  <a:lnTo>
                    <a:pt x="162064" y="2473463"/>
                  </a:lnTo>
                  <a:lnTo>
                    <a:pt x="210172" y="2478024"/>
                  </a:lnTo>
                  <a:lnTo>
                    <a:pt x="5527675" y="2478024"/>
                  </a:lnTo>
                  <a:lnTo>
                    <a:pt x="5575787" y="2473463"/>
                  </a:lnTo>
                  <a:lnTo>
                    <a:pt x="5619996" y="2460478"/>
                  </a:lnTo>
                  <a:lnTo>
                    <a:pt x="5659026" y="2440115"/>
                  </a:lnTo>
                  <a:lnTo>
                    <a:pt x="5691603" y="2413420"/>
                  </a:lnTo>
                  <a:lnTo>
                    <a:pt x="5716451" y="2381441"/>
                  </a:lnTo>
                  <a:lnTo>
                    <a:pt x="5732295" y="2345222"/>
                  </a:lnTo>
                  <a:lnTo>
                    <a:pt x="5737860" y="2305812"/>
                  </a:lnTo>
                  <a:lnTo>
                    <a:pt x="5737860" y="172211"/>
                  </a:lnTo>
                  <a:lnTo>
                    <a:pt x="5732295" y="132801"/>
                  </a:lnTo>
                  <a:lnTo>
                    <a:pt x="5716451" y="96582"/>
                  </a:lnTo>
                  <a:lnTo>
                    <a:pt x="5691603" y="64603"/>
                  </a:lnTo>
                  <a:lnTo>
                    <a:pt x="5659026" y="37908"/>
                  </a:lnTo>
                  <a:lnTo>
                    <a:pt x="5619996" y="17545"/>
                  </a:lnTo>
                  <a:lnTo>
                    <a:pt x="5575787" y="4560"/>
                  </a:lnTo>
                  <a:lnTo>
                    <a:pt x="5527675" y="0"/>
                  </a:lnTo>
                  <a:close/>
                </a:path>
              </a:pathLst>
            </a:custGeom>
            <a:solidFill>
              <a:schemeClr val="accent5">
                <a:alpha val="27842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" y="1865375"/>
              <a:ext cx="781812" cy="781811"/>
            </a:xfrm>
            <a:prstGeom prst="rect">
              <a:avLst/>
            </a:prstGeom>
          </p:spPr>
        </p:pic>
      </p:grpSp>
      <p:grpSp>
        <p:nvGrpSpPr>
          <p:cNvPr id="49" name="object 7"/>
          <p:cNvGrpSpPr/>
          <p:nvPr/>
        </p:nvGrpSpPr>
        <p:grpSpPr>
          <a:xfrm>
            <a:off x="6041528" y="1152093"/>
            <a:ext cx="2366880" cy="3307569"/>
            <a:chOff x="306324" y="1600200"/>
            <a:chExt cx="5751830" cy="803783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0" name="object 8"/>
            <p:cNvSpPr/>
            <p:nvPr/>
          </p:nvSpPr>
          <p:spPr>
            <a:xfrm>
              <a:off x="315468" y="1636776"/>
              <a:ext cx="5742940" cy="8001000"/>
            </a:xfrm>
            <a:custGeom>
              <a:avLst/>
              <a:gdLst/>
              <a:ahLst/>
              <a:cxnLst/>
              <a:rect l="l" t="t" r="r" b="b"/>
              <a:pathLst>
                <a:path w="5742940" h="8001000">
                  <a:moveTo>
                    <a:pt x="5532120" y="0"/>
                  </a:moveTo>
                  <a:lnTo>
                    <a:pt x="210337" y="0"/>
                  </a:lnTo>
                  <a:lnTo>
                    <a:pt x="168023" y="5369"/>
                  </a:lnTo>
                  <a:lnTo>
                    <a:pt x="128576" y="20762"/>
                  </a:lnTo>
                  <a:lnTo>
                    <a:pt x="92852" y="45106"/>
                  </a:lnTo>
                  <a:lnTo>
                    <a:pt x="61706" y="77327"/>
                  </a:lnTo>
                  <a:lnTo>
                    <a:pt x="35992" y="116352"/>
                  </a:lnTo>
                  <a:lnTo>
                    <a:pt x="16566" y="161109"/>
                  </a:lnTo>
                  <a:lnTo>
                    <a:pt x="4284" y="210524"/>
                  </a:lnTo>
                  <a:lnTo>
                    <a:pt x="0" y="263525"/>
                  </a:lnTo>
                  <a:lnTo>
                    <a:pt x="0" y="7737436"/>
                  </a:lnTo>
                  <a:lnTo>
                    <a:pt x="4284" y="7790457"/>
                  </a:lnTo>
                  <a:lnTo>
                    <a:pt x="16566" y="7839885"/>
                  </a:lnTo>
                  <a:lnTo>
                    <a:pt x="35992" y="7884649"/>
                  </a:lnTo>
                  <a:lnTo>
                    <a:pt x="61706" y="7923677"/>
                  </a:lnTo>
                  <a:lnTo>
                    <a:pt x="92852" y="7955898"/>
                  </a:lnTo>
                  <a:lnTo>
                    <a:pt x="128576" y="7980240"/>
                  </a:lnTo>
                  <a:lnTo>
                    <a:pt x="168023" y="7995631"/>
                  </a:lnTo>
                  <a:lnTo>
                    <a:pt x="210337" y="8001000"/>
                  </a:lnTo>
                  <a:lnTo>
                    <a:pt x="5532120" y="8001000"/>
                  </a:lnTo>
                  <a:lnTo>
                    <a:pt x="5574411" y="7995631"/>
                  </a:lnTo>
                  <a:lnTo>
                    <a:pt x="5613844" y="7980240"/>
                  </a:lnTo>
                  <a:lnTo>
                    <a:pt x="5649563" y="7955898"/>
                  </a:lnTo>
                  <a:lnTo>
                    <a:pt x="5680710" y="7923677"/>
                  </a:lnTo>
                  <a:lnTo>
                    <a:pt x="5706427" y="7884649"/>
                  </a:lnTo>
                  <a:lnTo>
                    <a:pt x="5725858" y="7839885"/>
                  </a:lnTo>
                  <a:lnTo>
                    <a:pt x="5738145" y="7790457"/>
                  </a:lnTo>
                  <a:lnTo>
                    <a:pt x="5742432" y="7737436"/>
                  </a:lnTo>
                  <a:lnTo>
                    <a:pt x="5742432" y="263525"/>
                  </a:lnTo>
                  <a:lnTo>
                    <a:pt x="5738145" y="210524"/>
                  </a:lnTo>
                  <a:lnTo>
                    <a:pt x="5725858" y="161109"/>
                  </a:lnTo>
                  <a:lnTo>
                    <a:pt x="5706427" y="116352"/>
                  </a:lnTo>
                  <a:lnTo>
                    <a:pt x="5680710" y="77327"/>
                  </a:lnTo>
                  <a:lnTo>
                    <a:pt x="5649563" y="45106"/>
                  </a:lnTo>
                  <a:lnTo>
                    <a:pt x="5613844" y="20762"/>
                  </a:lnTo>
                  <a:lnTo>
                    <a:pt x="5574411" y="5369"/>
                  </a:lnTo>
                  <a:lnTo>
                    <a:pt x="5532120" y="0"/>
                  </a:lnTo>
                  <a:close/>
                </a:path>
              </a:pathLst>
            </a:custGeom>
            <a:solidFill>
              <a:srgbClr val="FFFFFF">
                <a:alpha val="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9"/>
            <p:cNvSpPr/>
            <p:nvPr/>
          </p:nvSpPr>
          <p:spPr>
            <a:xfrm>
              <a:off x="306324" y="1600200"/>
              <a:ext cx="5737860" cy="2478405"/>
            </a:xfrm>
            <a:custGeom>
              <a:avLst/>
              <a:gdLst/>
              <a:ahLst/>
              <a:cxnLst/>
              <a:rect l="l" t="t" r="r" b="b"/>
              <a:pathLst>
                <a:path w="5737860" h="2478404">
                  <a:moveTo>
                    <a:pt x="5527675" y="0"/>
                  </a:moveTo>
                  <a:lnTo>
                    <a:pt x="210172" y="0"/>
                  </a:lnTo>
                  <a:lnTo>
                    <a:pt x="162064" y="4560"/>
                  </a:lnTo>
                  <a:lnTo>
                    <a:pt x="117859" y="17545"/>
                  </a:lnTo>
                  <a:lnTo>
                    <a:pt x="78830" y="37908"/>
                  </a:lnTo>
                  <a:lnTo>
                    <a:pt x="46255" y="64603"/>
                  </a:lnTo>
                  <a:lnTo>
                    <a:pt x="21408" y="96582"/>
                  </a:lnTo>
                  <a:lnTo>
                    <a:pt x="5564" y="132801"/>
                  </a:lnTo>
                  <a:lnTo>
                    <a:pt x="0" y="172211"/>
                  </a:lnTo>
                  <a:lnTo>
                    <a:pt x="0" y="2305812"/>
                  </a:lnTo>
                  <a:lnTo>
                    <a:pt x="5564" y="2345222"/>
                  </a:lnTo>
                  <a:lnTo>
                    <a:pt x="21408" y="2381441"/>
                  </a:lnTo>
                  <a:lnTo>
                    <a:pt x="46255" y="2413420"/>
                  </a:lnTo>
                  <a:lnTo>
                    <a:pt x="78830" y="2440115"/>
                  </a:lnTo>
                  <a:lnTo>
                    <a:pt x="117859" y="2460478"/>
                  </a:lnTo>
                  <a:lnTo>
                    <a:pt x="162064" y="2473463"/>
                  </a:lnTo>
                  <a:lnTo>
                    <a:pt x="210172" y="2478024"/>
                  </a:lnTo>
                  <a:lnTo>
                    <a:pt x="5527675" y="2478024"/>
                  </a:lnTo>
                  <a:lnTo>
                    <a:pt x="5575787" y="2473463"/>
                  </a:lnTo>
                  <a:lnTo>
                    <a:pt x="5619996" y="2460478"/>
                  </a:lnTo>
                  <a:lnTo>
                    <a:pt x="5659026" y="2440115"/>
                  </a:lnTo>
                  <a:lnTo>
                    <a:pt x="5691603" y="2413420"/>
                  </a:lnTo>
                  <a:lnTo>
                    <a:pt x="5716451" y="2381441"/>
                  </a:lnTo>
                  <a:lnTo>
                    <a:pt x="5732295" y="2345222"/>
                  </a:lnTo>
                  <a:lnTo>
                    <a:pt x="5737860" y="2305812"/>
                  </a:lnTo>
                  <a:lnTo>
                    <a:pt x="5737860" y="172211"/>
                  </a:lnTo>
                  <a:lnTo>
                    <a:pt x="5732295" y="132801"/>
                  </a:lnTo>
                  <a:lnTo>
                    <a:pt x="5716451" y="96582"/>
                  </a:lnTo>
                  <a:lnTo>
                    <a:pt x="5691603" y="64603"/>
                  </a:lnTo>
                  <a:lnTo>
                    <a:pt x="5659026" y="37908"/>
                  </a:lnTo>
                  <a:lnTo>
                    <a:pt x="5619996" y="17545"/>
                  </a:lnTo>
                  <a:lnTo>
                    <a:pt x="5575787" y="4560"/>
                  </a:lnTo>
                  <a:lnTo>
                    <a:pt x="5527675" y="0"/>
                  </a:lnTo>
                  <a:close/>
                </a:path>
              </a:pathLst>
            </a:custGeom>
            <a:solidFill>
              <a:srgbClr val="002060">
                <a:alpha val="2784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" y="1865375"/>
              <a:ext cx="781812" cy="781811"/>
            </a:xfrm>
            <a:prstGeom prst="rect">
              <a:avLst/>
            </a:prstGeom>
          </p:spPr>
        </p:pic>
      </p:grpSp>
      <p:sp>
        <p:nvSpPr>
          <p:cNvPr id="53" name="object 15"/>
          <p:cNvSpPr txBox="1"/>
          <p:nvPr/>
        </p:nvSpPr>
        <p:spPr>
          <a:xfrm>
            <a:off x="1442798" y="1291081"/>
            <a:ext cx="2162175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6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Гера</a:t>
            </a:r>
            <a:endParaRPr sz="3600" b="1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54" name="object 16"/>
          <p:cNvSpPr txBox="1"/>
          <p:nvPr/>
        </p:nvSpPr>
        <p:spPr>
          <a:xfrm>
            <a:off x="3640678" y="1291081"/>
            <a:ext cx="3965346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36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Альготек</a:t>
            </a:r>
          </a:p>
        </p:txBody>
      </p:sp>
      <p:sp>
        <p:nvSpPr>
          <p:cNvPr id="55" name="object 6"/>
          <p:cNvSpPr txBox="1"/>
          <p:nvPr/>
        </p:nvSpPr>
        <p:spPr>
          <a:xfrm>
            <a:off x="5481309" y="1077908"/>
            <a:ext cx="3808210" cy="113813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ru-RU" sz="36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Зелёное </a:t>
            </a:r>
            <a:endParaRPr lang="ru-RU" sz="3600" b="1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ru-RU" sz="3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солнце</a:t>
            </a:r>
            <a:endParaRPr sz="3600" b="1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56" name="object 18"/>
          <p:cNvSpPr txBox="1"/>
          <p:nvPr/>
        </p:nvSpPr>
        <p:spPr>
          <a:xfrm>
            <a:off x="769473" y="2220057"/>
            <a:ext cx="2234442" cy="5822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spcBef>
                <a:spcPts val="220"/>
              </a:spcBef>
            </a:pP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Использование суспензии  хлореллы в </a:t>
            </a:r>
            <a:r>
              <a:rPr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качестве</a:t>
            </a: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 </a:t>
            </a:r>
            <a:r>
              <a:rPr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удобрения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для растений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57" name="object 19"/>
          <p:cNvSpPr txBox="1"/>
          <p:nvPr/>
        </p:nvSpPr>
        <p:spPr>
          <a:xfrm>
            <a:off x="802033" y="2813350"/>
            <a:ext cx="2286315" cy="15036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Наши преимущества:</a:t>
            </a:r>
          </a:p>
          <a:p>
            <a:pPr>
              <a:spcBef>
                <a:spcPts val="20"/>
              </a:spcBef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700" marR="52069">
              <a:tabLst>
                <a:tab pos="469265" algn="l"/>
                <a:tab pos="469900" algn="l"/>
              </a:tabLst>
            </a:pP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Большая вариативность  использования</a:t>
            </a:r>
          </a:p>
          <a:p>
            <a:pPr>
              <a:spcBef>
                <a:spcPts val="5"/>
              </a:spcBef>
              <a:buClr>
                <a:srgbClr val="FFFFFF"/>
              </a:buClr>
              <a:buFont typeface="Arial MT"/>
              <a:buChar char="•"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700">
              <a:tabLst>
                <a:tab pos="469265" algn="l"/>
                <a:tab pos="469900" algn="l"/>
              </a:tabLst>
            </a:pPr>
            <a:r>
              <a:rPr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Самостоятельное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производство</a:t>
            </a:r>
            <a:r>
              <a:rPr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хлореллы</a:t>
            </a: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 </a:t>
            </a:r>
            <a:r>
              <a:rPr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ниже</a:t>
            </a:r>
            <a:r>
              <a:rPr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себестоимость</a:t>
            </a:r>
          </a:p>
        </p:txBody>
      </p:sp>
      <p:sp>
        <p:nvSpPr>
          <p:cNvPr id="58" name="object 24"/>
          <p:cNvSpPr/>
          <p:nvPr/>
        </p:nvSpPr>
        <p:spPr>
          <a:xfrm>
            <a:off x="2640054" y="3974040"/>
            <a:ext cx="363861" cy="96800"/>
          </a:xfrm>
          <a:custGeom>
            <a:avLst/>
            <a:gdLst/>
            <a:ahLst/>
            <a:cxnLst/>
            <a:rect l="l" t="t" r="r" b="b"/>
            <a:pathLst>
              <a:path w="533400" h="178434">
                <a:moveTo>
                  <a:pt x="355091" y="0"/>
                </a:moveTo>
                <a:lnTo>
                  <a:pt x="355091" y="178307"/>
                </a:lnTo>
                <a:lnTo>
                  <a:pt x="473963" y="118871"/>
                </a:lnTo>
                <a:lnTo>
                  <a:pt x="384810" y="118871"/>
                </a:lnTo>
                <a:lnTo>
                  <a:pt x="384810" y="59435"/>
                </a:lnTo>
                <a:lnTo>
                  <a:pt x="473963" y="59435"/>
                </a:lnTo>
                <a:lnTo>
                  <a:pt x="355091" y="0"/>
                </a:lnTo>
                <a:close/>
              </a:path>
              <a:path w="533400" h="178434">
                <a:moveTo>
                  <a:pt x="355091" y="59435"/>
                </a:moveTo>
                <a:lnTo>
                  <a:pt x="0" y="59435"/>
                </a:lnTo>
                <a:lnTo>
                  <a:pt x="0" y="118871"/>
                </a:lnTo>
                <a:lnTo>
                  <a:pt x="355091" y="118871"/>
                </a:lnTo>
                <a:lnTo>
                  <a:pt x="355091" y="59435"/>
                </a:lnTo>
                <a:close/>
              </a:path>
              <a:path w="533400" h="178434">
                <a:moveTo>
                  <a:pt x="473963" y="59435"/>
                </a:moveTo>
                <a:lnTo>
                  <a:pt x="384810" y="59435"/>
                </a:lnTo>
                <a:lnTo>
                  <a:pt x="384810" y="118871"/>
                </a:lnTo>
                <a:lnTo>
                  <a:pt x="473963" y="118871"/>
                </a:lnTo>
                <a:lnTo>
                  <a:pt x="533400" y="89153"/>
                </a:lnTo>
                <a:lnTo>
                  <a:pt x="473963" y="59435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0"/>
          <p:cNvSpPr txBox="1"/>
          <p:nvPr/>
        </p:nvSpPr>
        <p:spPr>
          <a:xfrm>
            <a:off x="3464251" y="2223502"/>
            <a:ext cx="2389279" cy="768158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41655">
              <a:spcBef>
                <a:spcPts val="229"/>
              </a:spcBef>
            </a:pP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Продажа хлореллы для  </a:t>
            </a:r>
            <a:r>
              <a:rPr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очистки</a:t>
            </a: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водоёмов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700"/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Используется собственный</a:t>
            </a: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выведенный штамм</a:t>
            </a:r>
          </a:p>
        </p:txBody>
      </p:sp>
      <p:sp>
        <p:nvSpPr>
          <p:cNvPr id="60" name="object 21"/>
          <p:cNvSpPr txBox="1"/>
          <p:nvPr/>
        </p:nvSpPr>
        <p:spPr>
          <a:xfrm>
            <a:off x="3423662" y="2629987"/>
            <a:ext cx="2891467" cy="24269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2800" b="1" spc="10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2700">
              <a:spcBef>
                <a:spcPts val="105"/>
              </a:spcBef>
            </a:pPr>
            <a:r>
              <a:rPr sz="12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Наши</a:t>
            </a:r>
            <a:r>
              <a:rPr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преимущества:</a:t>
            </a:r>
          </a:p>
          <a:p>
            <a:pPr marL="12700">
              <a:spcBef>
                <a:spcPts val="20"/>
              </a:spcBef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R="755650">
              <a:tabLst>
                <a:tab pos="355600" algn="l"/>
                <a:tab pos="356235" algn="l"/>
              </a:tabLst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Более удобная логистика</a:t>
            </a:r>
          </a:p>
          <a:p>
            <a:pPr marL="12700" marR="755650" indent="-343535">
              <a:buFont typeface="Arial"/>
              <a:buChar char="•"/>
              <a:tabLst>
                <a:tab pos="355600" algn="l"/>
                <a:tab pos="356235" algn="l"/>
              </a:tabLst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R="755650">
              <a:tabLst>
                <a:tab pos="355600" algn="l"/>
                <a:tab pos="356235" algn="l"/>
              </a:tabLst>
            </a:pP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Усовершеноствованный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метод хранения</a:t>
            </a:r>
          </a:p>
          <a:p>
            <a:pPr marL="337185" marR="5080" indent="17780">
              <a:lnSpc>
                <a:spcPct val="100000"/>
              </a:lnSpc>
              <a:spcBef>
                <a:spcPts val="15"/>
              </a:spcBef>
            </a:pPr>
            <a:endParaRPr lang="ru-RU" sz="2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37185" marR="5080" indent="17780">
              <a:lnSpc>
                <a:spcPct val="100000"/>
              </a:lnSpc>
              <a:spcBef>
                <a:spcPts val="15"/>
              </a:spcBef>
            </a:pPr>
            <a:endParaRPr sz="28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sp>
        <p:nvSpPr>
          <p:cNvPr id="61" name="object 22"/>
          <p:cNvSpPr txBox="1"/>
          <p:nvPr/>
        </p:nvSpPr>
        <p:spPr>
          <a:xfrm>
            <a:off x="6085880" y="2223622"/>
            <a:ext cx="2221315" cy="5822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spcBef>
                <a:spcPts val="220"/>
              </a:spcBef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Продажа хлореллы для животноводства и применения человеком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62" name="object 21"/>
          <p:cNvSpPr txBox="1"/>
          <p:nvPr/>
        </p:nvSpPr>
        <p:spPr>
          <a:xfrm>
            <a:off x="6098978" y="2429213"/>
            <a:ext cx="2572871" cy="2783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2800" b="1" spc="10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2700" marR="755650">
              <a:tabLst>
                <a:tab pos="355600" algn="l"/>
                <a:tab pos="356235" algn="l"/>
              </a:tabLst>
            </a:pPr>
            <a:r>
              <a:rPr sz="12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Наши</a:t>
            </a:r>
            <a:r>
              <a:rPr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преимущества:</a:t>
            </a:r>
          </a:p>
          <a:p>
            <a:pPr marR="755650">
              <a:tabLst>
                <a:tab pos="355600" algn="l"/>
                <a:tab pos="356235" algn="l"/>
              </a:tabLst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065" marR="755650">
              <a:tabLst>
                <a:tab pos="355600" algn="l"/>
                <a:tab pos="356235" algn="l"/>
              </a:tabLst>
            </a:pP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Концентрация  </a:t>
            </a:r>
            <a:r>
              <a:rPr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выращиваемой</a:t>
            </a: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нами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хлореллы</a:t>
            </a:r>
            <a:r>
              <a:rPr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больше</a:t>
            </a:r>
            <a:r>
              <a:rPr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в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5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раз</a:t>
            </a:r>
            <a:r>
              <a:rPr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 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065" marR="755650">
              <a:tabLst>
                <a:tab pos="355600" algn="l"/>
                <a:tab pos="356235" algn="l"/>
              </a:tabLst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065" marR="755650">
              <a:tabLst>
                <a:tab pos="355600" algn="l"/>
                <a:tab pos="356235" algn="l"/>
              </a:tabLst>
            </a:pPr>
            <a:r>
              <a:rPr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больше</a:t>
            </a:r>
            <a:r>
              <a:rPr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эффективность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337185" marR="5080" indent="17780">
              <a:lnSpc>
                <a:spcPct val="100000"/>
              </a:lnSpc>
              <a:spcBef>
                <a:spcPts val="15"/>
              </a:spcBef>
            </a:pPr>
            <a:endParaRPr lang="ru-RU" sz="2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37185" marR="5080" indent="17780">
              <a:lnSpc>
                <a:spcPct val="100000"/>
              </a:lnSpc>
              <a:spcBef>
                <a:spcPts val="15"/>
              </a:spcBef>
            </a:pPr>
            <a:endParaRPr sz="28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sp>
        <p:nvSpPr>
          <p:cNvPr id="63" name="object 24"/>
          <p:cNvSpPr/>
          <p:nvPr/>
        </p:nvSpPr>
        <p:spPr>
          <a:xfrm>
            <a:off x="6444158" y="3843460"/>
            <a:ext cx="363861" cy="96800"/>
          </a:xfrm>
          <a:custGeom>
            <a:avLst/>
            <a:gdLst/>
            <a:ahLst/>
            <a:cxnLst/>
            <a:rect l="l" t="t" r="r" b="b"/>
            <a:pathLst>
              <a:path w="533400" h="178434">
                <a:moveTo>
                  <a:pt x="355091" y="0"/>
                </a:moveTo>
                <a:lnTo>
                  <a:pt x="355091" y="178307"/>
                </a:lnTo>
                <a:lnTo>
                  <a:pt x="473963" y="118871"/>
                </a:lnTo>
                <a:lnTo>
                  <a:pt x="384810" y="118871"/>
                </a:lnTo>
                <a:lnTo>
                  <a:pt x="384810" y="59435"/>
                </a:lnTo>
                <a:lnTo>
                  <a:pt x="473963" y="59435"/>
                </a:lnTo>
                <a:lnTo>
                  <a:pt x="355091" y="0"/>
                </a:lnTo>
                <a:close/>
              </a:path>
              <a:path w="533400" h="178434">
                <a:moveTo>
                  <a:pt x="355091" y="59435"/>
                </a:moveTo>
                <a:lnTo>
                  <a:pt x="0" y="59435"/>
                </a:lnTo>
                <a:lnTo>
                  <a:pt x="0" y="118871"/>
                </a:lnTo>
                <a:lnTo>
                  <a:pt x="355091" y="118871"/>
                </a:lnTo>
                <a:lnTo>
                  <a:pt x="355091" y="59435"/>
                </a:lnTo>
                <a:close/>
              </a:path>
              <a:path w="533400" h="178434">
                <a:moveTo>
                  <a:pt x="473963" y="59435"/>
                </a:moveTo>
                <a:lnTo>
                  <a:pt x="384810" y="59435"/>
                </a:lnTo>
                <a:lnTo>
                  <a:pt x="384810" y="118871"/>
                </a:lnTo>
                <a:lnTo>
                  <a:pt x="473963" y="118871"/>
                </a:lnTo>
                <a:lnTo>
                  <a:pt x="533400" y="89153"/>
                </a:lnTo>
                <a:lnTo>
                  <a:pt x="473963" y="59435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290971" y="2795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290970" y="2672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032" y="629458"/>
            <a:ext cx="4091054" cy="361335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3741828" y="857921"/>
            <a:ext cx="19506" cy="3899860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541864" y="1746154"/>
            <a:ext cx="1220969" cy="1129"/>
          </a:xfrm>
          <a:prstGeom prst="straightConnector1">
            <a:avLst/>
          </a:prstGeom>
          <a:ln w="76200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5"/>
          <p:cNvGrpSpPr/>
          <p:nvPr/>
        </p:nvGrpSpPr>
        <p:grpSpPr>
          <a:xfrm>
            <a:off x="-381000" y="1388928"/>
            <a:ext cx="13207386" cy="2392861"/>
            <a:chOff x="0" y="-1250724"/>
            <a:chExt cx="24450458" cy="8351517"/>
          </a:xfrm>
        </p:grpSpPr>
        <p:grpSp>
          <p:nvGrpSpPr>
            <p:cNvPr id="19" name="Group 6"/>
            <p:cNvGrpSpPr/>
            <p:nvPr/>
          </p:nvGrpSpPr>
          <p:grpSpPr>
            <a:xfrm>
              <a:off x="0" y="0"/>
              <a:ext cx="6497263" cy="7100793"/>
              <a:chOff x="0" y="0"/>
              <a:chExt cx="3062634" cy="3347122"/>
            </a:xfrm>
          </p:grpSpPr>
          <p:sp>
            <p:nvSpPr>
              <p:cNvPr id="22" name="Freeform 7"/>
              <p:cNvSpPr/>
              <p:nvPr/>
            </p:nvSpPr>
            <p:spPr>
              <a:xfrm>
                <a:off x="0" y="0"/>
                <a:ext cx="3062634" cy="3347122"/>
              </a:xfrm>
              <a:custGeom>
                <a:avLst/>
                <a:gdLst/>
                <a:ahLst/>
                <a:cxnLst/>
                <a:rect l="l" t="t" r="r" b="b"/>
                <a:pathLst>
                  <a:path w="3062634" h="3347122">
                    <a:moveTo>
                      <a:pt x="2938174" y="3347122"/>
                    </a:moveTo>
                    <a:lnTo>
                      <a:pt x="124460" y="3347122"/>
                    </a:lnTo>
                    <a:cubicBezTo>
                      <a:pt x="55880" y="3347122"/>
                      <a:pt x="0" y="3291242"/>
                      <a:pt x="0" y="322266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938174" y="0"/>
                    </a:lnTo>
                    <a:cubicBezTo>
                      <a:pt x="3006754" y="0"/>
                      <a:pt x="3062634" y="55880"/>
                      <a:pt x="3062634" y="124460"/>
                    </a:cubicBezTo>
                    <a:lnTo>
                      <a:pt x="3062634" y="3222662"/>
                    </a:lnTo>
                    <a:cubicBezTo>
                      <a:pt x="3062634" y="3291242"/>
                      <a:pt x="3006754" y="3347122"/>
                      <a:pt x="2938174" y="3347122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sp>
          <p:nvSpPr>
            <p:cNvPr id="20" name="TextBox 8"/>
            <p:cNvSpPr txBox="1"/>
            <p:nvPr/>
          </p:nvSpPr>
          <p:spPr>
            <a:xfrm>
              <a:off x="820441" y="2909253"/>
              <a:ext cx="5034181" cy="10617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80"/>
                </a:lnSpc>
              </a:pPr>
              <a:endParaRPr lang="en-US" sz="3600" dirty="0">
                <a:solidFill>
                  <a:srgbClr val="FFFFFF"/>
                </a:solidFill>
                <a:latin typeface="Montserrat Semi-Bold"/>
              </a:endParaRPr>
            </a:p>
          </p:txBody>
        </p:sp>
        <p:sp>
          <p:nvSpPr>
            <p:cNvPr id="21" name="TextBox 9"/>
            <p:cNvSpPr txBox="1"/>
            <p:nvPr/>
          </p:nvSpPr>
          <p:spPr>
            <a:xfrm>
              <a:off x="15494721" y="-1250724"/>
              <a:ext cx="8955737" cy="26487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7052"/>
                </a:lnSpc>
              </a:pPr>
              <a:r>
                <a:rPr lang="ru-RU" sz="2400" dirty="0">
                  <a:solidFill>
                    <a:srgbClr val="FFFFFF"/>
                  </a:solidFill>
                  <a:latin typeface="Montserrat Extra-Bold"/>
                </a:rPr>
                <a:t>	</a:t>
              </a:r>
              <a:endParaRPr lang="en-US" sz="2000" dirty="0">
                <a:solidFill>
                  <a:srgbClr val="FFFFFF"/>
                </a:solidFill>
                <a:latin typeface="Montserrat Extra-Bold"/>
              </a:endParaRPr>
            </a:p>
          </p:txBody>
        </p:sp>
      </p:grpSp>
      <p:grpSp>
        <p:nvGrpSpPr>
          <p:cNvPr id="23" name="Group 5"/>
          <p:cNvGrpSpPr/>
          <p:nvPr/>
        </p:nvGrpSpPr>
        <p:grpSpPr>
          <a:xfrm>
            <a:off x="187328" y="4066244"/>
            <a:ext cx="13207386" cy="2869153"/>
            <a:chOff x="0" y="-1250724"/>
            <a:chExt cx="24450458" cy="8351517"/>
          </a:xfrm>
        </p:grpSpPr>
        <p:grpSp>
          <p:nvGrpSpPr>
            <p:cNvPr id="24" name="Group 6"/>
            <p:cNvGrpSpPr/>
            <p:nvPr/>
          </p:nvGrpSpPr>
          <p:grpSpPr>
            <a:xfrm>
              <a:off x="0" y="0"/>
              <a:ext cx="6497263" cy="7100793"/>
              <a:chOff x="0" y="0"/>
              <a:chExt cx="3062634" cy="3347122"/>
            </a:xfrm>
          </p:grpSpPr>
          <p:sp>
            <p:nvSpPr>
              <p:cNvPr id="27" name="Freeform 7"/>
              <p:cNvSpPr/>
              <p:nvPr/>
            </p:nvSpPr>
            <p:spPr>
              <a:xfrm>
                <a:off x="0" y="0"/>
                <a:ext cx="3062634" cy="3347122"/>
              </a:xfrm>
              <a:custGeom>
                <a:avLst/>
                <a:gdLst/>
                <a:ahLst/>
                <a:cxnLst/>
                <a:rect l="l" t="t" r="r" b="b"/>
                <a:pathLst>
                  <a:path w="3062634" h="3347122">
                    <a:moveTo>
                      <a:pt x="2938174" y="3347122"/>
                    </a:moveTo>
                    <a:lnTo>
                      <a:pt x="124460" y="3347122"/>
                    </a:lnTo>
                    <a:cubicBezTo>
                      <a:pt x="55880" y="3347122"/>
                      <a:pt x="0" y="3291242"/>
                      <a:pt x="0" y="322266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938174" y="0"/>
                    </a:lnTo>
                    <a:cubicBezTo>
                      <a:pt x="3006754" y="0"/>
                      <a:pt x="3062634" y="55880"/>
                      <a:pt x="3062634" y="124460"/>
                    </a:cubicBezTo>
                    <a:lnTo>
                      <a:pt x="3062634" y="3222662"/>
                    </a:lnTo>
                    <a:cubicBezTo>
                      <a:pt x="3062634" y="3291242"/>
                      <a:pt x="3006754" y="3347122"/>
                      <a:pt x="2938174" y="3347122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sp>
          <p:nvSpPr>
            <p:cNvPr id="25" name="TextBox 8"/>
            <p:cNvSpPr txBox="1"/>
            <p:nvPr/>
          </p:nvSpPr>
          <p:spPr>
            <a:xfrm>
              <a:off x="820441" y="2909253"/>
              <a:ext cx="5034181" cy="10617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80"/>
                </a:lnSpc>
              </a:pPr>
              <a:endParaRPr lang="en-US" sz="3600" dirty="0">
                <a:solidFill>
                  <a:srgbClr val="FFFFFF"/>
                </a:solidFill>
                <a:latin typeface="Montserrat Semi-Bold"/>
              </a:endParaRPr>
            </a:p>
          </p:txBody>
        </p:sp>
        <p:sp>
          <p:nvSpPr>
            <p:cNvPr id="26" name="TextBox 9"/>
            <p:cNvSpPr txBox="1"/>
            <p:nvPr/>
          </p:nvSpPr>
          <p:spPr>
            <a:xfrm>
              <a:off x="15494721" y="-1250724"/>
              <a:ext cx="8955737" cy="26487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7052"/>
                </a:lnSpc>
              </a:pPr>
              <a:r>
                <a:rPr lang="ru-RU" sz="2400" dirty="0">
                  <a:solidFill>
                    <a:srgbClr val="FFFFFF"/>
                  </a:solidFill>
                  <a:latin typeface="Montserrat Extra-Bold"/>
                </a:rPr>
                <a:t>	</a:t>
              </a:r>
              <a:endParaRPr lang="en-US" sz="2000" dirty="0">
                <a:solidFill>
                  <a:srgbClr val="FFFFFF"/>
                </a:solidFill>
                <a:latin typeface="Montserrat Extra-Bold"/>
              </a:endParaRPr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401715" y="2520581"/>
            <a:ext cx="23701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Культивирование и продажа хлореллы в виде удобрения для улучшения роста, развития и профилактики растений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9693" y="1316857"/>
            <a:ext cx="2818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Культивирование и продажа хлореллы для подкормки и оздоровления животных на сельских хозяйствах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41278" y="3846986"/>
            <a:ext cx="22910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Культивирование и продажа хлореллы для облагораживания и рекультивации почвы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 flipH="1">
            <a:off x="2552285" y="3028412"/>
            <a:ext cx="1220969" cy="1129"/>
          </a:xfrm>
          <a:prstGeom prst="straightConnector1">
            <a:avLst/>
          </a:prstGeom>
          <a:ln w="76200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2544294" y="4287595"/>
            <a:ext cx="1220969" cy="1129"/>
          </a:xfrm>
          <a:prstGeom prst="straightConnector1">
            <a:avLst/>
          </a:prstGeom>
          <a:ln w="76200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298067" y="3371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510212" y="1450845"/>
            <a:ext cx="7319338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700" indent="-285750">
              <a:buFont typeface="Arial"/>
              <a:buChar char="•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Закуплены и изучены образцы штамма Хлореллы. </a:t>
            </a:r>
            <a:endParaRPr lang="ru-RU" sz="1600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endParaRPr lang="ru-RU" sz="16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700" indent="-285750">
              <a:buFont typeface="Arial"/>
              <a:buChar char="•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Собраны несколько образцов  </a:t>
            </a:r>
            <a:r>
              <a:rPr lang="ru-RU" sz="16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биореакторов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для выращивания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Хлореллы</a:t>
            </a:r>
            <a:r>
              <a:rPr 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.</a:t>
            </a:r>
          </a:p>
          <a:p>
            <a:endParaRPr lang="ru-RU" sz="16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700" indent="-285750">
              <a:buFont typeface="Arial"/>
              <a:buChar char="•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Благодаря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собственным исследованиям и разработкам эффективность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получения продукта по сравнению с аналогами увеличена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в 4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раза (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 25 </a:t>
            </a:r>
            <a:r>
              <a:rPr lang="ru-RU" sz="16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млн.кл</a:t>
            </a:r>
            <a:r>
              <a:rPr lang="en-US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/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мл до 100 </a:t>
            </a:r>
            <a:r>
              <a:rPr lang="ru-RU" sz="16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млн.кл</a:t>
            </a:r>
            <a:r>
              <a:rPr lang="en-US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/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мл). </a:t>
            </a:r>
            <a:endParaRPr lang="ru-RU" sz="1600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endParaRPr lang="ru-RU" sz="16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2700" indent="-285750">
              <a:buFont typeface="Arial"/>
              <a:buChar char="•"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Проведены исследования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базе Томского Аграрного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Колледжа, в данный момент проводятся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клинические испытания продукта.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590147" y="1044300"/>
            <a:ext cx="734736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u="sng" dirty="0">
                <a:solidFill>
                  <a:schemeClr val="bg2"/>
                </a:solidFill>
                <a:latin typeface="Raleway"/>
                <a:ea typeface="Raleway"/>
                <a:cs typeface="Raleway"/>
              </a:rPr>
              <a:t>Копцев Данила Андреевич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– автор и руководитель проекта, старший научный сотрудник проекта.</a:t>
            </a:r>
          </a:p>
          <a:p>
            <a:endParaRPr lang="ru-RU" sz="1600" b="1" u="sng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endParaRPr lang="ru-RU" sz="1600" b="1" u="sng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r>
              <a:rPr lang="ru-RU" sz="1600" b="1" u="sng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Бакшеев Артём Игоревич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– руководитель проекта, биотехнический специалист, инженер.</a:t>
            </a:r>
          </a:p>
          <a:p>
            <a:endParaRPr lang="ru-RU" sz="1600" b="1" u="sng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endParaRPr lang="ru-RU" sz="1600" b="1" u="sng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r>
              <a:rPr lang="ru-RU" sz="1600" b="1" u="sng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Кабанов Даниил Вячеславович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– программист, инженер по автоматизации. </a:t>
            </a:r>
          </a:p>
          <a:p>
            <a:endParaRPr lang="ru-RU" sz="2400" b="1" u="sng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sz="2400" b="1" u="sng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b="1" u="sng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Ким Андрей Владимирович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– руководитель проекта, инвестор, куратор.</a:t>
            </a:r>
          </a:p>
          <a:p>
            <a:endParaRPr lang="ru-RU" sz="16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1224926045"/>
              </p:ext>
            </p:extLst>
          </p:nvPr>
        </p:nvGraphicFramePr>
        <p:xfrm>
          <a:off x="530715" y="1516162"/>
          <a:ext cx="7532025" cy="3535590"/>
        </p:xfrm>
        <a:graphic>
          <a:graphicData uri="http://schemas.openxmlformats.org/drawingml/2006/table">
            <a:tbl>
              <a:tblPr>
                <a:noFill/>
                <a:tableStyleId>{598D15EF-1D6D-4EC6-BFB3-C704B5B7B9B7}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1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Создание ООО</a:t>
                      </a:r>
                      <a:endParaRPr sz="1600" b="1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0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конца октября 2023 года</a:t>
                      </a:r>
                      <a:endParaRPr sz="16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0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Ким Андрей Владимирович</a:t>
                      </a:r>
                      <a:endParaRPr sz="16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600" b="1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Сертификация продукта</a:t>
                      </a:r>
                      <a:endParaRPr sz="1600" b="1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середины ноября 2023 года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0" i="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Копцев</a:t>
                      </a:r>
                      <a:r>
                        <a:rPr lang="ru-RU" sz="1600" b="0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Данила Андреевич</a:t>
                      </a:r>
                      <a:endParaRPr sz="16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600" b="1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Запуск массового производства</a:t>
                      </a:r>
                      <a:endParaRPr sz="1600" b="1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конца ноября 2023 года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6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600" b="0" i="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Бакшеев Артём Игоревич</a:t>
                      </a:r>
                      <a:endParaRPr sz="16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err="1" smtClean="0">
                <a:solidFill>
                  <a:srgbClr val="132C40"/>
                </a:solidFill>
              </a:rPr>
              <a:t>Копцев</a:t>
            </a:r>
            <a:r>
              <a:rPr lang="ru-RU" dirty="0" smtClean="0">
                <a:solidFill>
                  <a:srgbClr val="132C40"/>
                </a:solidFill>
              </a:rPr>
              <a:t> Данила Андреевич</a:t>
            </a:r>
            <a:endParaRPr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>
                <a:solidFill>
                  <a:srgbClr val="132C40"/>
                </a:solidFill>
              </a:rPr>
              <a:t>+7 </a:t>
            </a:r>
            <a:r>
              <a:rPr lang="ru-RU" dirty="0" smtClean="0">
                <a:solidFill>
                  <a:srgbClr val="132C40"/>
                </a:solidFill>
              </a:rPr>
              <a:t>913 868 96 74</a:t>
            </a:r>
            <a:endParaRPr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 dirty="0" smtClean="0">
                <a:solidFill>
                  <a:schemeClr val="hlink"/>
                </a:solidFill>
              </a:rPr>
              <a:t>danilakoptcev@yandex.ru</a:t>
            </a:r>
            <a:endParaRPr dirty="0" smtClean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554</Words>
  <Application>Microsoft Office PowerPoint</Application>
  <PresentationFormat>Экран (16:9)</PresentationFormat>
  <Paragraphs>128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7" baseType="lpstr">
      <vt:lpstr>Calibri</vt:lpstr>
      <vt:lpstr>Arial</vt:lpstr>
      <vt:lpstr>Verdana</vt:lpstr>
      <vt:lpstr>Montserrat Extra-Light</vt:lpstr>
      <vt:lpstr>Montserrat Extra-Bold</vt:lpstr>
      <vt:lpstr>Century Gothic</vt:lpstr>
      <vt:lpstr>Raleway SemiBold</vt:lpstr>
      <vt:lpstr>Montserrat Semi-Bold</vt:lpstr>
      <vt:lpstr>Raleway</vt:lpstr>
      <vt:lpstr>Arial MT</vt:lpstr>
      <vt:lpstr>Times New Roman</vt:lpstr>
      <vt:lpstr>Helvetica Neue</vt:lpstr>
      <vt:lpstr>Simple Light</vt:lpstr>
      <vt:lpstr>Simple Light</vt:lpstr>
      <vt:lpstr>Биологически активная добавка к кормам для животных "Хлорелла"  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Биологически активная добавка к кормам для животных "Хлорелла"</dc:title>
  <dc:creator>Пользователь</dc:creator>
  <cp:lastModifiedBy>Пользователь</cp:lastModifiedBy>
  <cp:revision>8</cp:revision>
  <dcterms:modified xsi:type="dcterms:W3CDTF">2023-10-13T17:43:08Z</dcterms:modified>
</cp:coreProperties>
</file>