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6"/>
  </p:notesMasterIdLst>
  <p:sldIdLst>
    <p:sldId id="256" r:id="rId3"/>
    <p:sldId id="257" r:id="rId4"/>
    <p:sldId id="258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aleway Medium" panose="020B0604020202020204" charset="-52"/>
      <p:regular r:id="rId11"/>
      <p:bold r:id="rId12"/>
      <p:italic r:id="rId13"/>
      <p:boldItalic r:id="rId14"/>
    </p:embeddedFont>
    <p:embeddedFont>
      <p:font typeface="Raleway" panose="020B0604020202020204" charset="-52"/>
      <p:regular r:id="rId15"/>
      <p:bold r:id="rId16"/>
      <p:italic r:id="rId17"/>
      <p:boldItalic r:id="rId18"/>
    </p:embeddedFont>
    <p:embeddedFont>
      <p:font typeface="PT Sans" panose="020B0604020202020204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835D5A-479C-4C30-98F8-32353AC3EB8D}">
  <a:tblStyle styleId="{28835D5A-479C-4C30-98F8-32353AC3EB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9.fntdata"/><Relationship Id="rId23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73673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e0d53ba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e0d53ba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2f65f7df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2f65f7df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 rtl="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 rtl="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 rtl="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 rtl="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descr="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4862" y="1505852"/>
            <a:ext cx="5358276" cy="265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2971800" y="5186350"/>
            <a:ext cx="12344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339550" y="1058900"/>
            <a:ext cx="96120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3600">
                <a:latin typeface="PT Sans"/>
                <a:ea typeface="PT Sans"/>
                <a:cs typeface="PT Sans"/>
                <a:sym typeface="PT Sans"/>
              </a:rPr>
              <a:t>Строительство дороги в условиях горной местности</a:t>
            </a:r>
            <a:endParaRPr sz="3600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339550" y="3599950"/>
            <a:ext cx="50472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Гипотеза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о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том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какую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п</a:t>
            </a:r>
            <a:r>
              <a:rPr lang="en-US" sz="1800" b="1" dirty="0" err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у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решаем</a:t>
            </a:r>
            <a:r>
              <a:rPr lang="en-US" sz="18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8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ша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комнанда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улучшить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дороги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горной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местности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b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может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потому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что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ему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мешают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материалы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и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технологии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которые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сохраняют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долговечность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и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стойкость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во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время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изменения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климата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существующ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ое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решение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в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виде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новейшей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технологмии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и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материалов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обладают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очень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экономичным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решением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и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потому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позволяют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эти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барьеры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 err="1">
                <a:latin typeface="Courier New"/>
                <a:ea typeface="Courier New"/>
                <a:cs typeface="Courier New"/>
                <a:sym typeface="Courier New"/>
              </a:rPr>
              <a:t>преодолеть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37" name="Google Shape;137;p26"/>
          <p:cNvCxnSpPr/>
          <p:nvPr/>
        </p:nvCxnSpPr>
        <p:spPr>
          <a:xfrm>
            <a:off x="10478050" y="-12850"/>
            <a:ext cx="0" cy="10300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38" name="Google Shape;138;p26"/>
          <p:cNvSpPr txBox="1"/>
          <p:nvPr/>
        </p:nvSpPr>
        <p:spPr>
          <a:xfrm>
            <a:off x="339550" y="1940900"/>
            <a:ext cx="90354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10602500" y="83850"/>
            <a:ext cx="76152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18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40" name="Google Shape;140;p26"/>
          <p:cNvGraphicFramePr/>
          <p:nvPr/>
        </p:nvGraphicFramePr>
        <p:xfrm>
          <a:off x="10754900" y="707770"/>
          <a:ext cx="7244450" cy="3022740"/>
        </p:xfrm>
        <a:graphic>
          <a:graphicData uri="http://schemas.openxmlformats.org/drawingml/2006/table">
            <a:tbl>
              <a:tblPr>
                <a:noFill/>
                <a:tableStyleId>{28835D5A-479C-4C30-98F8-32353AC3EB8D}</a:tableStyleId>
              </a:tblPr>
              <a:tblGrid>
                <a:gridCol w="307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8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18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Лидер команды</a:t>
                      </a: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Хорошего качества дороги с помощью этого проекта </a:t>
                      </a: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Наставники</a:t>
                      </a: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Участники проекта</a:t>
                      </a: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Помогать в решении задач во время всего интенсива и работать в команде</a:t>
                      </a: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26"/>
          <p:cNvSpPr txBox="1"/>
          <p:nvPr/>
        </p:nvSpPr>
        <p:spPr>
          <a:xfrm>
            <a:off x="339550" y="7629600"/>
            <a:ext cx="90354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</a:t>
            </a:r>
            <a:r>
              <a:rPr lang="en-US" sz="18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ru-RU" sz="1600" i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ru-RU" sz="1600" b="1" i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За время обучения на </a:t>
            </a:r>
            <a:r>
              <a:rPr lang="ru-RU" sz="1600" b="1" i="1" dirty="0" err="1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интенсиве</a:t>
            </a:r>
            <a:r>
              <a:rPr lang="ru-RU" sz="1600" b="1" i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разработать план решения и внедрения в систему строительства дорог на горной местности, для обеспечения безопасности дорожного движения и долговечности дорожного полотна. </a:t>
            </a:r>
            <a:endParaRPr sz="1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0713200" y="5870300"/>
            <a:ext cx="74358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6"/>
          <p:cNvSpPr txBox="1"/>
          <p:nvPr/>
        </p:nvSpPr>
        <p:spPr>
          <a:xfrm>
            <a:off x="10754900" y="7281550"/>
            <a:ext cx="8200200" cy="13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PT Sans"/>
                <a:ea typeface="PT Sans"/>
                <a:cs typeface="PT Sans"/>
                <a:sym typeface="PT Sans"/>
              </a:rPr>
              <a:t>Образовательное учреждение:</a:t>
            </a:r>
            <a:endParaRPr sz="16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10626400" y="3906500"/>
            <a:ext cx="7690200" cy="52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Команда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4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Колчанова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Анастасия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лидер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команды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Быков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Данил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участник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команды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Денис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Титов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участник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Владислав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Лукьянов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участник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Симинютина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Анастасия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участник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Кирил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Зыков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участник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Калимуллина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Людмила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Иркеновна</a:t>
            </a:r>
            <a:r>
              <a:rPr lang="en-US" sz="18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</a:t>
            </a:r>
            <a:r>
              <a:rPr lang="en-US" sz="1800" dirty="0" err="1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наставник</a:t>
            </a:r>
            <a:r>
              <a:rPr lang="en-US" sz="18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lang="ru-RU" sz="1800" dirty="0" smtClean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r>
              <a:rPr lang="ru-RU" sz="18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Шетцель</a:t>
            </a:r>
            <a:r>
              <a:rPr lang="ru-RU" sz="18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Елена </a:t>
            </a:r>
            <a:r>
              <a:rPr lang="ru-RU" sz="1800" dirty="0" err="1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Тимирджановна</a:t>
            </a:r>
            <a:r>
              <a:rPr lang="ru-RU" sz="18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 - наставник</a:t>
            </a: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T Sans"/>
              <a:buAutoNum type="arabicPeriod"/>
            </a:pPr>
            <a:endParaRPr sz="18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PT Sans"/>
              <a:ea typeface="PT Sans"/>
              <a:cs typeface="PT Sans"/>
              <a:sym typeface="P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Тюменский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колледж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производственных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и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социальных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технологий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&lt; ТКПСТ&gt;.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Город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Тюмень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Тюменская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dirty="0" err="1">
                <a:latin typeface="PT Sans"/>
                <a:ea typeface="PT Sans"/>
                <a:cs typeface="PT Sans"/>
                <a:sym typeface="PT Sans"/>
              </a:rPr>
              <a:t>область</a:t>
            </a:r>
            <a:r>
              <a:rPr lang="en-US" sz="1800" dirty="0"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339550" y="144500"/>
            <a:ext cx="96120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>
                <a:latin typeface="PT Sans"/>
                <a:ea typeface="PT Sans"/>
                <a:cs typeface="PT Sans"/>
                <a:sym typeface="PT Sans"/>
              </a:rPr>
              <a:t>Паспорт проекта</a:t>
            </a:r>
            <a:endParaRPr sz="48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5282500" y="3599950"/>
            <a:ext cx="50472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Какие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сейчас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есть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способы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решить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эту</a:t>
            </a:r>
            <a:r>
              <a:rPr lang="en-US" sz="18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1800" b="1" dirty="0" err="1">
                <a:latin typeface="PT Sans"/>
                <a:ea typeface="PT Sans"/>
                <a:cs typeface="PT Sans"/>
                <a:sym typeface="PT Sans"/>
              </a:rPr>
              <a:t>проблему</a:t>
            </a:r>
            <a:r>
              <a:rPr lang="en-US" sz="18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8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lang="ru-RU" dirty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оздавать</a:t>
            </a:r>
            <a:r>
              <a:rPr lang="ru-RU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дороги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горной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местности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ниже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3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класса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лучше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замешивать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строительные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материалы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чтобы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дорога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дольше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прожила</a:t>
            </a:r>
            <a:r>
              <a:rPr lang="ru-RU" dirty="0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/использовать строительные материалы с повышенным межремонтным сроком эксплуатации.</a:t>
            </a:r>
            <a:endParaRPr dirty="0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 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В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случае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разрушения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дорожного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полотна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починить</a:t>
            </a:r>
            <a:r>
              <a:rPr lang="en-US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latin typeface="Courier New"/>
                <a:ea typeface="Courier New"/>
                <a:cs typeface="Courier New"/>
                <a:sym typeface="Courier New"/>
              </a:rPr>
              <a:t>её</a:t>
            </a:r>
            <a:r>
              <a:rPr lang="ru-RU" dirty="0" smtClean="0">
                <a:latin typeface="Courier New"/>
                <a:ea typeface="Courier New"/>
                <a:cs typeface="Courier New"/>
                <a:sym typeface="Courier New"/>
              </a:rPr>
              <a:t> / </a:t>
            </a:r>
            <a:r>
              <a:rPr lang="ru-RU" dirty="0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изучить способы проведения ремонтных работ дорожного полотна.</a:t>
            </a:r>
            <a:endParaRPr dirty="0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1D24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4759177" y="255439"/>
            <a:ext cx="4265532" cy="9776121"/>
          </a:xfrm>
          <a:custGeom>
            <a:avLst/>
            <a:gdLst/>
            <a:ahLst/>
            <a:cxnLst/>
            <a:rect l="l" t="t" r="r" b="b"/>
            <a:pathLst>
              <a:path w="2721283" h="6236875" extrusionOk="0">
                <a:moveTo>
                  <a:pt x="2596823" y="6236875"/>
                </a:moveTo>
                <a:lnTo>
                  <a:pt x="124460" y="6236875"/>
                </a:lnTo>
                <a:cubicBezTo>
                  <a:pt x="55880" y="6236875"/>
                  <a:pt x="0" y="6180995"/>
                  <a:pt x="0" y="61124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6112415"/>
                </a:lnTo>
                <a:cubicBezTo>
                  <a:pt x="2721283" y="6180995"/>
                  <a:pt x="2665403" y="6236875"/>
                  <a:pt x="2596823" y="62368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255041" y="6850939"/>
            <a:ext cx="4265611" cy="3103150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13767400" y="3609186"/>
            <a:ext cx="4265611" cy="3103150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255050" y="1944675"/>
            <a:ext cx="4265611" cy="4655644"/>
          </a:xfrm>
          <a:custGeom>
            <a:avLst/>
            <a:gdLst/>
            <a:ahLst/>
            <a:cxnLst/>
            <a:rect l="l" t="t" r="r" b="b"/>
            <a:pathLst>
              <a:path w="2721283" h="3962250" extrusionOk="0">
                <a:moveTo>
                  <a:pt x="2596823" y="3962250"/>
                </a:moveTo>
                <a:lnTo>
                  <a:pt x="124460" y="3962250"/>
                </a:lnTo>
                <a:cubicBezTo>
                  <a:pt x="55880" y="3962250"/>
                  <a:pt x="0" y="3906370"/>
                  <a:pt x="0" y="383779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3837790"/>
                </a:lnTo>
                <a:cubicBezTo>
                  <a:pt x="2721283" y="3906370"/>
                  <a:pt x="2665403" y="3962250"/>
                  <a:pt x="2596823" y="39622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55" name="Google Shape;155;p27"/>
          <p:cNvGrpSpPr/>
          <p:nvPr/>
        </p:nvGrpSpPr>
        <p:grpSpPr>
          <a:xfrm>
            <a:off x="5122535" y="450325"/>
            <a:ext cx="3514938" cy="10246729"/>
            <a:chOff x="-310339" y="-9508"/>
            <a:chExt cx="4407445" cy="21535236"/>
          </a:xfrm>
        </p:grpSpPr>
        <p:sp>
          <p:nvSpPr>
            <p:cNvPr id="156" name="Google Shape;156;p27"/>
            <p:cNvSpPr txBox="1"/>
            <p:nvPr/>
          </p:nvSpPr>
          <p:spPr>
            <a:xfrm>
              <a:off x="-310339" y="1344177"/>
              <a:ext cx="4401900" cy="20181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Напишите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как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возникает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проблема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которую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вы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решаете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по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шагам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 </a:t>
              </a:r>
              <a:endParaRPr lang="ru-RU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dirty="0">
                <a:latin typeface="Raleway"/>
                <a:ea typeface="Raleway"/>
                <a:cs typeface="Raleway"/>
                <a:sym typeface="Raleway"/>
              </a:endParaRPr>
            </a:p>
            <a:p>
              <a:pPr lvl="0"/>
              <a:r>
                <a:rPr lang="ru-RU" sz="1200" dirty="0" smtClean="0">
                  <a:latin typeface="Raleway"/>
                  <a:ea typeface="Raleway"/>
                  <a:cs typeface="Raleway"/>
                  <a:sym typeface="Raleway"/>
                </a:rPr>
                <a:t>1.	Экономическое </a:t>
              </a:r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обоснование и срок службы.</a:t>
              </a:r>
            </a:p>
            <a:p>
              <a:pPr lvl="0"/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При строительстве дорог, затрачивается много финансовых ресурсов. Срок дороги, простроенной из щебня, песка и других материалов составляет 5-10 лет и километр такого дорожного полотна стоит в среднем 37,5 миллионов (если брать 3 категорию дорог), плюс ремонт дорожного полотна раз в два года. Однако, дорога построенная на новейшей технологии </a:t>
              </a:r>
              <a:r>
                <a:rPr lang="ru-RU" sz="1200" dirty="0" err="1">
                  <a:latin typeface="Raleway"/>
                  <a:ea typeface="Raleway"/>
                  <a:cs typeface="Raleway"/>
                  <a:sym typeface="Raleway"/>
                </a:rPr>
                <a:t>superpave</a:t>
              </a:r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 и железобетонного основания, с полимербетоном будет стоить больше 50 миллионов рублей и срок </a:t>
              </a:r>
              <a:r>
                <a:rPr lang="ru-RU" sz="1200" dirty="0" err="1">
                  <a:latin typeface="Raleway"/>
                  <a:ea typeface="Raleway"/>
                  <a:cs typeface="Raleway"/>
                  <a:sym typeface="Raleway"/>
                </a:rPr>
                <a:t>эскплуатации</a:t>
              </a:r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 будет уже 50-60 лет, как и ремонт в среднем, который будет происходить раз в 40-50 лет. В итоге, та дорога будет обходиться дороже, но надёжнее. Особенно в плане ремонта. </a:t>
              </a:r>
            </a:p>
            <a:p>
              <a:pPr lvl="0"/>
              <a:endParaRPr lang="ru-RU" sz="1200" dirty="0">
                <a:latin typeface="Raleway"/>
                <a:ea typeface="Raleway"/>
                <a:cs typeface="Raleway"/>
                <a:sym typeface="Raleway"/>
              </a:endParaRPr>
            </a:p>
            <a:p>
              <a:pPr lvl="0"/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2.	Экология.</a:t>
              </a:r>
            </a:p>
            <a:p>
              <a:pPr lvl="0"/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Природных ресурсов будет затрачиваться намного меньше, ибо их надо будет использовать в разы меньше, чем с помощью старой технологии. В особенности, будет сохраняться щебень и песок. </a:t>
              </a:r>
            </a:p>
            <a:p>
              <a:pPr lvl="0"/>
              <a:endParaRPr lang="ru-RU" sz="1200" dirty="0">
                <a:latin typeface="Raleway"/>
                <a:ea typeface="Raleway"/>
                <a:cs typeface="Raleway"/>
                <a:sym typeface="Raleway"/>
              </a:endParaRPr>
            </a:p>
            <a:p>
              <a:pPr lvl="0"/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3.	Более трудоёмкий процесс.</a:t>
              </a:r>
            </a:p>
            <a:p>
              <a:pPr lvl="0"/>
              <a:r>
                <a:rPr lang="ru-RU" sz="1200" dirty="0">
                  <a:latin typeface="Raleway"/>
                  <a:ea typeface="Raleway"/>
                  <a:cs typeface="Raleway"/>
                  <a:sym typeface="Raleway"/>
                </a:rPr>
                <a:t>Если срок постройки дороги будет составлять 4 года, то наш способ будет намного сложнее в плане строительства. Особенно в горной местности, где надо будет проводить много разных операций. От лаборатории, до проектирования и самого строительства. Плюс, надо будет учитывать безопасность автомобилистов и правильная строительство. Поэтому, наш проект и гарантирует долговечные, хорошие и безопасные дороги в горной местности с помощью той технологии и полимербетона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914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57" name="Google Shape;157;p27"/>
            <p:cNvSpPr txBox="1"/>
            <p:nvPr/>
          </p:nvSpPr>
          <p:spPr>
            <a:xfrm>
              <a:off x="-304794" y="-9508"/>
              <a:ext cx="4401900" cy="94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3.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Как возникает проблема?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58" name="Google Shape;158;p27"/>
          <p:cNvSpPr txBox="1"/>
          <p:nvPr/>
        </p:nvSpPr>
        <p:spPr>
          <a:xfrm>
            <a:off x="456149" y="6873650"/>
            <a:ext cx="3510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2.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Как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решают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проблему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300" b="1" i="0" u="none" strike="noStrike" cap="none" dirty="0" err="1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сейчас</a:t>
            </a:r>
            <a:r>
              <a:rPr lang="en-US" sz="2300" b="1" i="0" u="none" strike="noStrike" cap="none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27"/>
          <p:cNvSpPr/>
          <p:nvPr/>
        </p:nvSpPr>
        <p:spPr>
          <a:xfrm>
            <a:off x="13767400" y="7788151"/>
            <a:ext cx="4265611" cy="2296430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0" name="Google Shape;160;p27"/>
          <p:cNvGrpSpPr/>
          <p:nvPr/>
        </p:nvGrpSpPr>
        <p:grpSpPr>
          <a:xfrm>
            <a:off x="456149" y="2041025"/>
            <a:ext cx="3510676" cy="4648200"/>
            <a:chOff x="-11" y="396879"/>
            <a:chExt cx="4680901" cy="6197600"/>
          </a:xfrm>
        </p:grpSpPr>
        <p:sp>
          <p:nvSpPr>
            <p:cNvPr id="161" name="Google Shape;161;p27"/>
            <p:cNvSpPr txBox="1"/>
            <p:nvPr/>
          </p:nvSpPr>
          <p:spPr>
            <a:xfrm>
              <a:off x="-11" y="1114679"/>
              <a:ext cx="4680900" cy="547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Наша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комнанда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хочет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	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улучшить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дороги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на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горной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местности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, </a:t>
              </a:r>
              <a:b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</a:b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но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может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,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потому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что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ему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мешают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материалы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и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технологии,которые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сохраняют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долговечность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и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стойкость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во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время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изменения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климата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,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а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существующое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решение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в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виде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новейшей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технологмии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и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материалов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обладают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очень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экономичным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решением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,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и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потому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не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позволяют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эти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барьеры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преодолеть</a:t>
              </a:r>
              <a:r>
                <a:rPr lang="en-US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</a:t>
              </a:r>
              <a:endParaRPr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2" name="Google Shape;162;p27"/>
            <p:cNvSpPr txBox="1"/>
            <p:nvPr/>
          </p:nvSpPr>
          <p:spPr>
            <a:xfrm>
              <a:off x="-9" y="396879"/>
              <a:ext cx="46809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1.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Описание проблемы: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63" name="Google Shape;163;p27"/>
          <p:cNvSpPr/>
          <p:nvPr/>
        </p:nvSpPr>
        <p:spPr>
          <a:xfrm>
            <a:off x="9263300" y="239150"/>
            <a:ext cx="4265611" cy="6264516"/>
          </a:xfrm>
          <a:custGeom>
            <a:avLst/>
            <a:gdLst/>
            <a:ahLst/>
            <a:cxnLst/>
            <a:rect l="l" t="t" r="r" b="b"/>
            <a:pathLst>
              <a:path w="2721283" h="2580645" extrusionOk="0">
                <a:moveTo>
                  <a:pt x="2596823" y="2580645"/>
                </a:moveTo>
                <a:lnTo>
                  <a:pt x="124460" y="2580645"/>
                </a:lnTo>
                <a:cubicBezTo>
                  <a:pt x="55880" y="2580645"/>
                  <a:pt x="0" y="2524765"/>
                  <a:pt x="0" y="245618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2456185"/>
                </a:lnTo>
                <a:cubicBezTo>
                  <a:pt x="2721283" y="2524765"/>
                  <a:pt x="2665403" y="2580645"/>
                  <a:pt x="2596823" y="25806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4" name="Google Shape;164;p27"/>
          <p:cNvGrpSpPr/>
          <p:nvPr/>
        </p:nvGrpSpPr>
        <p:grpSpPr>
          <a:xfrm>
            <a:off x="9574224" y="411225"/>
            <a:ext cx="3510675" cy="5956408"/>
            <a:chOff x="-9" y="-9516"/>
            <a:chExt cx="4680900" cy="7941879"/>
          </a:xfrm>
        </p:grpSpPr>
        <p:sp>
          <p:nvSpPr>
            <p:cNvPr id="165" name="Google Shape;165;p27"/>
            <p:cNvSpPr txBox="1"/>
            <p:nvPr/>
          </p:nvSpPr>
          <p:spPr>
            <a:xfrm>
              <a:off x="-9" y="576501"/>
              <a:ext cx="4680900" cy="73558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Как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вы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собираетесь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решать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проблему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? </a:t>
              </a:r>
              <a:r>
                <a:rPr lang="en-US" sz="1500" i="0" u="none" strike="noStrike" cap="none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Заполните</a:t>
              </a:r>
              <a:r>
                <a:rPr lang="en-US" sz="1500" i="0" u="none" strike="noStrike" cap="non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1500" i="0" u="none" strike="noStrike" cap="none" dirty="0" err="1" smtClean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шаблон</a:t>
              </a:r>
              <a:r>
                <a:rPr lang="en-US" sz="1500" i="0" u="none" strike="noStrike" cap="none" dirty="0" smtClean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500" i="0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500" dirty="0">
                <a:latin typeface="Raleway"/>
                <a:ea typeface="Raleway"/>
                <a:cs typeface="Raleway"/>
                <a:sym typeface="Raleway"/>
              </a:endParaRPr>
            </a:p>
            <a:p>
              <a:r>
                <a:rPr lang="ru-RU" dirty="0">
                  <a:latin typeface="Raleway" panose="020B0604020202020204" charset="-52"/>
                </a:rPr>
                <a:t>Для пользователей автомобильных дорог</a:t>
              </a:r>
            </a:p>
            <a:p>
              <a:r>
                <a:rPr lang="ru-RU" dirty="0">
                  <a:latin typeface="Raleway" panose="020B0604020202020204" charset="-52"/>
                </a:rPr>
                <a:t>Наше решение изменить состав дорожного полотна</a:t>
              </a:r>
            </a:p>
            <a:p>
              <a:r>
                <a:rPr lang="ru-RU" dirty="0">
                  <a:latin typeface="Raleway" panose="020B0604020202020204" charset="-52"/>
                </a:rPr>
                <a:t>Будет выполнять ту же функцию, что и прежнее покрытие </a:t>
              </a:r>
            </a:p>
            <a:p>
              <a:r>
                <a:rPr lang="ru-RU" dirty="0">
                  <a:latin typeface="Raleway" panose="020B0604020202020204" charset="-52"/>
                </a:rPr>
                <a:t>И в отличие от дорожной одежды, состоящей из песка, щебня и асфальтобетона </a:t>
              </a:r>
            </a:p>
            <a:p>
              <a:r>
                <a:rPr lang="ru-RU" dirty="0">
                  <a:latin typeface="Raleway" panose="020B0604020202020204" charset="-52"/>
                </a:rPr>
                <a:t>Будет иметь такие преимущества: долговечность, удобство в эксплуатации и безопасность.</a:t>
              </a:r>
            </a:p>
            <a:p>
              <a:r>
                <a:rPr lang="ru-RU" dirty="0">
                  <a:latin typeface="Raleway" panose="020B0604020202020204" charset="-52"/>
                </a:rPr>
                <a:t> </a:t>
              </a:r>
            </a:p>
            <a:p>
              <a:r>
                <a:rPr lang="ru-RU" dirty="0">
                  <a:latin typeface="Raleway" panose="020B0604020202020204" charset="-52"/>
                </a:rPr>
                <a:t>Тема актуальна в связи с тем, что данный момент качество дорожного полотна хуже, чем раньше. Поэтому, мы хотим изменить состав дорожного полотна и продлить срок эксплуатации. </a:t>
              </a:r>
            </a:p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-9" y="-9516"/>
              <a:ext cx="4680900" cy="4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4.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Наше решение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67" name="Google Shape;167;p27"/>
          <p:cNvSpPr txBox="1"/>
          <p:nvPr/>
        </p:nvSpPr>
        <p:spPr>
          <a:xfrm>
            <a:off x="456149" y="7604361"/>
            <a:ext cx="3510600" cy="269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 </a:t>
            </a:r>
            <a:r>
              <a:rPr lang="ru-RU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Содавать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дороги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на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горной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местности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не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ниже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3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класса</a:t>
            </a:r>
            <a:endParaRPr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лучше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замешивать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строительные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материалы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чтобы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дорога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дольше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прожила</a:t>
            </a:r>
            <a:endParaRPr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 В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случае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разрушения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дорожного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полотна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починить</a:t>
            </a:r>
            <a:r>
              <a:rPr lang="en-US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её</a:t>
            </a:r>
            <a:r>
              <a:rPr lang="ru-RU" dirty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/использовать </a:t>
            </a:r>
            <a:r>
              <a:rPr lang="ru-RU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строительные материалы с повышенным межремонтным сроком эксплуатации.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8" name="Google Shape;168;p27"/>
          <p:cNvGrpSpPr/>
          <p:nvPr/>
        </p:nvGrpSpPr>
        <p:grpSpPr>
          <a:xfrm>
            <a:off x="14110399" y="3942675"/>
            <a:ext cx="3434401" cy="1860509"/>
            <a:chOff x="-9" y="-9508"/>
            <a:chExt cx="4579200" cy="2480680"/>
          </a:xfrm>
        </p:grpSpPr>
        <p:sp>
          <p:nvSpPr>
            <p:cNvPr id="169" name="Google Shape;169;p27"/>
            <p:cNvSpPr txBox="1"/>
            <p:nvPr/>
          </p:nvSpPr>
          <p:spPr>
            <a:xfrm>
              <a:off x="-9" y="619357"/>
              <a:ext cx="4579200" cy="4078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smtClean="0">
                  <a:latin typeface="Raleway"/>
                  <a:ea typeface="Raleway"/>
                  <a:cs typeface="Raleway"/>
                  <a:sym typeface="Raleway"/>
                </a:rPr>
                <a:t>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0" name="Google Shape;170;p27"/>
            <p:cNvSpPr txBox="1"/>
            <p:nvPr/>
          </p:nvSpPr>
          <p:spPr>
            <a:xfrm>
              <a:off x="-8" y="-9508"/>
              <a:ext cx="4579199" cy="2480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7.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Прототип</a:t>
              </a:r>
              <a:r>
                <a:rPr lang="en-US" sz="2300" b="1" i="0" u="none" strike="noStrike" cap="none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 lang="ru-RU" sz="2300" b="1" i="0" u="none" strike="noStrike" cap="none" dirty="0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lvl="0">
                <a:lnSpc>
                  <a:spcPct val="130000"/>
                </a:lnSpc>
              </a:pPr>
              <a:endParaRPr lang="ru-RU" dirty="0" smtClean="0"/>
            </a:p>
            <a:p>
              <a:pPr lvl="0">
                <a:lnSpc>
                  <a:spcPct val="130000"/>
                </a:lnSpc>
              </a:pPr>
              <a:r>
                <a:rPr lang="ru-RU" dirty="0" smtClean="0"/>
                <a:t>Строительство </a:t>
              </a:r>
              <a:r>
                <a:rPr lang="ru-RU" dirty="0"/>
                <a:t>Северного обхода </a:t>
              </a:r>
              <a:r>
                <a:rPr lang="ru-RU" dirty="0" err="1"/>
                <a:t>г.Новосибирск</a:t>
              </a:r>
              <a:r>
                <a:rPr lang="ru-RU" dirty="0"/>
                <a:t> . Цементобетонное покрытие было устроено на участке от села </a:t>
              </a:r>
              <a:r>
                <a:rPr lang="ru-RU" dirty="0" err="1"/>
                <a:t>Прокудское</a:t>
              </a:r>
              <a:r>
                <a:rPr lang="ru-RU" dirty="0"/>
                <a:t> до </a:t>
              </a:r>
              <a:r>
                <a:rPr lang="ru-RU" dirty="0" smtClean="0"/>
                <a:t>посёлка Сокур.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71" name="Google Shape;171;p27"/>
          <p:cNvGrpSpPr/>
          <p:nvPr/>
        </p:nvGrpSpPr>
        <p:grpSpPr>
          <a:xfrm>
            <a:off x="13968424" y="7972225"/>
            <a:ext cx="3434400" cy="1304850"/>
            <a:chOff x="-189176" y="5601417"/>
            <a:chExt cx="4579200" cy="1739800"/>
          </a:xfrm>
        </p:grpSpPr>
        <p:sp>
          <p:nvSpPr>
            <p:cNvPr id="172" name="Google Shape;172;p27"/>
            <p:cNvSpPr txBox="1"/>
            <p:nvPr/>
          </p:nvSpPr>
          <p:spPr>
            <a:xfrm>
              <a:off x="-189176" y="6725617"/>
              <a:ext cx="45792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Заполните </a:t>
              </a:r>
              <a:r>
                <a:rPr lang="en-US" sz="1500" i="0" u="sng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протокол тестирования решения</a:t>
              </a:r>
              <a:r>
                <a:rPr lang="en-US" sz="1500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3" name="Google Shape;173;p27"/>
            <p:cNvSpPr txBox="1"/>
            <p:nvPr/>
          </p:nvSpPr>
          <p:spPr>
            <a:xfrm>
              <a:off x="-189176" y="5601417"/>
              <a:ext cx="4579200" cy="94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8. </a:t>
              </a:r>
              <a:r>
                <a:rPr lang="en-US" sz="2300" b="1" i="0" u="none" strike="noStrike" cap="none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Результаты тестирования  </a:t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74" name="Google Shape;174;p27"/>
          <p:cNvSpPr/>
          <p:nvPr/>
        </p:nvSpPr>
        <p:spPr>
          <a:xfrm>
            <a:off x="254975" y="289775"/>
            <a:ext cx="4265611" cy="1415517"/>
          </a:xfrm>
          <a:custGeom>
            <a:avLst/>
            <a:gdLst/>
            <a:ahLst/>
            <a:cxnLst/>
            <a:rect l="l" t="t" r="r" b="b"/>
            <a:pathLst>
              <a:path w="2721283" h="2128597" extrusionOk="0">
                <a:moveTo>
                  <a:pt x="2596823" y="2128597"/>
                </a:moveTo>
                <a:lnTo>
                  <a:pt x="124460" y="2128597"/>
                </a:lnTo>
                <a:cubicBezTo>
                  <a:pt x="55880" y="2128597"/>
                  <a:pt x="0" y="2072717"/>
                  <a:pt x="0" y="200413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2004137"/>
                </a:lnTo>
                <a:cubicBezTo>
                  <a:pt x="2721283" y="2072717"/>
                  <a:pt x="2665403" y="2128597"/>
                  <a:pt x="2596823" y="21285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456149" y="507148"/>
            <a:ext cx="3072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 err="1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Строители</a:t>
            </a:r>
            <a:r>
              <a:rPr lang="ru-RU" sz="2300" b="1" dirty="0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дорог.</a:t>
            </a:r>
            <a:r>
              <a:rPr lang="en-US" sz="2300" b="1" dirty="0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27"/>
          <p:cNvSpPr/>
          <p:nvPr/>
        </p:nvSpPr>
        <p:spPr>
          <a:xfrm>
            <a:off x="9263238" y="6722872"/>
            <a:ext cx="4265611" cy="3359324"/>
          </a:xfrm>
          <a:custGeom>
            <a:avLst/>
            <a:gdLst/>
            <a:ahLst/>
            <a:cxnLst/>
            <a:rect l="l" t="t" r="r" b="b"/>
            <a:pathLst>
              <a:path w="2721283" h="1379599" extrusionOk="0">
                <a:moveTo>
                  <a:pt x="2596823" y="1379598"/>
                </a:moveTo>
                <a:lnTo>
                  <a:pt x="124460" y="1379598"/>
                </a:lnTo>
                <a:cubicBezTo>
                  <a:pt x="55880" y="1379598"/>
                  <a:pt x="0" y="1323718"/>
                  <a:pt x="0" y="125513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255139"/>
                </a:lnTo>
                <a:cubicBezTo>
                  <a:pt x="2721283" y="1323719"/>
                  <a:pt x="2665403" y="1379599"/>
                  <a:pt x="2596823" y="1379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7" name="Google Shape;177;p27"/>
          <p:cNvGrpSpPr/>
          <p:nvPr/>
        </p:nvGrpSpPr>
        <p:grpSpPr>
          <a:xfrm>
            <a:off x="9432287" y="6916722"/>
            <a:ext cx="3679725" cy="2971583"/>
            <a:chOff x="-9" y="4335136"/>
            <a:chExt cx="4906299" cy="5426062"/>
          </a:xfrm>
        </p:grpSpPr>
        <p:sp>
          <p:nvSpPr>
            <p:cNvPr id="178" name="Google Shape;178;p27"/>
            <p:cNvSpPr txBox="1"/>
            <p:nvPr/>
          </p:nvSpPr>
          <p:spPr>
            <a:xfrm>
              <a:off x="-9" y="4843957"/>
              <a:ext cx="4680900" cy="4078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9" name="Google Shape;179;p27"/>
            <p:cNvSpPr txBox="1"/>
            <p:nvPr/>
          </p:nvSpPr>
          <p:spPr>
            <a:xfrm>
              <a:off x="-9" y="4335136"/>
              <a:ext cx="4906299" cy="5426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5.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Чем</a:t>
              </a:r>
              <a:r>
                <a:rPr lang="en-US" sz="2300" b="1" i="0" u="none" strike="noStrike" cap="none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вы</a:t>
              </a:r>
              <a:r>
                <a:rPr lang="en-US" sz="2300" b="1" i="0" u="none" strike="noStrike" cap="none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лучше</a:t>
              </a:r>
              <a:r>
                <a:rPr lang="en-US" sz="2300" b="1" i="0" u="none" strike="noStrike" cap="none" dirty="0" smtClean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?</a:t>
              </a:r>
              <a:endParaRPr lang="ru-RU" sz="2300" b="1" i="0" u="none" strike="noStrike" cap="none" dirty="0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r>
                <a:rPr lang="ru-RU" sz="1000" dirty="0" smtClean="0">
                  <a:latin typeface="Raleway" panose="020B0604020202020204" charset="-52"/>
                </a:rPr>
                <a:t>В </a:t>
              </a:r>
              <a:r>
                <a:rPr lang="ru-RU" sz="900" dirty="0">
                  <a:latin typeface="Raleway" panose="020B0604020202020204" charset="-52"/>
                </a:rPr>
                <a:t>связи с тем, что мы проходим обучение по специальности:  &lt;&lt; Строительство и эксплуатация автомобильных дорог и аэродромов &gt;&gt; , нам известны многие случаи, когда неправильная укладка  дорожного полотна  или же нарушение технологии укладки асфальта… </a:t>
              </a:r>
            </a:p>
            <a:p>
              <a:r>
                <a:rPr lang="ru-RU" sz="900" dirty="0">
                  <a:latin typeface="Raleway" panose="020B0604020202020204" charset="-52"/>
                </a:rPr>
                <a:t>Именно поэтому, в этом проекте мы хотим представить новое решение проблемы и улучшить состояние автомобильных дорог.</a:t>
              </a:r>
            </a:p>
            <a:p>
              <a:r>
                <a:rPr lang="ru-RU" sz="900" dirty="0">
                  <a:latin typeface="Raleway" panose="020B0604020202020204" charset="-52"/>
                </a:rPr>
                <a:t> </a:t>
              </a:r>
            </a:p>
            <a:p>
              <a:r>
                <a:rPr lang="ru-RU" sz="900" dirty="0">
                  <a:latin typeface="Raleway" panose="020B0604020202020204" charset="-52"/>
                </a:rPr>
                <a:t>При изучении автомобильных дорог федерального значения, мы обратили внимание на дороги горной местности. Учитывая, что технология,  применяемая при строительстве дорог Российской Федерации имеет срок эксплуатации 10-15 лет, то при создании с помощью «</a:t>
              </a:r>
              <a:r>
                <a:rPr lang="en-US" sz="900" dirty="0" err="1">
                  <a:latin typeface="Raleway" panose="020B0604020202020204" charset="-52"/>
                </a:rPr>
                <a:t>superpave</a:t>
              </a:r>
              <a:r>
                <a:rPr lang="ru-RU" sz="900" dirty="0">
                  <a:latin typeface="Raleway" panose="020B0604020202020204" charset="-52"/>
                </a:rPr>
                <a:t>»  и заменой материалов, срок эксплуатации возрастает и становится 40-60 лет, что и объясняет её экономическую обоснованность использовании данной технологии. </a:t>
              </a: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80" name="Google Shape;180;p27"/>
          <p:cNvSpPr/>
          <p:nvPr/>
        </p:nvSpPr>
        <p:spPr>
          <a:xfrm>
            <a:off x="13771630" y="248349"/>
            <a:ext cx="4265611" cy="3103150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81" name="Google Shape;181;p27"/>
          <p:cNvGrpSpPr/>
          <p:nvPr/>
        </p:nvGrpSpPr>
        <p:grpSpPr>
          <a:xfrm>
            <a:off x="14021662" y="545978"/>
            <a:ext cx="3434400" cy="1860509"/>
            <a:chOff x="5887358" y="-9216589"/>
            <a:chExt cx="4579200" cy="2480680"/>
          </a:xfrm>
        </p:grpSpPr>
        <p:sp>
          <p:nvSpPr>
            <p:cNvPr id="182" name="Google Shape;182;p27"/>
            <p:cNvSpPr txBox="1"/>
            <p:nvPr/>
          </p:nvSpPr>
          <p:spPr>
            <a:xfrm>
              <a:off x="5887358" y="-8587689"/>
              <a:ext cx="4579200" cy="4078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smtClean="0">
                  <a:latin typeface="Raleway"/>
                  <a:ea typeface="Raleway"/>
                  <a:cs typeface="Raleway"/>
                  <a:sym typeface="Raleway"/>
                </a:rPr>
                <a:t>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3" name="Google Shape;183;p27"/>
            <p:cNvSpPr txBox="1"/>
            <p:nvPr/>
          </p:nvSpPr>
          <p:spPr>
            <a:xfrm>
              <a:off x="5887358" y="-9216589"/>
              <a:ext cx="4579200" cy="2480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6. </a:t>
              </a:r>
              <a:r>
                <a:rPr lang="en-US" sz="2300" b="1" i="0" u="none" strike="noStrike" cap="none" dirty="0" err="1" smtClean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Цель</a:t>
              </a:r>
              <a:endParaRPr lang="ru-RU" sz="2300" b="1" i="0" u="none" strike="noStrike" cap="none" dirty="0" smtClean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lvl="0">
                <a:lnSpc>
                  <a:spcPct val="130000"/>
                </a:lnSpc>
              </a:pPr>
              <a:endParaRPr lang="ru-RU" dirty="0" smtClean="0"/>
            </a:p>
            <a:p>
              <a:pPr lvl="0">
                <a:lnSpc>
                  <a:spcPct val="130000"/>
                </a:lnSpc>
              </a:pPr>
              <a:r>
                <a:rPr lang="ru-RU" dirty="0" smtClean="0"/>
                <a:t>Нашей </a:t>
              </a:r>
              <a:r>
                <a:rPr lang="ru-RU" dirty="0"/>
                <a:t>целью является упростить производство и максимально обезопасить дорожное полотно для тех, кто им будет </a:t>
              </a:r>
              <a:r>
                <a:rPr lang="ru-RU" dirty="0" smtClean="0"/>
                <a:t>пользоваться.</a:t>
              </a:r>
              <a:endParaRPr lang="ru-RU" sz="2300" b="1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84" name="Google Shape;184;p27"/>
          <p:cNvSpPr/>
          <p:nvPr/>
        </p:nvSpPr>
        <p:spPr>
          <a:xfrm>
            <a:off x="13767400" y="7182987"/>
            <a:ext cx="4265611" cy="2063817"/>
          </a:xfrm>
          <a:custGeom>
            <a:avLst/>
            <a:gdLst/>
            <a:ahLst/>
            <a:cxnLst/>
            <a:rect l="l" t="t" r="r" b="b"/>
            <a:pathLst>
              <a:path w="2721283" h="1979681" extrusionOk="0">
                <a:moveTo>
                  <a:pt x="2596823" y="1979681"/>
                </a:moveTo>
                <a:lnTo>
                  <a:pt x="124460" y="1979681"/>
                </a:lnTo>
                <a:cubicBezTo>
                  <a:pt x="55880" y="1979681"/>
                  <a:pt x="0" y="1923801"/>
                  <a:pt x="0" y="185522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596823" y="0"/>
                </a:lnTo>
                <a:cubicBezTo>
                  <a:pt x="2665403" y="0"/>
                  <a:pt x="2721283" y="55880"/>
                  <a:pt x="2721283" y="124460"/>
                </a:cubicBezTo>
                <a:lnTo>
                  <a:pt x="2721283" y="1855221"/>
                </a:lnTo>
                <a:cubicBezTo>
                  <a:pt x="2721283" y="1923801"/>
                  <a:pt x="2665403" y="1979681"/>
                  <a:pt x="2596823" y="1979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85" name="Google Shape;185;p27"/>
          <p:cNvGrpSpPr/>
          <p:nvPr/>
        </p:nvGrpSpPr>
        <p:grpSpPr>
          <a:xfrm>
            <a:off x="13968424" y="7389899"/>
            <a:ext cx="3434400" cy="1785104"/>
            <a:chOff x="-189176" y="5601418"/>
            <a:chExt cx="4579200" cy="2380139"/>
          </a:xfrm>
        </p:grpSpPr>
        <p:sp>
          <p:nvSpPr>
            <p:cNvPr id="186" name="Google Shape;186;p27"/>
            <p:cNvSpPr txBox="1"/>
            <p:nvPr/>
          </p:nvSpPr>
          <p:spPr>
            <a:xfrm>
              <a:off x="-189176" y="6725617"/>
              <a:ext cx="4579200" cy="287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mtClean="0">
                  <a:latin typeface="Raleway"/>
                  <a:ea typeface="Raleway"/>
                  <a:cs typeface="Raleway"/>
                  <a:sym typeface="Raleway"/>
                </a:rPr>
                <a:t>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7" name="Google Shape;187;p27"/>
            <p:cNvSpPr txBox="1"/>
            <p:nvPr/>
          </p:nvSpPr>
          <p:spPr>
            <a:xfrm>
              <a:off x="-189176" y="5601418"/>
              <a:ext cx="4579200" cy="23801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8.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Результаты</a:t>
              </a:r>
              <a:r>
                <a:rPr lang="en-US" sz="2300" b="1" i="0" u="none" strike="noStrike" cap="none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en-US" sz="2300" b="1" i="0" u="none" strike="noStrike" cap="none" dirty="0" err="1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тестирования</a:t>
              </a:r>
              <a:r>
                <a:rPr lang="en-US" sz="2300" b="1" i="0" u="none" strike="noStrike" cap="none" dirty="0">
                  <a:solidFill>
                    <a:srgbClr val="292C33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 lang="ru-RU" sz="2300" b="1" dirty="0">
                <a:solidFill>
                  <a:srgbClr val="292C33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lvl="0"/>
              <a:r>
                <a:rPr lang="ru-RU" dirty="0" smtClean="0"/>
                <a:t>В </a:t>
              </a:r>
              <a:r>
                <a:rPr lang="ru-RU" dirty="0"/>
                <a:t>результате нашей деятельности, мы научились командной работе и выявили своё решение данной проблемы, связанной с постройкой </a:t>
              </a:r>
              <a:r>
                <a:rPr lang="ru-RU" dirty="0" smtClean="0"/>
                <a:t>дорог </a:t>
              </a:r>
              <a:r>
                <a:rPr lang="ru-RU" dirty="0"/>
                <a:t>в </a:t>
              </a:r>
              <a:r>
                <a:rPr lang="ru-RU" dirty="0" smtClean="0"/>
                <a:t>РФ на горной местности.</a:t>
              </a:r>
              <a:endParaRPr dirty="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488</Words>
  <Application>Microsoft Office PowerPoint</Application>
  <PresentationFormat>Произвольный</PresentationFormat>
  <Paragraphs>110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Raleway Medium</vt:lpstr>
      <vt:lpstr>Raleway</vt:lpstr>
      <vt:lpstr>Courier New</vt:lpstr>
      <vt:lpstr>PT Sans</vt:lpstr>
      <vt:lpstr>Office Theme</vt:lpstr>
      <vt:lpstr>Simple Light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туз моловья</cp:lastModifiedBy>
  <cp:revision>7</cp:revision>
  <dcterms:modified xsi:type="dcterms:W3CDTF">2022-04-27T01:59:19Z</dcterms:modified>
</cp:coreProperties>
</file>