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0080625" cy="5670550"/>
  <p:notesSz cx="7559675" cy="10691813"/>
  <p:embeddedFontLst>
    <p:embeddedFont>
      <p:font typeface="Roboto" charset="0"/>
      <p:regular r:id="rId22"/>
      <p:bold r:id="rId23"/>
      <p:italic r:id="rId24"/>
      <p:boldItalic r:id="rId25"/>
    </p:embeddedFont>
    <p:embeddedFont>
      <p:font typeface="Poppins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D048CA8-0BB0-4280-8419-E2BC4FE4D719}">
  <a:tblStyle styleId="{FD048CA8-0BB0-4280-8419-E2BC4FE4D71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F4FCE0D-4201-4F96-AD54-2053D50BEF40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F81BD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F81BD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-624" y="-77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09166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4a284c3399_0_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24a284c339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jpeg"/><Relationship Id="rId7" Type="http://schemas.openxmlformats.org/officeDocument/2006/relationships/hyperlink" Target="https://vk.com/zdarova4e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Safinrazil10@mail.ru" TargetMode="External"/><Relationship Id="rId5" Type="http://schemas.openxmlformats.org/officeDocument/2006/relationships/hyperlink" Target="https://vk.com/id299021200" TargetMode="External"/><Relationship Id="rId4" Type="http://schemas.openxmlformats.org/officeDocument/2006/relationships/hyperlink" Target="mailto:nikitakolcov04@gmail.com" TargetMode="External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Мой бюджет</a:t>
            </a:r>
            <a:endParaRPr sz="35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ФинБратья</a:t>
            </a:r>
            <a:endParaRPr sz="35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27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7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/>
          <p:nvPr/>
        </p:nvSpPr>
        <p:spPr>
          <a:xfrm>
            <a:off x="1135475" y="10661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8"/>
          <p:cNvSpPr txBox="1"/>
          <p:nvPr/>
        </p:nvSpPr>
        <p:spPr>
          <a:xfrm>
            <a:off x="1284350" y="3160425"/>
            <a:ext cx="2883000" cy="22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Никита Кольцов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Лидер, программист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Навыки командной работы и коммуникации.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Знание основ финансов и бухгалтерского учета.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Знание языков программирования, таких как Java или Swift.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b="1" i="0" u="none" strike="noStrike" cap="none">
              <a:solidFill>
                <a:srgbClr val="1B14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5615725" y="3160425"/>
            <a:ext cx="3027300" cy="22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Разиль Сафин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Программист, экономист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Опыт работы с базами данных и анализом данных для обработки информации о расходах и доходах.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Знание основ финансов и бухгалтерского учета.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Знание языков программирования, таких как Java или Swift.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b="1">
              <a:solidFill>
                <a:srgbClr val="1B1464"/>
              </a:solidFill>
            </a:endParaRPr>
          </a:p>
          <a:p>
            <a:pPr marL="457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4" name="Google Shape;12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4350" y="981075"/>
            <a:ext cx="2165400" cy="20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5" name="Google Shape;125;p28"/>
          <p:cNvPicPr preferRelativeResize="0"/>
          <p:nvPr/>
        </p:nvPicPr>
        <p:blipFill rotWithShape="1">
          <a:blip r:embed="rId5">
            <a:alphaModFix/>
          </a:blip>
          <a:srcRect t="21482" r="5419" b="28813"/>
          <a:stretch/>
        </p:blipFill>
        <p:spPr>
          <a:xfrm>
            <a:off x="5444300" y="981075"/>
            <a:ext cx="2092500" cy="2016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31" name="Google Shape;131;p29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Roboto"/>
              <a:buChar char="●"/>
            </a:pPr>
            <a:r>
              <a:rPr lang="ru-RU" sz="15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Мобильное приложение для отслеживания расходов и доходов.</a:t>
            </a:r>
            <a:endParaRPr sz="1700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33" name="Google Shape;133;p29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34" name="Google Shape;134;p29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9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457200" marR="0" lvl="0" indent="-412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Times New Roman"/>
                <a:buChar char="●"/>
              </a:pPr>
              <a:r>
                <a:rPr lang="ru-RU" sz="29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Неэффективное управление личными финансами</a:t>
              </a:r>
              <a:endParaRPr sz="3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" name="Google Shape;136;p29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9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>
                  <a:solidFill>
                    <a:schemeClr val="lt1"/>
                  </a:solidFill>
                </a:rPr>
                <a:t>Обычный человек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0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44" name="Google Shape;144;p30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-RU" sz="19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 проект - это мобильное приложение для отслеживания расходов и доходов. Оно помогает пользователям легко контролировать свои финансы, вводить данные о расходах и доходах, анализировать их и составлять отчеты.</a:t>
            </a:r>
            <a:endParaRPr sz="14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764"/>
              </a:spcBef>
              <a:spcAft>
                <a:spcPts val="1764"/>
              </a:spcAft>
              <a:buNone/>
            </a:pPr>
            <a:endParaRPr sz="18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150" name="Google Shape;150;p31"/>
          <p:cNvGraphicFramePr/>
          <p:nvPr>
            <p:extLst>
              <p:ext uri="{D42A27DB-BD31-4B8C-83A1-F6EECF244321}">
                <p14:modId xmlns:p14="http://schemas.microsoft.com/office/powerpoint/2010/main" val="484179012"/>
              </p:ext>
            </p:extLst>
          </p:nvPr>
        </p:nvGraphicFramePr>
        <p:xfrm>
          <a:off x="503808" y="1251099"/>
          <a:ext cx="9217000" cy="3157310"/>
        </p:xfrm>
        <a:graphic>
          <a:graphicData uri="http://schemas.openxmlformats.org/drawingml/2006/table">
            <a:tbl>
              <a:tblPr firstRow="1" bandRow="1">
                <a:noFill/>
                <a:tableStyleId>{FD048CA8-0BB0-4280-8419-E2BC4FE4D719}</a:tableStyleId>
              </a:tblPr>
              <a:tblGrid>
                <a:gridCol w="2736050"/>
                <a:gridCol w="3240475"/>
                <a:gridCol w="3240475"/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Роль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Инновационность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•"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Инновация мирового уровня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1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Рынок НТИ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●"/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FinNet</a:t>
                      </a: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●"/>
                      </a:pPr>
                      <a:r>
                        <a:rPr lang="en-US" sz="18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TechNet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</a:tr>
              <a:tr h="1360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Сквозные технологии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solidFill>
                            <a:srgbClr val="11111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Технологии мобильной разработки, облачные технологии, технологии больших данных и аналитики</a:t>
                      </a:r>
                      <a:endParaRPr sz="2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7" name="Google Shape;157;p3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9" name="Google Shape;159;p3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2"/>
          <p:cNvSpPr txBox="1"/>
          <p:nvPr/>
        </p:nvSpPr>
        <p:spPr>
          <a:xfrm>
            <a:off x="563900" y="1635425"/>
            <a:ext cx="85605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Целевой аудиторией для нашего проекта мобильного приложения для отслеживания расходов и доходов могут быть люди, которые хотят лучше контролировать свои финансы. Это могут быть молодые профессионалы, семьи с детьми, студенты или пенсионеры. Главное, чтобы наша целевая аудитория была заинтересована в улучшении своего финансового благополучия и готова использовать мобильное приложение для достижения этой цели.</a:t>
            </a:r>
            <a:endParaRPr sz="1600">
              <a:solidFill>
                <a:srgbClr val="11111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11111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11111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11111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11111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3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167" name="Google Shape;167;p33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168" name="Google Shape;168;p33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3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170" name="Google Shape;170;p33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3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172" name="Google Shape;172;p33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3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174" name="Google Shape;174;p33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3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176" name="Google Shape;176;p33"/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rgbClr val="111111"/>
                </a:solidFill>
              </a:rPr>
              <a:t>PAM (Potential Available Market) для нашего проекта может включать в себя всех людей, которые хотят лучше контролировать свои финансы и готовы использовать мобильное приложение для этого. Это могут быть молодые профессионалы, семьи с детьми, студенты или пенсионеры. </a:t>
            </a:r>
            <a:endParaRPr sz="1300">
              <a:solidFill>
                <a:srgbClr val="11111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11111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rgbClr val="111111"/>
                </a:solidFill>
              </a:rPr>
              <a:t>TAM (Total Addressable Market) для нашего проекта может включать в себя всех людей, которые имеют потребность в контроле своих финансов, независимо от того, готовы они платить за наше приложение или нет. </a:t>
            </a:r>
            <a:endParaRPr sz="1300">
              <a:solidFill>
                <a:srgbClr val="11111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11111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rgbClr val="111111"/>
                </a:solidFill>
              </a:rPr>
              <a:t>SAM (Serviceable Available Market) для нашего проекта может включать в себя тех людей из TAM, которые уже используют ваше приложение или приложения конкурентов для отслеживания расходов и доходов.</a:t>
            </a:r>
            <a:endParaRPr sz="15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 i="1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rgbClr val="111111"/>
                </a:solidFill>
              </a:rPr>
              <a:t>SOM (Serviceable &amp; Obtainable Market) для нашего проекта может включать в себя ту долю от SAM, которую мы можем реально захватить с учетом своих маркетинговых и продажных возможностей. </a:t>
            </a:r>
            <a:endParaRPr sz="1300" i="1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4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183" name="Google Shape;183;p34"/>
          <p:cNvGrpSpPr/>
          <p:nvPr/>
        </p:nvGrpSpPr>
        <p:grpSpPr>
          <a:xfrm>
            <a:off x="20150" y="1948294"/>
            <a:ext cx="10040349" cy="3419572"/>
            <a:chOff x="0" y="1353222"/>
            <a:chExt cx="10040349" cy="2046545"/>
          </a:xfrm>
        </p:grpSpPr>
        <p:sp>
          <p:nvSpPr>
            <p:cNvPr id="184" name="Google Shape;184;p34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4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186" name="Google Shape;186;p34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4"/>
            <p:cNvSpPr txBox="1"/>
            <p:nvPr/>
          </p:nvSpPr>
          <p:spPr>
            <a:xfrm>
              <a:off x="0" y="2240136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300">
                  <a:solidFill>
                    <a:schemeClr val="dk1"/>
                  </a:solidFill>
                </a:rPr>
                <a:t>Похожие приложения</a:t>
              </a:r>
              <a:endPara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4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4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190" name="Google Shape;190;p34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4"/>
            <p:cNvSpPr txBox="1"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600">
                  <a:solidFill>
                    <a:schemeClr val="dk1"/>
                  </a:solidFill>
                </a:rPr>
                <a:t>Reflectly</a:t>
              </a:r>
              <a:endParaRPr sz="260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600">
                  <a:solidFill>
                    <a:schemeClr val="dk1"/>
                  </a:solidFill>
                </a:rPr>
                <a:t>PixelRush</a:t>
              </a:r>
              <a:endParaRPr sz="2600">
                <a:solidFill>
                  <a:schemeClr val="dk1"/>
                </a:solidFill>
              </a:endParaRPr>
            </a:p>
          </p:txBody>
        </p:sp>
        <p:sp>
          <p:nvSpPr>
            <p:cNvPr id="192" name="Google Shape;192;p34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4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194" name="Google Shape;194;p34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4"/>
            <p:cNvSpPr txBox="1"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>
                  <a:solidFill>
                    <a:schemeClr val="dk1"/>
                  </a:solidFill>
                </a:rPr>
                <a:t> Удобное приложение,более подробная информация о финансках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5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02" name="Google Shape;202;p35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3" name="Google Shape;203;p35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{FD048CA8-0BB0-4280-8419-E2BC4FE4D719}</a:tableStyleId>
              </a:tblPr>
              <a:tblGrid>
                <a:gridCol w="2016125"/>
                <a:gridCol w="2016125"/>
                <a:gridCol w="1008075"/>
                <a:gridCol w="1008075"/>
                <a:gridCol w="2016125"/>
                <a:gridCol w="2016125"/>
              </a:tblGrid>
              <a:tr h="15467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4" name="Google Shape;204;p35"/>
          <p:cNvSpPr txBox="1"/>
          <p:nvPr/>
        </p:nvSpPr>
        <p:spPr>
          <a:xfrm>
            <a:off x="8098283" y="1526726"/>
            <a:ext cx="1872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Массовый рынок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5" name="Google Shape;205;p35"/>
          <p:cNvSpPr txBox="1"/>
          <p:nvPr/>
        </p:nvSpPr>
        <p:spPr>
          <a:xfrm>
            <a:off x="4068203" y="1488520"/>
            <a:ext cx="1944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</a:rPr>
              <a:t>Дизайн</a:t>
            </a:r>
            <a:endParaRPr sz="1200" i="1"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ru-RU" sz="1200" i="1">
                <a:solidFill>
                  <a:schemeClr val="dk1"/>
                </a:solidFill>
              </a:rPr>
              <a:t>Цена</a:t>
            </a:r>
            <a:endParaRPr sz="1200" i="1">
              <a:solidFill>
                <a:schemeClr val="dk1"/>
              </a:solidFill>
            </a:endParaRPr>
          </a:p>
        </p:txBody>
      </p:sp>
      <p:sp>
        <p:nvSpPr>
          <p:cNvPr id="206" name="Google Shape;206;p35"/>
          <p:cNvSpPr txBox="1"/>
          <p:nvPr/>
        </p:nvSpPr>
        <p:spPr>
          <a:xfrm>
            <a:off x="6065430" y="2692539"/>
            <a:ext cx="1872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Прямые( через ин</a:t>
            </a:r>
            <a:r>
              <a:rPr lang="ru-RU" b="1" i="1">
                <a:solidFill>
                  <a:schemeClr val="dk1"/>
                </a:solidFill>
              </a:rPr>
              <a:t>тернет)</a:t>
            </a:r>
            <a:r>
              <a:rPr lang="ru-RU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5"/>
          <p:cNvSpPr txBox="1"/>
          <p:nvPr/>
        </p:nvSpPr>
        <p:spPr>
          <a:xfrm>
            <a:off x="6119371" y="1382542"/>
            <a:ext cx="19788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-RU"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 sz="11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-RU" sz="1100" i="1">
                <a:solidFill>
                  <a:schemeClr val="dk1"/>
                </a:solidFill>
              </a:rPr>
              <a:t>Техническая поддержка</a:t>
            </a:r>
            <a:endParaRPr sz="1100" i="1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208" name="Google Shape;208;p35"/>
          <p:cNvSpPr txBox="1"/>
          <p:nvPr/>
        </p:nvSpPr>
        <p:spPr>
          <a:xfrm>
            <a:off x="5129800" y="4444250"/>
            <a:ext cx="4950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Плата за использование</a:t>
            </a:r>
            <a:endParaRPr>
              <a:solidFill>
                <a:schemeClr val="dk1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подписки</a:t>
            </a:r>
            <a:endParaRPr>
              <a:solidFill>
                <a:schemeClr val="dk1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Комиссионные проценты</a:t>
            </a:r>
            <a:endParaRPr>
              <a:solidFill>
                <a:schemeClr val="dk1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9" name="Google Shape;209;p35"/>
          <p:cNvSpPr txBox="1"/>
          <p:nvPr/>
        </p:nvSpPr>
        <p:spPr>
          <a:xfrm>
            <a:off x="2085850" y="2694780"/>
            <a:ext cx="1872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</a:rPr>
              <a:t>Интернет ресурсы</a:t>
            </a: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5"/>
          <p:cNvSpPr txBox="1"/>
          <p:nvPr/>
        </p:nvSpPr>
        <p:spPr>
          <a:xfrm>
            <a:off x="2089300" y="1596724"/>
            <a:ext cx="1978800" cy="14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•</a:t>
            </a:r>
            <a:r>
              <a:rPr lang="ru-RU" sz="1200" i="1">
                <a:solidFill>
                  <a:schemeClr val="dk1"/>
                </a:solidFill>
              </a:rPr>
              <a:t>Создание приложения</a:t>
            </a:r>
            <a:endParaRPr sz="12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•</a:t>
            </a:r>
            <a:r>
              <a:rPr lang="ru-RU" sz="1200" i="1">
                <a:solidFill>
                  <a:schemeClr val="dk1"/>
                </a:solidFill>
              </a:rPr>
              <a:t>Контроль качества</a:t>
            </a:r>
            <a:endParaRPr sz="12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•</a:t>
            </a:r>
            <a:r>
              <a:rPr lang="ru-RU" sz="1200" i="1">
                <a:solidFill>
                  <a:schemeClr val="dk1"/>
                </a:solidFill>
              </a:rPr>
              <a:t>Сотрудничество с партнёрами</a:t>
            </a:r>
            <a:endParaRPr sz="1200" i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</a:endParaRPr>
          </a:p>
        </p:txBody>
      </p:sp>
      <p:sp>
        <p:nvSpPr>
          <p:cNvPr id="211" name="Google Shape;211;p35"/>
          <p:cNvSpPr txBox="1"/>
          <p:nvPr/>
        </p:nvSpPr>
        <p:spPr>
          <a:xfrm>
            <a:off x="53007" y="1526726"/>
            <a:ext cx="187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 i="1">
                <a:solidFill>
                  <a:schemeClr val="dk1"/>
                </a:solidFill>
              </a:rPr>
              <a:t>Google Play</a:t>
            </a:r>
            <a:endParaRPr i="1">
              <a:solidFill>
                <a:schemeClr val="dk1"/>
              </a:solidFill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 i="1">
                <a:solidFill>
                  <a:schemeClr val="dk1"/>
                </a:solidFill>
              </a:rPr>
              <a:t>Appstore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212" name="Google Shape;212;p35"/>
          <p:cNvSpPr txBox="1"/>
          <p:nvPr/>
        </p:nvSpPr>
        <p:spPr>
          <a:xfrm>
            <a:off x="89506" y="4269905"/>
            <a:ext cx="50403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Фиксированные</a:t>
            </a:r>
            <a:r>
              <a:rPr lang="ru-RU" i="1">
                <a:solidFill>
                  <a:schemeClr val="dk1"/>
                </a:solidFill>
              </a:rPr>
              <a:t>:</a:t>
            </a:r>
            <a:endParaRPr i="1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Разработка приложения</a:t>
            </a:r>
            <a:endParaRPr sz="1200" i="1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Лицензия</a:t>
            </a: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Переменные издержки</a:t>
            </a:r>
            <a:r>
              <a:rPr lang="ru-RU" i="1">
                <a:solidFill>
                  <a:schemeClr val="dk1"/>
                </a:solidFill>
              </a:rPr>
              <a:t>:</a:t>
            </a:r>
            <a:endParaRPr i="1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Реклама</a:t>
            </a:r>
            <a:endParaRPr sz="1200" i="1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Сервера</a:t>
            </a:r>
            <a:endParaRPr>
              <a:solidFill>
                <a:schemeClr val="dk1"/>
              </a:solidFill>
            </a:endParaRPr>
          </a:p>
          <a:p>
            <a:pPr marL="15875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6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 (оказания услуги)</a:t>
            </a:r>
            <a:endParaRPr sz="4000"/>
          </a:p>
        </p:txBody>
      </p:sp>
      <p:sp>
        <p:nvSpPr>
          <p:cNvPr id="218" name="Google Shape;218;p36"/>
          <p:cNvSpPr txBox="1"/>
          <p:nvPr/>
        </p:nvSpPr>
        <p:spPr>
          <a:xfrm>
            <a:off x="3838813" y="1468675"/>
            <a:ext cx="240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Создание приложения</a:t>
            </a:r>
            <a:endParaRPr/>
          </a:p>
        </p:txBody>
      </p:sp>
      <p:sp>
        <p:nvSpPr>
          <p:cNvPr id="219" name="Google Shape;219;p36"/>
          <p:cNvSpPr txBox="1"/>
          <p:nvPr/>
        </p:nvSpPr>
        <p:spPr>
          <a:xfrm>
            <a:off x="7706175" y="2748350"/>
            <a:ext cx="139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Тестирование</a:t>
            </a:r>
            <a:endParaRPr/>
          </a:p>
        </p:txBody>
      </p:sp>
      <p:sp>
        <p:nvSpPr>
          <p:cNvPr id="220" name="Google Shape;220;p36"/>
          <p:cNvSpPr txBox="1"/>
          <p:nvPr/>
        </p:nvSpPr>
        <p:spPr>
          <a:xfrm>
            <a:off x="4465138" y="4251625"/>
            <a:ext cx="199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Реклама</a:t>
            </a:r>
            <a:endParaRPr/>
          </a:p>
        </p:txBody>
      </p:sp>
      <p:sp>
        <p:nvSpPr>
          <p:cNvPr id="221" name="Google Shape;221;p36"/>
          <p:cNvSpPr txBox="1"/>
          <p:nvPr/>
        </p:nvSpPr>
        <p:spPr>
          <a:xfrm>
            <a:off x="712300" y="2748350"/>
            <a:ext cx="195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Выпуск приложения</a:t>
            </a:r>
            <a:endParaRPr/>
          </a:p>
        </p:txBody>
      </p:sp>
      <p:cxnSp>
        <p:nvCxnSpPr>
          <p:cNvPr id="222" name="Google Shape;222;p36"/>
          <p:cNvCxnSpPr/>
          <p:nvPr/>
        </p:nvCxnSpPr>
        <p:spPr>
          <a:xfrm>
            <a:off x="6218800" y="1895400"/>
            <a:ext cx="1440000" cy="85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3" name="Google Shape;223;p36"/>
          <p:cNvCxnSpPr/>
          <p:nvPr/>
        </p:nvCxnSpPr>
        <p:spPr>
          <a:xfrm flipH="1">
            <a:off x="6039600" y="3313050"/>
            <a:ext cx="1463700" cy="703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4" name="Google Shape;224;p36"/>
          <p:cNvCxnSpPr/>
          <p:nvPr/>
        </p:nvCxnSpPr>
        <p:spPr>
          <a:xfrm rot="10800000">
            <a:off x="2741250" y="3250525"/>
            <a:ext cx="1187400" cy="1001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/>
          <p:nvPr/>
        </p:nvSpPr>
        <p:spPr>
          <a:xfrm>
            <a:off x="121975" y="1793600"/>
            <a:ext cx="9836700" cy="2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Roboto"/>
              <a:buChar char="●"/>
            </a:pPr>
            <a:r>
              <a:rPr lang="ru-RU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Разработать мобильное приложение для отслеживания расходов и доходов в течение следующих 6 месяцев.</a:t>
            </a:r>
            <a:endParaRPr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Roboto"/>
              <a:buChar char="●"/>
            </a:pPr>
            <a:r>
              <a:rPr lang="ru-RU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Увеличить количество пользователей приложения на 30% в течение следующих 3 месяцев.</a:t>
            </a:r>
            <a:endParaRPr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Roboto"/>
              <a:buChar char="●"/>
            </a:pPr>
            <a:r>
              <a:rPr lang="ru-RU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Сократить время обработки данных на 50% в течение следующих 6 месяцев.</a:t>
            </a:r>
            <a:endParaRPr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Roboto"/>
              <a:buChar char="●"/>
            </a:pPr>
            <a:r>
              <a:rPr lang="ru-RU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Увеличить количество функций приложения на 10% в течение следующих 6 месяцев.</a:t>
            </a:r>
            <a:endParaRPr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Roboto"/>
              <a:buChar char="●"/>
            </a:pPr>
            <a:r>
              <a:rPr lang="ru-RU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Снизить затраты на разработку приложения на 10% в течение следующих 12 месяцев.</a:t>
            </a:r>
            <a:endParaRPr sz="1600">
              <a:solidFill>
                <a:srgbClr val="111111"/>
              </a:solidFill>
            </a:endParaRPr>
          </a:p>
        </p:txBody>
      </p:sp>
      <p:sp>
        <p:nvSpPr>
          <p:cNvPr id="230" name="Google Shape;230;p3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8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7" name="Google Shape;237;p38"/>
          <p:cNvGraphicFramePr/>
          <p:nvPr/>
        </p:nvGraphicFramePr>
        <p:xfrm>
          <a:off x="143768" y="1467123"/>
          <a:ext cx="9793125" cy="3972730"/>
        </p:xfrm>
        <a:graphic>
          <a:graphicData uri="http://schemas.openxmlformats.org/drawingml/2006/table">
            <a:tbl>
              <a:tblPr firstRow="1" bandRow="1">
                <a:noFill/>
                <a:tableStyleId>{FD048CA8-0BB0-4280-8419-E2BC4FE4D719}</a:tableStyleId>
              </a:tblPr>
              <a:tblGrid>
                <a:gridCol w="3264375"/>
                <a:gridCol w="3264375"/>
                <a:gridCol w="3264375"/>
              </a:tblGrid>
              <a:tr h="428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Статья затрат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Приложение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20000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Реклама</a:t>
                      </a:r>
                      <a:endParaRPr sz="25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10000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Лицензия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30000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Сервера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20000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ИТОГО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80000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Roboto"/>
              <a:buAutoNum type="arabicPeriod"/>
            </a:pPr>
            <a:r>
              <a:rPr lang="ru-RU" sz="16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Определение целевой аудитории и ее потребностей.</a:t>
            </a:r>
            <a:endParaRPr sz="1600" dirty="0"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Roboto"/>
              <a:buAutoNum type="arabicPeriod"/>
            </a:pPr>
            <a:r>
              <a:rPr lang="ru-RU" sz="16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Разработка концепции приложения и его функциональности.</a:t>
            </a:r>
            <a:endParaRPr sz="1600" dirty="0"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Roboto"/>
              <a:buAutoNum type="arabicPeriod"/>
            </a:pPr>
            <a:r>
              <a:rPr lang="ru-RU" sz="16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Формирование команды разработчиков и определение ролей и обязанностей.</a:t>
            </a:r>
            <a:endParaRPr sz="1600" dirty="0"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Roboto"/>
              <a:buAutoNum type="arabicPeriod"/>
            </a:pPr>
            <a:r>
              <a:rPr lang="ru-RU" sz="16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Создание графика разработки и установка сроков для каждого этапа.</a:t>
            </a:r>
            <a:endParaRPr sz="1600" dirty="0"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Roboto"/>
              <a:buAutoNum type="arabicPeriod"/>
            </a:pPr>
            <a:r>
              <a:rPr lang="ru-RU" sz="16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Разработка дизайна приложения и его интерфейса.</a:t>
            </a:r>
            <a:endParaRPr sz="1600" dirty="0"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Roboto"/>
              <a:buAutoNum type="arabicPeriod"/>
            </a:pPr>
            <a:r>
              <a:rPr lang="ru-RU" sz="16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Тестирование приложения и устранение ошибок.</a:t>
            </a:r>
            <a:endParaRPr sz="1600" dirty="0"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Roboto"/>
              <a:buAutoNum type="arabicPeriod"/>
            </a:pPr>
            <a:r>
              <a:rPr lang="ru-RU" sz="16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Запуск приложения и продвижение на рынке.</a:t>
            </a:r>
            <a:endParaRPr sz="1600" dirty="0">
              <a:solidFill>
                <a:srgbClr val="11111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39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>
            <a:spLocks noGrp="1"/>
          </p:cNvSpPr>
          <p:nvPr>
            <p:ph type="title"/>
          </p:nvPr>
        </p:nvSpPr>
        <p:spPr>
          <a:xfrm>
            <a:off x="15726" y="-146304"/>
            <a:ext cx="10064899" cy="585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9" name="Google Shape;249;p40"/>
          <p:cNvGraphicFramePr/>
          <p:nvPr/>
        </p:nvGraphicFramePr>
        <p:xfrm>
          <a:off x="69950" y="304799"/>
          <a:ext cx="10010675" cy="5423932"/>
        </p:xfrm>
        <a:graphic>
          <a:graphicData uri="http://schemas.openxmlformats.org/drawingml/2006/table">
            <a:tbl>
              <a:tblPr firstRow="1" bandRow="1">
                <a:noFill/>
                <a:tableStyleId>{FF4FCE0D-4201-4F96-AD54-2053D50BEF40}</a:tableStyleId>
              </a:tblPr>
              <a:tblGrid>
                <a:gridCol w="576125"/>
                <a:gridCol w="2882700"/>
                <a:gridCol w="422725"/>
                <a:gridCol w="385800"/>
                <a:gridCol w="447575"/>
                <a:gridCol w="382850"/>
                <a:gridCol w="526350"/>
                <a:gridCol w="698675"/>
                <a:gridCol w="326100"/>
                <a:gridCol w="118625"/>
                <a:gridCol w="477725"/>
                <a:gridCol w="326100"/>
                <a:gridCol w="326100"/>
                <a:gridCol w="326100"/>
                <a:gridCol w="326100"/>
                <a:gridCol w="326100"/>
                <a:gridCol w="1134925"/>
              </a:tblGrid>
              <a:tr h="276821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№3</a:t>
                      </a: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</a:tr>
              <a:tr h="2126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605">
                <a:tc gridSpan="1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21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100000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120000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130000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19</a:t>
                      </a:r>
                      <a:r>
                        <a:rPr lang="ru-RU"/>
                        <a:t>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150000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r>
                        <a:rPr lang="ru-RU"/>
                        <a:t>200000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135000 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140000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150000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1655</a:t>
                      </a:r>
                      <a:r>
                        <a:rPr lang="ru-RU"/>
                        <a:t>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5681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82000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82000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81000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79000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79000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78000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77000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78000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950000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12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42235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Зарплаты сотрудников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 sz="14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60000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720000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42235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Сервера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7000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84000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12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i="1"/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42235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/>
                        <a:t>Реклама</a:t>
                      </a:r>
                      <a:endParaRPr sz="1400" i="1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14000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146000</a:t>
                      </a:r>
                      <a:endParaRPr sz="1400" u="none" strike="noStrik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5681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r>
                        <a:rPr lang="ru-RU" b="1"/>
                        <a:t>Я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18000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38000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49000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110000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70000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21000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41000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4200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58000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123000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63000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72000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70</a:t>
                      </a:r>
                      <a:r>
                        <a:rPr lang="ru-RU"/>
                        <a:t>5000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42235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1080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2280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2940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6600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ru-RU"/>
                        <a:t>260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2460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2520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3480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7380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3780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4320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42</a:t>
                      </a:r>
                      <a:r>
                        <a:rPr lang="ru-RU"/>
                        <a:t>3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5681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16920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35720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46060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103400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65800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19840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38540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3948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54520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115620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59220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67680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662</a:t>
                      </a:r>
                      <a:r>
                        <a:rPr lang="ru-RU" dirty="0"/>
                        <a:t>7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212605">
                <a:tc gridSpan="1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r>
              <a:rPr lang="ru-RU" sz="1400" i="1">
                <a:solidFill>
                  <a:srgbClr val="7F7F7F"/>
                </a:solidFill>
              </a:rPr>
              <a:t>( Указать показатели за период окупаемости стартовых инвестиций, но не менее 1 года)</a:t>
            </a: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56" name="Google Shape;256;p41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7" name="Google Shape;257;p41"/>
          <p:cNvGraphicFramePr/>
          <p:nvPr/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{FD048CA8-0BB0-4280-8419-E2BC4FE4D719}</a:tableStyleId>
              </a:tblPr>
              <a:tblGrid>
                <a:gridCol w="437025"/>
                <a:gridCol w="4747550"/>
                <a:gridCol w="2304250"/>
                <a:gridCol w="2232250"/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000000"/>
                          </a:solidFill>
                        </a:rPr>
                        <a:t>16550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/>
                        <a:t>1655000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7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/>
                        <a:t>950000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/>
                        <a:t>662700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2732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273200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мес.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82000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20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98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"/>
          <p:cNvSpPr txBox="1">
            <a:spLocks noGrp="1"/>
          </p:cNvSpPr>
          <p:nvPr>
            <p:ph type="title"/>
          </p:nvPr>
        </p:nvSpPr>
        <p:spPr>
          <a:xfrm>
            <a:off x="1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263" name="Google Shape;263;p42"/>
          <p:cNvSpPr txBox="1"/>
          <p:nvPr/>
        </p:nvSpPr>
        <p:spPr>
          <a:xfrm>
            <a:off x="86400" y="1350875"/>
            <a:ext cx="9762600" cy="3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Arial"/>
              <a:buAutoNum type="arabicPeriod"/>
            </a:pPr>
            <a:r>
              <a:rPr lang="ru-RU" sz="1600">
                <a:solidFill>
                  <a:srgbClr val="111111"/>
                </a:solidFill>
              </a:rPr>
              <a:t>Подготовка: определение целевой аудитории и ее потребностей, разработка концепции приложения и его функциональности, формирование команды разработчиков и определение ролей и обязанностей.</a:t>
            </a:r>
            <a:endParaRPr sz="1600">
              <a:solidFill>
                <a:srgbClr val="11111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Arial"/>
              <a:buAutoNum type="arabicPeriod"/>
            </a:pPr>
            <a:r>
              <a:rPr lang="ru-RU" sz="1600">
                <a:solidFill>
                  <a:srgbClr val="111111"/>
                </a:solidFill>
              </a:rPr>
              <a:t>Разработка: создание графика разработки и установка сроков для каждого этапа, разработка дизайна приложения и его интерфейса, написание кода и интеграция с необходимыми сервисами и API.</a:t>
            </a:r>
            <a:endParaRPr sz="1600">
              <a:solidFill>
                <a:srgbClr val="11111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Arial"/>
              <a:buAutoNum type="arabicPeriod"/>
            </a:pPr>
            <a:r>
              <a:rPr lang="ru-RU" sz="1600">
                <a:solidFill>
                  <a:srgbClr val="111111"/>
                </a:solidFill>
              </a:rPr>
              <a:t>Тестирование: проверка работоспособности приложения, устранение ошибок и несоответствий требованиям.</a:t>
            </a:r>
            <a:endParaRPr sz="1600">
              <a:solidFill>
                <a:srgbClr val="11111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Arial"/>
              <a:buAutoNum type="arabicPeriod"/>
            </a:pPr>
            <a:r>
              <a:rPr lang="ru-RU" sz="1600">
                <a:solidFill>
                  <a:srgbClr val="111111"/>
                </a:solidFill>
              </a:rPr>
              <a:t>Запуск: публикация приложения в магазинах приложений, информирование целевой аудитории о его доступности.</a:t>
            </a:r>
            <a:endParaRPr sz="1600">
              <a:solidFill>
                <a:srgbClr val="11111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Arial"/>
              <a:buAutoNum type="arabicPeriod"/>
            </a:pPr>
            <a:r>
              <a:rPr lang="ru-RU" sz="1600">
                <a:solidFill>
                  <a:srgbClr val="111111"/>
                </a:solidFill>
              </a:rPr>
              <a:t>Продвижение: проведение маркетинговых кампаний для привлечения новых пользователей, сбор отзывов и предложений для улучшения приложения.</a:t>
            </a:r>
            <a:endParaRPr sz="1600">
              <a:solidFill>
                <a:srgbClr val="11111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/>
          <p:nvPr/>
        </p:nvSpPr>
        <p:spPr>
          <a:xfrm>
            <a:off x="1135475" y="10661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</a:t>
            </a:r>
            <a:r>
              <a:rPr lang="ru-RU" sz="4000"/>
              <a:t>ординаты команды</a:t>
            </a:r>
            <a:r>
              <a:rPr lang="ru-RU" sz="40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3"/>
          <p:cNvSpPr txBox="1"/>
          <p:nvPr/>
        </p:nvSpPr>
        <p:spPr>
          <a:xfrm>
            <a:off x="1284350" y="3160425"/>
            <a:ext cx="2883000" cy="22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Кольцов Никита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+79501584519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800" b="1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nikitakolcov04@gmail.com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5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Никита Кольцов (</a:t>
            </a:r>
            <a:r>
              <a:rPr lang="ru-RU" sz="1500" u="sng" dirty="0" err="1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vk.com</a:t>
            </a:r>
            <a:r>
              <a:rPr lang="ru-RU" sz="15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)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43"/>
          <p:cNvSpPr txBox="1"/>
          <p:nvPr/>
        </p:nvSpPr>
        <p:spPr>
          <a:xfrm>
            <a:off x="5615725" y="3160425"/>
            <a:ext cx="3027300" cy="23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Сафин Разиль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+79874028816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Safinrazil10@mail.ru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Разиль Сафин (</a:t>
            </a:r>
            <a:r>
              <a:rPr lang="ru-RU" sz="1500" u="sng" dirty="0" err="1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vk.com</a:t>
            </a:r>
            <a:r>
              <a:rPr lang="ru-RU" sz="15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)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2" name="Google Shape;272;p4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84350" y="1062675"/>
            <a:ext cx="2081100" cy="20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3" name="Google Shape;273;p43"/>
          <p:cNvPicPr preferRelativeResize="0"/>
          <p:nvPr/>
        </p:nvPicPr>
        <p:blipFill rotWithShape="1">
          <a:blip r:embed="rId9">
            <a:alphaModFix/>
          </a:blip>
          <a:srcRect t="21482" r="5419" b="28813"/>
          <a:stretch/>
        </p:blipFill>
        <p:spPr>
          <a:xfrm>
            <a:off x="5472350" y="1062700"/>
            <a:ext cx="2081100" cy="2016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4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960</Words>
  <Application>Microsoft Office PowerPoint</Application>
  <PresentationFormat>Произвольный</PresentationFormat>
  <Paragraphs>378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Noto Sans Symbols</vt:lpstr>
      <vt:lpstr>Times New Roman</vt:lpstr>
      <vt:lpstr>Roboto</vt:lpstr>
      <vt:lpstr>Poppins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Honor</dc:creator>
  <cp:lastModifiedBy>Honor</cp:lastModifiedBy>
  <cp:revision>6</cp:revision>
  <dcterms:modified xsi:type="dcterms:W3CDTF">2023-07-25T17:28:22Z</dcterms:modified>
</cp:coreProperties>
</file>