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2" r:id="rId2"/>
    <p:sldId id="316" r:id="rId3"/>
    <p:sldId id="307" r:id="rId4"/>
    <p:sldId id="308" r:id="rId5"/>
    <p:sldId id="309" r:id="rId6"/>
    <p:sldId id="319" r:id="rId7"/>
    <p:sldId id="320" r:id="rId8"/>
    <p:sldId id="311" r:id="rId9"/>
    <p:sldId id="312" r:id="rId10"/>
    <p:sldId id="315" r:id="rId11"/>
    <p:sldId id="313" r:id="rId12"/>
    <p:sldId id="31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ртём" initials="Гришин А." lastIdx="1" clrIdx="0">
    <p:extLst>
      <p:ext uri="{19B8F6BF-5375-455C-9EA6-DF929625EA0E}">
        <p15:presenceInfo xmlns:p15="http://schemas.microsoft.com/office/powerpoint/2012/main" userId="Артём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B9CA"/>
    <a:srgbClr val="FCAF17"/>
    <a:srgbClr val="9F00FF"/>
    <a:srgbClr val="FD493D"/>
    <a:srgbClr val="8FC3D1"/>
    <a:srgbClr val="FBB3C1"/>
    <a:srgbClr val="B5D8E1"/>
    <a:srgbClr val="357283"/>
    <a:srgbClr val="64AC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12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2E779-7A45-4E85-8A13-DC26F9C315C0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2D4CE-FE56-484B-A36F-DB1B21B42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05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531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2A5D6C-1F54-ABB5-0EF7-206D9E626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E948958-DECC-55F3-5049-44F0FA478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2BCF4F-2081-AC48-BF98-001AA639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7319D4E-32A8-2FF7-5D1D-87FDB9365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267DA9-4B6E-402D-6016-3966F9F0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4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C4B67E-B3E9-55AC-9B9C-62C2B522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BA8028-69C3-BBE0-8C82-B9FC43605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06477A2-0475-6E09-0B88-840B692A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4CAB6BB-4F62-F121-2FBE-41A3A629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63D7A89-B6FA-E0F1-BFEE-A297B1FC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9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787207-1D2B-F492-3C47-A1763C2C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711FD2F-35A0-44C2-72B4-A1B765414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282815C-C32E-947F-3184-4C450823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7351068-72D9-7678-FECB-E60C7DC5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BC4DB68-8458-D15C-C465-5F891CAC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3AF6F0-522F-74DB-46BC-35A295DE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BEFC18-684D-BE1E-77F2-6A72F73A5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895C192-A4C0-BE3D-69D4-986E11670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652770F-2EE4-B3A9-AA54-59F26A07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8AD3B88-B2FC-CAF8-3E32-125F040D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A8EBE0F-C3D8-3FEF-BD01-FD452DEA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8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2E7D23-28C9-E37E-DB6A-079E5F85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C362AC8-E886-6F7D-7B6C-E285C519C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173EB47-A999-33FC-FC3E-3B09C7170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97E8576-E440-3A8A-6EA0-53DDF337D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4885DC5-823B-8332-1B0F-7AB453F43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556D14C-9875-D365-68A9-3192C3211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21A0AED-825D-A5D4-686D-BE521DDC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30C58B4-AC8C-7198-5C1B-EF8EDEBD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A92656-84DA-5467-DAEC-46C2A496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3ED4FFF-05A8-36AE-B9AB-BD5D3774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8D1324F-AFC1-A4BF-D5B9-A5C358B1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BF5C16B-44FB-2664-36B3-DE9D31F0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9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690E19E-1337-2714-F827-BB6382F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A979FDC-9E65-06E8-235D-56D7C44C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7391C01-0049-3A7F-FB54-D4EF638EB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5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781BAF-815C-85FF-0E54-6BA23817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55F9A2-FE70-0662-AA9E-FE64C9A9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5A8B7C0-4559-DD06-1EE6-BD2B8B322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21E901-751C-6FF4-810B-9342D989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2F43F6C-ACD3-13DC-239B-7F208BA40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9F9A103-7125-EB65-D5A8-AFEB0804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E12A9D-9250-C854-EEE0-1D97125E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E154337-5375-A124-076C-B1EDBE8BC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25C1B67-B92C-206C-01BF-C69D9634C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9DAE8C5-3686-7CB5-C9B4-61C1991F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C991E93-D28F-7F0F-096B-DC12C708C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1FC8685-1D4A-43D1-586F-24D4FD16F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5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D31EB8-988D-D4F6-1515-FF6E19BA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D8D9D63-7720-807D-8101-28168C1A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1641C7D-8C2B-41EC-D49F-810BE7589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E0A8D8E-3533-0AA3-6A91-B46AAB21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CD57447-3946-E622-AB16-0175C3D39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5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7336881-DE60-B191-DA46-8F7E387691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6608AE4-0A0A-289A-EDC6-59480CF3F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0A55688-3D8F-5EF7-3FF4-C9E811D3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63FE85-8C27-B90A-097D-F3166CD03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5753EC-82A2-BEA5-4C7A-885AE68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6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362F888-5A24-B952-A9AC-D46A0052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AD012C4-7B10-1548-9BC3-713078CCC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C05ABD-083D-417D-3BD5-0010F8CD6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F1BF139-E2FE-0AB7-89BA-470D4AFE4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0A1A86C-A4B0-5FCE-694D-ABC74F0EE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5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358219" y="2242124"/>
            <a:ext cx="5641357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600" dirty="0">
                <a:solidFill>
                  <a:schemeClr val="tx1"/>
                </a:solidFill>
                <a:latin typeface="Gilroy-Regular" panose="00000500000000000000" pitchFamily="2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Montserrat SemiBold" panose="00000700000000000000" pitchFamily="2" charset="-52"/>
              </a:rPr>
              <a:t>ПРОЕКТ </a:t>
            </a:r>
          </a:p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>
                <a:latin typeface="Montserrat Medium" panose="00000600000000000000" pitchFamily="2" charset="-52"/>
              </a:rPr>
              <a:t>«Веб-сервис по созданию ювелирных украшений с помощью нейросети»</a:t>
            </a:r>
            <a:endParaRPr lang="ru-RU" sz="700" dirty="0">
              <a:solidFill>
                <a:schemeClr val="tx1"/>
              </a:solidFill>
              <a:latin typeface="Montserrat Medium" panose="00000600000000000000" pitchFamily="2" charset="-52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Montserrat SemiBold" panose="00000700000000000000" pitchFamily="2" charset="-52"/>
              </a:rPr>
              <a:t>Акселератор</a:t>
            </a:r>
            <a:r>
              <a:rPr dirty="0">
                <a:latin typeface="Montserrat SemiBold" panose="00000700000000000000" pitchFamily="2" charset="-52"/>
              </a:rPr>
              <a:t> </a:t>
            </a:r>
            <a:r>
              <a:rPr lang="ru-RU" dirty="0">
                <a:latin typeface="Montserrat SemiBold" panose="00000700000000000000" pitchFamily="2" charset="-52"/>
              </a:rPr>
              <a:t> </a:t>
            </a:r>
            <a:endParaRPr lang="en-US" dirty="0">
              <a:latin typeface="Montserrat SemiBold" panose="00000700000000000000" pitchFamily="2" charset="-52"/>
            </a:endParaRP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Montserrat Medium" panose="00000600000000000000" pitchFamily="2" charset="-52"/>
              </a:rPr>
              <a:t>МГУТУ им. К.Г. Разумовского (ПКУ)</a:t>
            </a:r>
            <a:endParaRPr dirty="0">
              <a:latin typeface="Montserrat Medium" panose="00000600000000000000" pitchFamily="2" charset="-52"/>
            </a:endParaRPr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5092D83-FD4C-F806-CF32-AC98578065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264" y="590294"/>
            <a:ext cx="2617012" cy="2096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54247D5-E222-311B-2727-D69017517E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9" t="19657" r="33809" b="11340"/>
          <a:stretch/>
        </p:blipFill>
        <p:spPr>
          <a:xfrm>
            <a:off x="465996" y="612081"/>
            <a:ext cx="1360040" cy="2075199"/>
          </a:xfrm>
          <a:prstGeom prst="rect">
            <a:avLst/>
          </a:prstGeom>
        </p:spPr>
      </p:pic>
      <p:sp>
        <p:nvSpPr>
          <p:cNvPr id="13" name="Прямоугольник 7">
            <a:extLst>
              <a:ext uri="{FF2B5EF4-FFF2-40B4-BE49-F238E27FC236}">
                <a16:creationId xmlns:a16="http://schemas.microsoft.com/office/drawing/2014/main" xmlns="" id="{C29015C8-9534-7E51-964F-FD80D845CD76}"/>
              </a:ext>
            </a:extLst>
          </p:cNvPr>
          <p:cNvSpPr/>
          <p:nvPr/>
        </p:nvSpPr>
        <p:spPr>
          <a:xfrm>
            <a:off x="6102320" y="2345381"/>
            <a:ext cx="608968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" name="Прямоугольник 10">
            <a:extLst>
              <a:ext uri="{FF2B5EF4-FFF2-40B4-BE49-F238E27FC236}">
                <a16:creationId xmlns:a16="http://schemas.microsoft.com/office/drawing/2014/main" xmlns="" id="{77A511BE-E539-8600-077F-5D4AE654C4CC}"/>
              </a:ext>
            </a:extLst>
          </p:cNvPr>
          <p:cNvSpPr/>
          <p:nvPr/>
        </p:nvSpPr>
        <p:spPr>
          <a:xfrm>
            <a:off x="6103137" y="-2"/>
            <a:ext cx="2713362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Прямоугольник 13">
            <a:extLst>
              <a:ext uri="{FF2B5EF4-FFF2-40B4-BE49-F238E27FC236}">
                <a16:creationId xmlns:a16="http://schemas.microsoft.com/office/drawing/2014/main" xmlns="" id="{EF96747B-CC6F-8CA0-31F4-38851319211C}"/>
              </a:ext>
            </a:extLst>
          </p:cNvPr>
          <p:cNvSpPr/>
          <p:nvPr/>
        </p:nvSpPr>
        <p:spPr>
          <a:xfrm>
            <a:off x="6101107" y="5359336"/>
            <a:ext cx="6089680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xmlns="" id="{4118E738-E8A9-7735-3B07-0D343ABCE58C}"/>
              </a:ext>
            </a:extLst>
          </p:cNvPr>
          <p:cNvSpPr/>
          <p:nvPr/>
        </p:nvSpPr>
        <p:spPr>
          <a:xfrm>
            <a:off x="8163612" y="2340817"/>
            <a:ext cx="4028388" cy="453389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Квадрат">
            <a:extLst>
              <a:ext uri="{FF2B5EF4-FFF2-40B4-BE49-F238E27FC236}">
                <a16:creationId xmlns:a16="http://schemas.microsoft.com/office/drawing/2014/main" xmlns="" id="{789887D5-35CB-3A5D-D19D-35A704C3CEE3}"/>
              </a:ext>
            </a:extLst>
          </p:cNvPr>
          <p:cNvSpPr/>
          <p:nvPr/>
        </p:nvSpPr>
        <p:spPr>
          <a:xfrm>
            <a:off x="8163612" y="-1"/>
            <a:ext cx="4028388" cy="234809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380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xmlns="" id="{186B51F6-DAE3-4FC1-9FB9-5DA338734FDB}"/>
              </a:ext>
            </a:extLst>
          </p:cNvPr>
          <p:cNvSpPr/>
          <p:nvPr/>
        </p:nvSpPr>
        <p:spPr>
          <a:xfrm>
            <a:off x="7322813" y="871766"/>
            <a:ext cx="4555639" cy="4555639"/>
          </a:xfrm>
          <a:prstGeom prst="round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xmlns="" id="{326F53AD-0363-4CF6-8DD7-6C323A6E5326}"/>
              </a:ext>
            </a:extLst>
          </p:cNvPr>
          <p:cNvSpPr/>
          <p:nvPr/>
        </p:nvSpPr>
        <p:spPr>
          <a:xfrm>
            <a:off x="339333" y="4848432"/>
            <a:ext cx="6251967" cy="1467661"/>
          </a:xfrm>
          <a:prstGeom prst="round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rgbClr val="9F00FF"/>
                </a:solidFill>
                <a:latin typeface="Montserrat ExtraBold" panose="00000900000000000000" pitchFamily="2" charset="-52"/>
              </a:rPr>
              <a:t>АКТУАЛЬНОСТЬ</a:t>
            </a:r>
            <a:endParaRPr sz="1600" cap="all" dirty="0">
              <a:solidFill>
                <a:srgbClr val="9F00FF"/>
              </a:solidFill>
              <a:latin typeface="Montserrat ExtraBold" panose="00000900000000000000" pitchFamily="2" charset="-52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</a:t>
              </a:r>
              <a:endParaRPr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81CFE55-A752-4C66-AD8E-C9D4EBA4DF3F}"/>
              </a:ext>
            </a:extLst>
          </p:cNvPr>
          <p:cNvSpPr txBox="1"/>
          <p:nvPr/>
        </p:nvSpPr>
        <p:spPr>
          <a:xfrm>
            <a:off x="338074" y="1011189"/>
            <a:ext cx="66846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Montserrat SemiBold" panose="00000700000000000000" pitchFamily="2" charset="-52"/>
              </a:rPr>
              <a:t>Эксперты отмечают восстановление рынка после спада спроса в 2022 году. </a:t>
            </a:r>
            <a:r>
              <a:rPr lang="ru-RU" b="0" dirty="0">
                <a:effectLst/>
                <a:latin typeface="Montserrat Medium" panose="00000600000000000000" pitchFamily="2" charset="-52"/>
              </a:rPr>
              <a:t/>
            </a:r>
            <a:br>
              <a:rPr lang="ru-RU" b="0" dirty="0">
                <a:effectLst/>
                <a:latin typeface="Montserrat Medium" panose="00000600000000000000" pitchFamily="2" charset="-52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54CB96E-D668-4E13-9AFF-E067A9135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362" y="1142002"/>
            <a:ext cx="3994510" cy="39945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2F135D4-25A4-457A-93A2-251847091B4C}"/>
              </a:ext>
            </a:extLst>
          </p:cNvPr>
          <p:cNvSpPr txBox="1"/>
          <p:nvPr/>
        </p:nvSpPr>
        <p:spPr>
          <a:xfrm>
            <a:off x="336583" y="1720869"/>
            <a:ext cx="605469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В первом полугодии 2023 года россияне потратили на ювелирные изделия свыше 141,6 млрд рублей, что на 1,2% выше показателей аналогичного периода 2022-го, следует из данных аналитического центра </a:t>
            </a:r>
            <a:r>
              <a:rPr lang="en-US" sz="1400" dirty="0">
                <a:solidFill>
                  <a:srgbClr val="000000"/>
                </a:solidFill>
                <a:latin typeface="Montserrat Medium" panose="00000600000000000000" pitchFamily="2" charset="-52"/>
              </a:rPr>
              <a:t>“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Sokolov</a:t>
            </a:r>
            <a:r>
              <a:rPr lang="en-US" sz="1400" dirty="0">
                <a:solidFill>
                  <a:srgbClr val="000000"/>
                </a:solidFill>
                <a:latin typeface="Montserrat Medium" panose="00000600000000000000" pitchFamily="2" charset="-52"/>
              </a:rPr>
              <a:t>”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. </a:t>
            </a:r>
            <a:endParaRPr lang="ru-RU" sz="1400" b="0" dirty="0">
              <a:effectLst/>
              <a:latin typeface="Montserrat Medium" panose="00000600000000000000" pitchFamily="2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82E5693-C902-4072-9864-E9F9434E39FE}"/>
              </a:ext>
            </a:extLst>
          </p:cNvPr>
          <p:cNvSpPr txBox="1"/>
          <p:nvPr/>
        </p:nvSpPr>
        <p:spPr>
          <a:xfrm>
            <a:off x="7553324" y="5539340"/>
            <a:ext cx="412058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руководитель аналитического центра Sokolov Алина Колпакова</a:t>
            </a:r>
            <a:endParaRPr lang="ru-RU" sz="9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52CEB54-70FA-42B6-90C2-FDF8B43E691E}"/>
              </a:ext>
            </a:extLst>
          </p:cNvPr>
          <p:cNvSpPr txBox="1"/>
          <p:nvPr/>
        </p:nvSpPr>
        <p:spPr>
          <a:xfrm>
            <a:off x="313548" y="2740198"/>
            <a:ext cx="63539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i="0" u="none" strike="noStrike" dirty="0">
                <a:solidFill>
                  <a:srgbClr val="000000"/>
                </a:solidFill>
                <a:effectLst/>
                <a:latin typeface="Montserrat SemiBold" panose="00000700000000000000" pitchFamily="2" charset="-52"/>
              </a:rPr>
              <a:t>Драйвером восстановления рынка стали </a:t>
            </a:r>
            <a:endParaRPr lang="en-US" sz="1800" i="0" u="none" strike="noStrike" dirty="0">
              <a:solidFill>
                <a:srgbClr val="000000"/>
              </a:solidFill>
              <a:effectLst/>
              <a:latin typeface="Montserrat SemiBold" panose="00000700000000000000" pitchFamily="2" charset="-52"/>
            </a:endParaRPr>
          </a:p>
          <a:p>
            <a:r>
              <a:rPr lang="ru-RU" sz="1800" i="0" u="none" strike="noStrike" dirty="0">
                <a:solidFill>
                  <a:srgbClr val="000000"/>
                </a:solidFill>
                <a:effectLst/>
                <a:latin typeface="Montserrat SemiBold" panose="00000700000000000000" pitchFamily="2" charset="-52"/>
              </a:rPr>
              <a:t>онлайн-продажи</a:t>
            </a:r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22115DBE-8183-443E-93A9-27CD0FFD7008}"/>
              </a:ext>
            </a:extLst>
          </p:cNvPr>
          <p:cNvSpPr txBox="1"/>
          <p:nvPr/>
        </p:nvSpPr>
        <p:spPr>
          <a:xfrm>
            <a:off x="344115" y="3485080"/>
            <a:ext cx="629281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«В целом рынок за полугодие вырос на 1,2% относительно аналогичного периода прошлого года., доля </a:t>
            </a:r>
            <a:r>
              <a:rPr lang="ru-RU" sz="1400" b="0" i="0" u="none" strike="noStrike" dirty="0" smtClean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онлайн-продаж 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увеличилась с 17 до 20% и составила 28 млрд рублей. Во втором полугодии мы прогнозируем рост на уровне около 10%, а по году в целом рост будет порядка +6%, до 319 млрд рублей»,.</a:t>
            </a:r>
            <a:endParaRPr lang="ru-RU" sz="1400" b="0" dirty="0">
              <a:effectLst/>
              <a:latin typeface="Montserrat Medium" panose="00000600000000000000" pitchFamily="2" charset="-5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DE4E5132-9995-492A-9770-C25D90E5BB01}"/>
              </a:ext>
            </a:extLst>
          </p:cNvPr>
          <p:cNvSpPr txBox="1"/>
          <p:nvPr/>
        </p:nvSpPr>
        <p:spPr>
          <a:xfrm>
            <a:off x="479228" y="4920543"/>
            <a:ext cx="61882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 Medium" panose="00000600000000000000" pitchFamily="2" charset="-52"/>
              </a:rPr>
              <a:t>Ниша ювелирных украшений 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,согласно оценкам экспертов, </a:t>
            </a:r>
            <a:r>
              <a:rPr lang="ru-RU" sz="1600" i="0" u="none" strike="noStrike" dirty="0">
                <a:solidFill>
                  <a:srgbClr val="000000"/>
                </a:solidFill>
                <a:effectLst/>
                <a:latin typeface="Montserrat SemiBold" panose="00000700000000000000" pitchFamily="2" charset="-52"/>
              </a:rPr>
              <a:t>будет развиваться 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дальше и все сильнее интегрироваться во многие технические решения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,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 а  </a:t>
            </a:r>
            <a:r>
              <a:rPr lang="ru-RU" sz="1600" dirty="0">
                <a:latin typeface="Montserrat Medium" panose="00000600000000000000" pitchFamily="2" charset="-52"/>
              </a:rPr>
              <a:t>Онлайн-продажи и наша идея с нейросетью поможет нам выделиться среди конкурентов</a:t>
            </a:r>
          </a:p>
        </p:txBody>
      </p:sp>
    </p:spTree>
    <p:extLst>
      <p:ext uri="{BB962C8B-B14F-4D97-AF65-F5344CB8AC3E}">
        <p14:creationId xmlns:p14="http://schemas.microsoft.com/office/powerpoint/2010/main" val="103392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320045DA-E9CB-4D67-9B20-7D1DDB0FEB5A}"/>
              </a:ext>
            </a:extLst>
          </p:cNvPr>
          <p:cNvSpPr/>
          <p:nvPr/>
        </p:nvSpPr>
        <p:spPr>
          <a:xfrm>
            <a:off x="382582" y="1166006"/>
            <a:ext cx="3522230" cy="3249156"/>
          </a:xfrm>
          <a:prstGeom prst="round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42464E6E-B287-40D0-83CC-3396C900D3DC}"/>
              </a:ext>
            </a:extLst>
          </p:cNvPr>
          <p:cNvSpPr/>
          <p:nvPr/>
        </p:nvSpPr>
        <p:spPr>
          <a:xfrm>
            <a:off x="8489735" y="1075456"/>
            <a:ext cx="3422865" cy="533525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5AF5BB64-0A76-4144-924D-88625407EF3E}"/>
              </a:ext>
            </a:extLst>
          </p:cNvPr>
          <p:cNvSpPr/>
          <p:nvPr/>
        </p:nvSpPr>
        <p:spPr>
          <a:xfrm>
            <a:off x="4446495" y="1075456"/>
            <a:ext cx="3642049" cy="3339706"/>
          </a:xfrm>
          <a:prstGeom prst="round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15F4E2D0-C4DD-4447-B9B2-607A927C0E68}"/>
              </a:ext>
            </a:extLst>
          </p:cNvPr>
          <p:cNvSpPr/>
          <p:nvPr/>
        </p:nvSpPr>
        <p:spPr>
          <a:xfrm rot="5400000">
            <a:off x="3421498" y="1746453"/>
            <a:ext cx="1743974" cy="7590119"/>
          </a:xfrm>
          <a:prstGeom prst="round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rgbClr val="9F00FF"/>
                </a:solidFill>
                <a:latin typeface="Montserrat ExtraBold" panose="00000900000000000000" pitchFamily="2" charset="-52"/>
              </a:rPr>
              <a:t>ПРОБЛЕМА</a:t>
            </a:r>
            <a:endParaRPr sz="1600" cap="all" dirty="0">
              <a:solidFill>
                <a:srgbClr val="9F00FF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8F0A333-23FA-4E1B-B636-239F1E427C49}"/>
              </a:ext>
            </a:extLst>
          </p:cNvPr>
          <p:cNvSpPr txBox="1"/>
          <p:nvPr/>
        </p:nvSpPr>
        <p:spPr>
          <a:xfrm>
            <a:off x="8733447" y="1355371"/>
            <a:ext cx="317915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SemiBold" panose="00000700000000000000" pitchFamily="2" charset="-52"/>
              </a:rPr>
              <a:t>Нами было проведено глубинное интервью, в ходе которого мы выяснили основные проблемы, с которыми сталкивается потребитель при покупке ювелирных изделий.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E722E09F-7E3E-4CCF-9D94-418D46CF1D63}"/>
              </a:ext>
            </a:extLst>
          </p:cNvPr>
          <p:cNvSpPr txBox="1"/>
          <p:nvPr/>
        </p:nvSpPr>
        <p:spPr>
          <a:xfrm>
            <a:off x="509140" y="1343531"/>
            <a:ext cx="34378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dirty="0">
                <a:effectLst/>
                <a:latin typeface="Montserrat SemiBold" panose="00000700000000000000" pitchFamily="2" charset="-52"/>
              </a:rPr>
              <a:t>Подарок является самым распространенным поводом для покупки ювелирных украшений  </a:t>
            </a:r>
            <a:endParaRPr lang="ru-RU" sz="1400" b="0" dirty="0">
              <a:effectLst/>
              <a:latin typeface="Montserrat SemiBold" panose="00000700000000000000" pitchFamily="2" charset="-5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521106C4-7EC9-4E0D-8D48-30B39D6A6DF1}"/>
              </a:ext>
            </a:extLst>
          </p:cNvPr>
          <p:cNvSpPr txBox="1"/>
          <p:nvPr/>
        </p:nvSpPr>
        <p:spPr>
          <a:xfrm>
            <a:off x="719920" y="4061009"/>
            <a:ext cx="3016299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b="0" i="0" u="none" strike="noStrike" dirty="0">
                <a:solidFill>
                  <a:srgbClr val="000000"/>
                </a:solidFill>
                <a:effectLst/>
                <a:latin typeface="Montserrat Light" panose="00000400000000000000" pitchFamily="2" charset="-52"/>
              </a:rPr>
              <a:t>*Согласно аналитическим данным “Тинькофф Кредит Броке </a:t>
            </a:r>
            <a:endParaRPr lang="ru-RU" sz="700" dirty="0">
              <a:latin typeface="Montserrat Light" panose="00000400000000000000" pitchFamily="2" charset="-5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73C00A29-D468-4D62-AC89-914B54CB55EF}"/>
              </a:ext>
            </a:extLst>
          </p:cNvPr>
          <p:cNvSpPr txBox="1"/>
          <p:nvPr/>
        </p:nvSpPr>
        <p:spPr>
          <a:xfrm>
            <a:off x="466954" y="2094035"/>
            <a:ext cx="34378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0" i="0" u="none" strike="noStrike" dirty="0">
                <a:effectLst/>
                <a:latin typeface="Montserrat Medium" panose="00000600000000000000" pitchFamily="2" charset="-52"/>
              </a:rPr>
              <a:t>60% респондентов, кто покупал ювелирные изделия хотя бы раз за последние 12 месяцев, приобретали его в подарок. </a:t>
            </a:r>
            <a:endParaRPr lang="ru-RU" sz="1200" dirty="0">
              <a:latin typeface="Montserrat Medium" panose="00000600000000000000" pitchFamily="2" charset="-52"/>
            </a:endParaRP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715DF291-EFFA-42BA-B8B5-F8EEF8FD4E39}"/>
              </a:ext>
            </a:extLst>
          </p:cNvPr>
          <p:cNvGrpSpPr/>
          <p:nvPr/>
        </p:nvGrpSpPr>
        <p:grpSpPr>
          <a:xfrm>
            <a:off x="930576" y="2973645"/>
            <a:ext cx="835426" cy="823746"/>
            <a:chOff x="48657" y="2879375"/>
            <a:chExt cx="835426" cy="823746"/>
          </a:xfrm>
        </p:grpSpPr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xmlns="" id="{8B9314F1-44CF-40A7-B5E3-78170DA65B81}"/>
                </a:ext>
              </a:extLst>
            </p:cNvPr>
            <p:cNvSpPr/>
            <p:nvPr/>
          </p:nvSpPr>
          <p:spPr>
            <a:xfrm>
              <a:off x="48657" y="2879375"/>
              <a:ext cx="823746" cy="823746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C9155BFE-D296-4924-9BAA-070AA1F9E41D}"/>
                </a:ext>
              </a:extLst>
            </p:cNvPr>
            <p:cNvSpPr txBox="1"/>
            <p:nvPr/>
          </p:nvSpPr>
          <p:spPr>
            <a:xfrm>
              <a:off x="108018" y="3091193"/>
              <a:ext cx="77606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2000" b="0" i="0" u="none" strike="noStrike" dirty="0">
                  <a:solidFill>
                    <a:schemeClr val="bg1"/>
                  </a:solidFill>
                  <a:effectLst/>
                  <a:latin typeface="Montserrat ExtraBold" panose="00000900000000000000" pitchFamily="2" charset="-52"/>
                </a:rPr>
                <a:t>79%</a:t>
              </a:r>
              <a:endParaRPr lang="ru-RU" sz="2000" dirty="0">
                <a:solidFill>
                  <a:schemeClr val="bg1"/>
                </a:solidFill>
                <a:latin typeface="Montserrat ExtraBold" panose="00000900000000000000" pitchFamily="2" charset="-52"/>
              </a:endParaRP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xmlns="" id="{E22C391B-A593-4216-B5DF-9E5F2ADB3E08}"/>
              </a:ext>
            </a:extLst>
          </p:cNvPr>
          <p:cNvGrpSpPr/>
          <p:nvPr/>
        </p:nvGrpSpPr>
        <p:grpSpPr>
          <a:xfrm>
            <a:off x="2563254" y="2986346"/>
            <a:ext cx="823746" cy="823746"/>
            <a:chOff x="2266370" y="2879375"/>
            <a:chExt cx="823746" cy="823746"/>
          </a:xfrm>
        </p:grpSpPr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xmlns="" id="{5753BCF0-B160-42FA-A2C2-CD2D92DC6886}"/>
                </a:ext>
              </a:extLst>
            </p:cNvPr>
            <p:cNvSpPr/>
            <p:nvPr/>
          </p:nvSpPr>
          <p:spPr>
            <a:xfrm>
              <a:off x="2266370" y="2879375"/>
              <a:ext cx="823746" cy="823746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5A12852B-2681-4042-B8D1-BFB6DC4515DF}"/>
                </a:ext>
              </a:extLst>
            </p:cNvPr>
            <p:cNvSpPr txBox="1"/>
            <p:nvPr/>
          </p:nvSpPr>
          <p:spPr>
            <a:xfrm>
              <a:off x="2290211" y="3091193"/>
              <a:ext cx="77606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3</a:t>
              </a:r>
              <a:r>
                <a:rPr lang="ru-RU" sz="2000" b="0" i="0" u="none" strike="noStrike" dirty="0">
                  <a:solidFill>
                    <a:schemeClr val="bg1"/>
                  </a:solidFill>
                  <a:effectLst/>
                  <a:latin typeface="Montserrat ExtraBold" panose="00000900000000000000" pitchFamily="2" charset="-52"/>
                </a:rPr>
                <a:t>9%</a:t>
              </a:r>
              <a:endParaRPr lang="ru-RU" sz="2000" dirty="0">
                <a:solidFill>
                  <a:schemeClr val="bg1"/>
                </a:solidFill>
                <a:latin typeface="Montserrat ExtraBold" panose="00000900000000000000" pitchFamily="2" charset="-52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1FAF71E6-8BB8-4E85-82A2-2FC503E7742D}"/>
              </a:ext>
            </a:extLst>
          </p:cNvPr>
          <p:cNvSpPr txBox="1"/>
          <p:nvPr/>
        </p:nvSpPr>
        <p:spPr>
          <a:xfrm>
            <a:off x="883880" y="3846103"/>
            <a:ext cx="91713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0" i="0" u="none" strike="noStrike" dirty="0">
                <a:solidFill>
                  <a:srgbClr val="0070C0"/>
                </a:solidFill>
                <a:effectLst/>
                <a:latin typeface="Montserrat SemiBold" panose="00000700000000000000" pitchFamily="2" charset="-52"/>
              </a:rPr>
              <a:t>мужчины</a:t>
            </a:r>
            <a:endParaRPr lang="ru-RU" sz="1100" dirty="0">
              <a:solidFill>
                <a:srgbClr val="0070C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B1FF8410-35FB-4BF7-9D8F-281A6FD39025}"/>
              </a:ext>
            </a:extLst>
          </p:cNvPr>
          <p:cNvSpPr txBox="1"/>
          <p:nvPr/>
        </p:nvSpPr>
        <p:spPr>
          <a:xfrm>
            <a:off x="2537065" y="3840381"/>
            <a:ext cx="9731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0" i="0" u="none" strike="noStrike" dirty="0">
                <a:solidFill>
                  <a:srgbClr val="FF0000"/>
                </a:solidFill>
                <a:effectLst/>
                <a:latin typeface="Montserrat SemiBold" panose="00000700000000000000" pitchFamily="2" charset="-52"/>
              </a:rPr>
              <a:t>женщины</a:t>
            </a:r>
            <a:endParaRPr lang="ru-RU" sz="1100" dirty="0">
              <a:solidFill>
                <a:srgbClr val="FF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7D371D6A-AC79-4596-98C9-8E7CA3DE76D7}"/>
              </a:ext>
            </a:extLst>
          </p:cNvPr>
          <p:cNvSpPr txBox="1"/>
          <p:nvPr/>
        </p:nvSpPr>
        <p:spPr>
          <a:xfrm>
            <a:off x="4551259" y="2449662"/>
            <a:ext cx="33317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Montserrat Medium" panose="00000600000000000000" pitchFamily="2" charset="-52"/>
              </a:rPr>
              <a:t>С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редняя зарплата в отрасли выросла на 23% и по итогам 2022 года составила в среднем 55 200 рублей</a:t>
            </a:r>
            <a:endParaRPr lang="ru-RU" sz="1200" dirty="0">
              <a:latin typeface="Montserrat Medium" panose="00000600000000000000" pitchFamily="2" charset="-52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88E17A50-65E0-4F09-B254-7B01790C364A}"/>
              </a:ext>
            </a:extLst>
          </p:cNvPr>
          <p:cNvSpPr txBox="1"/>
          <p:nvPr/>
        </p:nvSpPr>
        <p:spPr>
          <a:xfrm>
            <a:off x="4548629" y="1338452"/>
            <a:ext cx="333538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SemiBold" panose="00000700000000000000" pitchFamily="2" charset="-52"/>
              </a:rPr>
              <a:t>Количество вакансий для ювелиров рынке за последние три года увеличилось в 1,8 раза</a:t>
            </a:r>
            <a:endParaRPr lang="ru-RU" sz="1400" dirty="0">
              <a:latin typeface="Montserrat SemiBold" panose="00000700000000000000" pitchFamily="2" charset="-52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E0AA9445-A7EA-4E61-B593-95867B72F2D5}"/>
              </a:ext>
            </a:extLst>
          </p:cNvPr>
          <p:cNvSpPr txBox="1"/>
          <p:nvPr/>
        </p:nvSpPr>
        <p:spPr>
          <a:xfrm>
            <a:off x="4540773" y="3479405"/>
            <a:ext cx="31485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Montserrat Medium" panose="00000600000000000000" pitchFamily="2" charset="-52"/>
              </a:rPr>
              <a:t>П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о итогам 2022 года составила в среднем 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 SemiBold" panose="00000700000000000000" pitchFamily="2" charset="-52"/>
              </a:rPr>
              <a:t>55 200 рублей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.</a:t>
            </a:r>
            <a:endParaRPr lang="ru-RU" sz="1200" dirty="0">
              <a:latin typeface="Montserrat Medium" panose="00000600000000000000" pitchFamily="2" charset="-52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F13EAEE8-D51C-45C4-A627-4F742AC55BAC}"/>
              </a:ext>
            </a:extLst>
          </p:cNvPr>
          <p:cNvSpPr txBox="1"/>
          <p:nvPr/>
        </p:nvSpPr>
        <p:spPr>
          <a:xfrm>
            <a:off x="4671219" y="4062623"/>
            <a:ext cx="2764631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b="0" i="0" u="none" strike="noStrike" dirty="0">
                <a:solidFill>
                  <a:srgbClr val="000000"/>
                </a:solidFill>
                <a:effectLst/>
                <a:latin typeface="Montserrat Light" panose="00000400000000000000" pitchFamily="2" charset="-52"/>
              </a:rPr>
              <a:t>*согласно результатам исследования SOKOLOV и hh.ru</a:t>
            </a:r>
            <a:endParaRPr lang="ru-RU" sz="700" dirty="0">
              <a:latin typeface="Montserrat Light" panose="00000400000000000000" pitchFamily="2" charset="-52"/>
            </a:endParaRPr>
          </a:p>
        </p:txBody>
      </p: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xmlns="" id="{BAD47545-E8D9-4A13-8E67-269EB7374343}"/>
              </a:ext>
            </a:extLst>
          </p:cNvPr>
          <p:cNvGrpSpPr/>
          <p:nvPr/>
        </p:nvGrpSpPr>
        <p:grpSpPr>
          <a:xfrm>
            <a:off x="8724900" y="3106420"/>
            <a:ext cx="3187700" cy="3053080"/>
            <a:chOff x="8724900" y="3106420"/>
            <a:chExt cx="3187700" cy="230177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2F7D1ACA-F463-4E0D-9EDE-600D7F7A1996}"/>
                </a:ext>
              </a:extLst>
            </p:cNvPr>
            <p:cNvSpPr txBox="1"/>
            <p:nvPr/>
          </p:nvSpPr>
          <p:spPr>
            <a:xfrm>
              <a:off x="8744655" y="3106420"/>
              <a:ext cx="3167945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400" b="0" i="0" u="none" strike="noStrike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</a:rPr>
                <a:t>Сложность оценки подлинности и качества материалов.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B7E324EA-0376-41EF-A877-E392DD6FFD32}"/>
                </a:ext>
              </a:extLst>
            </p:cNvPr>
            <p:cNvSpPr txBox="1"/>
            <p:nvPr/>
          </p:nvSpPr>
          <p:spPr>
            <a:xfrm>
              <a:off x="8724900" y="3884678"/>
              <a:ext cx="2968675" cy="55689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342900" indent="-342900" rtl="0" fontAlgn="base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400" b="0" i="0" u="none" strike="noStrike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</a:rPr>
                <a:t>Поиск надежного продавца и   опытного ювелира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83C1B73E-5216-4BBB-BB30-2666074C1692}"/>
                </a:ext>
              </a:extLst>
            </p:cNvPr>
            <p:cNvSpPr txBox="1"/>
            <p:nvPr/>
          </p:nvSpPr>
          <p:spPr>
            <a:xfrm>
              <a:off x="8724900" y="4669526"/>
              <a:ext cx="318211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1400" b="0" i="0" u="none" strike="noStrike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</a:rPr>
                <a:t>Выбор наиболее   подходящего стиля или дизайна</a:t>
              </a:r>
              <a:endParaRPr lang="ru-RU" sz="1400" dirty="0"/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121EF1F8-F227-46C1-B1DF-1D2B3C2468E8}"/>
              </a:ext>
            </a:extLst>
          </p:cNvPr>
          <p:cNvSpPr txBox="1"/>
          <p:nvPr/>
        </p:nvSpPr>
        <p:spPr>
          <a:xfrm>
            <a:off x="636312" y="5674810"/>
            <a:ext cx="72498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Возможность претворять свои идеи в эскиз моментально облегчит их выбор, а с помощью возможности моментального заказа изделия, клиент сэкономит своё время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поскольку сможет убедиться в честном характере сделки с помощью нас. </a:t>
            </a:r>
            <a:endParaRPr lang="ru-RU" sz="1200" b="0" dirty="0">
              <a:effectLst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9BE31A4C-C265-4405-9CC9-7242E075C440}"/>
              </a:ext>
            </a:extLst>
          </p:cNvPr>
          <p:cNvSpPr txBox="1"/>
          <p:nvPr/>
        </p:nvSpPr>
        <p:spPr>
          <a:xfrm>
            <a:off x="647231" y="4812021"/>
            <a:ext cx="60944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SemiBold" panose="00000700000000000000" pitchFamily="2" charset="-52"/>
              </a:rPr>
              <a:t>Наш веб-сервис сможет решить 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ExtraBold" panose="00000900000000000000" pitchFamily="2" charset="-52"/>
              </a:rPr>
              <a:t>каждую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SemiBold" panose="00000700000000000000" pitchFamily="2" charset="-52"/>
              </a:rPr>
              <a:t> из этих проблем</a:t>
            </a:r>
            <a:endParaRPr lang="ru-RU" sz="1400" dirty="0">
              <a:latin typeface="Montserrat SemiBold" panose="00000700000000000000" pitchFamily="2" charset="-52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4D7D8396-7230-4B42-A7EC-9AC2A52CDCA7}"/>
              </a:ext>
            </a:extLst>
          </p:cNvPr>
          <p:cNvSpPr txBox="1"/>
          <p:nvPr/>
        </p:nvSpPr>
        <p:spPr>
          <a:xfrm>
            <a:off x="647231" y="5135431"/>
            <a:ext cx="72498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Montserrat Medium" panose="00000600000000000000" pitchFamily="2" charset="-52"/>
              </a:rPr>
              <a:t>Он </a:t>
            </a:r>
            <a:r>
              <a:rPr lang="ru-RU" sz="1400" dirty="0" err="1" smtClean="0">
                <a:solidFill>
                  <a:srgbClr val="000000"/>
                </a:solidFill>
                <a:latin typeface="Montserrat Medium" panose="00000600000000000000" pitchFamily="2" charset="-52"/>
              </a:rPr>
              <a:t>убирет</a:t>
            </a:r>
            <a:r>
              <a:rPr lang="ru-RU" sz="1400" dirty="0" smtClean="0">
                <a:solidFill>
                  <a:srgbClr val="000000"/>
                </a:solidFill>
                <a:latin typeface="Montserrat Medium" panose="00000600000000000000" pitchFamily="2" charset="-52"/>
              </a:rPr>
              <a:t> у потребителя</a:t>
            </a:r>
            <a:r>
              <a:rPr lang="ru-RU" sz="1400" b="0" i="0" u="none" strike="noStrike" dirty="0" smtClean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 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такие </a:t>
            </a:r>
            <a:r>
              <a:rPr lang="ru-RU" sz="1400" b="0" i="0" u="none" strike="noStrike" dirty="0" smtClean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страхи как 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“трата времени”, “некачественные материалы” и “некорректная персонализация заказа”.</a:t>
            </a:r>
            <a:endParaRPr lang="ru-RU" sz="1400" dirty="0">
              <a:latin typeface="Montserrat Medium" panose="000006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0373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rgbClr val="9F00FF"/>
                </a:solidFill>
                <a:latin typeface="Montserrat ExtraBold" panose="00000900000000000000" pitchFamily="2" charset="-52"/>
              </a:rPr>
              <a:t>ОПИСАНИЕ ПРОДУКТА И ТЕХНОЛОГИИ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61EA75A-A516-41AF-B10D-0E8456DF0341}"/>
              </a:ext>
            </a:extLst>
          </p:cNvPr>
          <p:cNvSpPr txBox="1"/>
          <p:nvPr/>
        </p:nvSpPr>
        <p:spPr>
          <a:xfrm>
            <a:off x="619855" y="929451"/>
            <a:ext cx="6258375" cy="5822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Веб-сервис для генерации уникальных ювелирных украшений</a:t>
            </a:r>
            <a:endParaRPr lang="ru-RU" sz="1400" dirty="0">
              <a:effectLst/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 сайт будет выполнен с помощью специального конструктора CMS-движка (</a:t>
            </a:r>
            <a:r>
              <a:rPr lang="ru-RU" sz="1400" dirty="0" err="1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WordPress</a:t>
            </a:r>
            <a:r>
              <a:rPr lang="ru-RU" sz="140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) с установкой плагина для нейросети с полученным API-ключом</a:t>
            </a:r>
            <a:endParaRPr lang="ru-RU" sz="1400" dirty="0">
              <a:effectLst/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база данных: </a:t>
            </a:r>
            <a:r>
              <a:rPr lang="ru-RU" sz="1400" b="1" i="1" dirty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ключ-значение базы данных </a:t>
            </a:r>
            <a:r>
              <a:rPr lang="ru-RU" sz="1400" b="1" i="1" dirty="0" err="1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MongoDB</a:t>
            </a:r>
            <a:r>
              <a:rPr lang="ru-RU" sz="140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1400" dirty="0">
              <a:effectLst/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безопасность базы данных достигается с помощью шифрования данных и  резервного копирования</a:t>
            </a:r>
            <a:endParaRPr lang="ru-RU" sz="1400" dirty="0">
              <a:effectLst/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сайт будет иметь адаптивную верстку: версию для ПК и для мобильных устройств</a:t>
            </a:r>
            <a:endParaRPr lang="ru-RU" sz="1400" dirty="0">
              <a:effectLst/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сайт будет использовать файлы </a:t>
            </a:r>
            <a:r>
              <a:rPr lang="ru-RU" sz="1400" dirty="0" err="1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cookies</a:t>
            </a:r>
            <a:r>
              <a:rPr lang="ru-RU" sz="140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главной странице сайта будет пользовательский </a:t>
            </a:r>
            <a:r>
              <a:rPr lang="ru-RU" sz="1400" dirty="0" err="1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виджет</a:t>
            </a:r>
            <a:r>
              <a:rPr lang="ru-RU" sz="140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 smtClean="0">
              <a:solidFill>
                <a:srgbClr val="000000"/>
              </a:solidFill>
              <a:effectLst/>
              <a:latin typeface="Montserrat Medium" panose="000006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вкладка </a:t>
            </a:r>
            <a:r>
              <a:rPr lang="ru-RU" sz="140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для регистрации 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пользователей</a:t>
            </a:r>
            <a:endParaRPr lang="ru-RU" sz="1400" dirty="0" smtClean="0">
              <a:effectLst/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ru-RU" sz="1400" dirty="0" smtClean="0">
              <a:effectLst/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будет </a:t>
            </a:r>
            <a:r>
              <a:rPr lang="ru-RU" sz="140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страница с отображением всех ювелиров, с их контактными данными, рейтингом, фотоработами и отзывами независимо от того сгенерировал пользователь украшение или нет</a:t>
            </a:r>
            <a:endParaRPr lang="ru-RU" sz="1400" dirty="0">
              <a:effectLst/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вкладка со службой техподдержки</a:t>
            </a:r>
            <a:endParaRPr lang="ru-RU" sz="1400" dirty="0">
              <a:effectLst/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чат с выбранным исполнителем услуги (ювелиром) для обсуждения деталей заказа</a:t>
            </a:r>
            <a:endParaRPr lang="ru-RU" sz="1400" dirty="0">
              <a:effectLst/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вкладка с договором на оказание услуг при договоренности о сотрудничестве</a:t>
            </a:r>
            <a:endParaRPr lang="ru-RU" sz="1400" dirty="0">
              <a:effectLst/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страница с описанием компании, ее миссией, ценностями и остальными элементами айдентики </a:t>
            </a:r>
            <a:endParaRPr lang="ru-RU" sz="1400" dirty="0">
              <a:effectLst/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1200" dirty="0"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8955" y="1336592"/>
            <a:ext cx="4175216" cy="417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0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rgbClr val="9F00FF"/>
                </a:solidFill>
                <a:latin typeface="Montserrat ExtraBold" panose="00000900000000000000" pitchFamily="2" charset="-52"/>
              </a:rPr>
              <a:t>АНАЛИЗ РЫНКА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xmlns="" id="{0DB15B40-519A-43C9-936C-DD3D5F2CFAB6}"/>
              </a:ext>
            </a:extLst>
          </p:cNvPr>
          <p:cNvGrpSpPr/>
          <p:nvPr/>
        </p:nvGrpSpPr>
        <p:grpSpPr>
          <a:xfrm>
            <a:off x="264351" y="2225641"/>
            <a:ext cx="4246412" cy="4381510"/>
            <a:chOff x="993857" y="789578"/>
            <a:chExt cx="5745928" cy="5928732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xmlns="" id="{B85C7A67-46EE-418B-85E1-5F579165BCE2}"/>
                </a:ext>
              </a:extLst>
            </p:cNvPr>
            <p:cNvGrpSpPr/>
            <p:nvPr/>
          </p:nvGrpSpPr>
          <p:grpSpPr>
            <a:xfrm>
              <a:off x="993857" y="789578"/>
              <a:ext cx="5745928" cy="5928732"/>
              <a:chOff x="3606800" y="1181099"/>
              <a:chExt cx="5203994" cy="5369557"/>
            </a:xfrm>
          </p:grpSpPr>
          <p:sp>
            <p:nvSpPr>
              <p:cNvPr id="2" name="Овал 1">
                <a:extLst>
                  <a:ext uri="{FF2B5EF4-FFF2-40B4-BE49-F238E27FC236}">
                    <a16:creationId xmlns:a16="http://schemas.microsoft.com/office/drawing/2014/main" xmlns="" id="{643F53C5-7518-4871-89D5-3E312F7D5E37}"/>
                  </a:ext>
                </a:extLst>
              </p:cNvPr>
              <p:cNvSpPr/>
              <p:nvPr/>
            </p:nvSpPr>
            <p:spPr>
              <a:xfrm>
                <a:off x="3606800" y="1181099"/>
                <a:ext cx="5203994" cy="5369557"/>
              </a:xfrm>
              <a:prstGeom prst="ellipse">
                <a:avLst/>
              </a:prstGeom>
              <a:solidFill>
                <a:srgbClr val="B5D8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Овал 14">
                <a:extLst>
                  <a:ext uri="{FF2B5EF4-FFF2-40B4-BE49-F238E27FC236}">
                    <a16:creationId xmlns:a16="http://schemas.microsoft.com/office/drawing/2014/main" xmlns="" id="{8D7EF824-A225-4671-8431-8C6DA2A52FBF}"/>
                  </a:ext>
                </a:extLst>
              </p:cNvPr>
              <p:cNvSpPr/>
              <p:nvPr/>
            </p:nvSpPr>
            <p:spPr>
              <a:xfrm>
                <a:off x="3978451" y="1879600"/>
                <a:ext cx="4420888" cy="4671056"/>
              </a:xfrm>
              <a:prstGeom prst="ellipse">
                <a:avLst/>
              </a:prstGeom>
              <a:solidFill>
                <a:srgbClr val="8FC3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xmlns="" id="{CDE7D4FF-EA59-4860-A082-E822A9E779E6}"/>
                  </a:ext>
                </a:extLst>
              </p:cNvPr>
              <p:cNvSpPr/>
              <p:nvPr/>
            </p:nvSpPr>
            <p:spPr>
              <a:xfrm>
                <a:off x="4342561" y="2773282"/>
                <a:ext cx="3768867" cy="3768867"/>
              </a:xfrm>
              <a:prstGeom prst="ellipse">
                <a:avLst/>
              </a:prstGeom>
              <a:solidFill>
                <a:srgbClr val="64AC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Овал 15">
                <a:extLst>
                  <a:ext uri="{FF2B5EF4-FFF2-40B4-BE49-F238E27FC236}">
                    <a16:creationId xmlns:a16="http://schemas.microsoft.com/office/drawing/2014/main" xmlns="" id="{CDF3DA45-592E-4830-A8F4-47C178C9A3B3}"/>
                  </a:ext>
                </a:extLst>
              </p:cNvPr>
              <p:cNvSpPr/>
              <p:nvPr/>
            </p:nvSpPr>
            <p:spPr>
              <a:xfrm>
                <a:off x="4696212" y="3514563"/>
                <a:ext cx="3036093" cy="3036093"/>
              </a:xfrm>
              <a:prstGeom prst="ellipse">
                <a:avLst/>
              </a:prstGeom>
              <a:solidFill>
                <a:srgbClr val="3572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7798D676-E13F-4051-8AB9-14665AD9CDC1}"/>
                </a:ext>
              </a:extLst>
            </p:cNvPr>
            <p:cNvSpPr txBox="1"/>
            <p:nvPr/>
          </p:nvSpPr>
          <p:spPr>
            <a:xfrm>
              <a:off x="3188319" y="914489"/>
              <a:ext cx="1110996" cy="5413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PAM</a:t>
              </a:r>
              <a:endParaRPr lang="ru-RU" sz="2000" dirty="0">
                <a:solidFill>
                  <a:schemeClr val="bg1"/>
                </a:solidFill>
                <a:latin typeface="Montserrat ExtraBold" panose="00000900000000000000" pitchFamily="2" charset="-52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47B9F2CC-D790-455C-8764-18E3E070B23B}"/>
                </a:ext>
              </a:extLst>
            </p:cNvPr>
            <p:cNvSpPr txBox="1"/>
            <p:nvPr/>
          </p:nvSpPr>
          <p:spPr>
            <a:xfrm>
              <a:off x="3205672" y="1774071"/>
              <a:ext cx="1076291" cy="5413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TAM</a:t>
              </a:r>
              <a:endParaRPr lang="ru-RU" sz="2000" dirty="0">
                <a:solidFill>
                  <a:schemeClr val="bg1"/>
                </a:solidFill>
                <a:latin typeface="Montserrat ExtraBold" panose="00000900000000000000" pitchFamily="2" charset="-52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CF1CE957-C16D-4F47-B553-EE07A6E105D8}"/>
                </a:ext>
              </a:extLst>
            </p:cNvPr>
            <p:cNvSpPr txBox="1"/>
            <p:nvPr/>
          </p:nvSpPr>
          <p:spPr>
            <a:xfrm>
              <a:off x="3203503" y="2633654"/>
              <a:ext cx="1080629" cy="5413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SAM</a:t>
              </a:r>
              <a:endParaRPr lang="ru-RU" sz="2000" dirty="0">
                <a:solidFill>
                  <a:schemeClr val="bg1"/>
                </a:solidFill>
                <a:latin typeface="Montserrat ExtraBold" panose="00000900000000000000" pitchFamily="2" charset="-52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17B86802-543A-4BCD-B6CE-6945AC80BB55}"/>
                </a:ext>
              </a:extLst>
            </p:cNvPr>
            <p:cNvSpPr txBox="1"/>
            <p:nvPr/>
          </p:nvSpPr>
          <p:spPr>
            <a:xfrm>
              <a:off x="3193743" y="3493235"/>
              <a:ext cx="1100149" cy="5413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SOM</a:t>
              </a:r>
              <a:endParaRPr lang="ru-RU" sz="2000" dirty="0">
                <a:solidFill>
                  <a:schemeClr val="bg1"/>
                </a:solidFill>
                <a:latin typeface="Montserrat ExtraBold" panose="00000900000000000000" pitchFamily="2" charset="-52"/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xmlns="" id="{53E88B3A-EECF-4268-AA87-BEA6F8C30CC1}"/>
              </a:ext>
            </a:extLst>
          </p:cNvPr>
          <p:cNvGrpSpPr/>
          <p:nvPr/>
        </p:nvGrpSpPr>
        <p:grpSpPr>
          <a:xfrm>
            <a:off x="3543833" y="142620"/>
            <a:ext cx="6248846" cy="2481177"/>
            <a:chOff x="6904387" y="302489"/>
            <a:chExt cx="6248846" cy="2703895"/>
          </a:xfrm>
        </p:grpSpPr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xmlns="" id="{8E22DDAD-8CD3-4CC0-A0A3-A1CEE88BF886}"/>
                </a:ext>
              </a:extLst>
            </p:cNvPr>
            <p:cNvSpPr/>
            <p:nvPr/>
          </p:nvSpPr>
          <p:spPr>
            <a:xfrm>
              <a:off x="6904387" y="302489"/>
              <a:ext cx="5039799" cy="2389208"/>
            </a:xfrm>
            <a:prstGeom prst="roundRect">
              <a:avLst/>
            </a:prstGeom>
            <a:solidFill>
              <a:srgbClr val="B5D8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C406A7EC-4296-46E8-A12E-8EA6C673E774}"/>
                </a:ext>
              </a:extLst>
            </p:cNvPr>
            <p:cNvSpPr txBox="1"/>
            <p:nvPr/>
          </p:nvSpPr>
          <p:spPr>
            <a:xfrm>
              <a:off x="7028715" y="394481"/>
              <a:ext cx="507156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>
                <a:spcBef>
                  <a:spcPts val="1200"/>
                </a:spcBef>
                <a:spcAft>
                  <a:spcPts val="1200"/>
                </a:spcAft>
              </a:pPr>
              <a:r>
                <a:rPr lang="ru-RU" sz="1200" i="1" u="none" strike="noStrike" dirty="0">
                  <a:latin typeface="Montserrat ExtraBold" panose="00000900000000000000" pitchFamily="2" charset="-52"/>
                </a:rPr>
                <a:t>PAM (</a:t>
              </a:r>
              <a:r>
                <a:rPr lang="ru-RU" sz="1200" i="1" u="none" strike="noStrike" dirty="0" err="1">
                  <a:latin typeface="Montserrat ExtraBold" panose="00000900000000000000" pitchFamily="2" charset="-52"/>
                </a:rPr>
                <a:t>Potential</a:t>
              </a:r>
              <a:r>
                <a:rPr lang="ru-RU" sz="1200" i="1" u="none" strike="noStrike" dirty="0">
                  <a:latin typeface="Montserrat ExtraBold" panose="00000900000000000000" pitchFamily="2" charset="-52"/>
                </a:rPr>
                <a:t> </a:t>
              </a:r>
              <a:r>
                <a:rPr lang="ru-RU" sz="1200" i="1" u="none" strike="noStrike" dirty="0" err="1">
                  <a:latin typeface="Montserrat ExtraBold" panose="00000900000000000000" pitchFamily="2" charset="-52"/>
                </a:rPr>
                <a:t>available</a:t>
              </a:r>
              <a:r>
                <a:rPr lang="ru-RU" sz="1200" i="1" u="none" strike="noStrike" dirty="0">
                  <a:latin typeface="Montserrat ExtraBold" panose="00000900000000000000" pitchFamily="2" charset="-52"/>
                </a:rPr>
                <a:t> </a:t>
              </a:r>
              <a:r>
                <a:rPr lang="ru-RU" sz="1200" i="1" u="none" strike="noStrike" dirty="0" err="1">
                  <a:latin typeface="Montserrat ExtraBold" panose="00000900000000000000" pitchFamily="2" charset="-52"/>
                </a:rPr>
                <a:t>market</a:t>
              </a:r>
              <a:r>
                <a:rPr lang="ru-RU" sz="1200" i="1" u="none" strike="noStrike" dirty="0">
                  <a:latin typeface="Montserrat ExtraBold" panose="00000900000000000000" pitchFamily="2" charset="-52"/>
                </a:rPr>
                <a:t>)</a:t>
              </a:r>
              <a:endParaRPr lang="ru-RU" sz="1200" dirty="0">
                <a:latin typeface="Montserrat ExtraBold" panose="00000900000000000000" pitchFamily="2" charset="-52"/>
              </a:endParaRPr>
            </a:p>
            <a:p>
              <a:pPr rtl="0">
                <a:spcBef>
                  <a:spcPts val="1200"/>
                </a:spcBef>
                <a:spcAft>
                  <a:spcPts val="1200"/>
                </a:spcAft>
              </a:pPr>
              <a:r>
                <a:rPr lang="ru-RU" sz="1200" b="0" i="0" u="none" strike="noStrike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</a:rPr>
                <a:t>По нашим предположениям, средняя стоимость заказа будет ~10000 рублей.</a:t>
              </a:r>
              <a:endParaRPr lang="ru-RU" sz="1200" b="0" dirty="0">
                <a:effectLst/>
                <a:latin typeface="Montserrat Medium" panose="00000600000000000000" pitchFamily="2" charset="-52"/>
              </a:endParaRPr>
            </a:p>
            <a:p>
              <a:r>
                <a:rPr lang="ru-RU" sz="1200" dirty="0">
                  <a:latin typeface="Montserrat Medium" panose="00000600000000000000" pitchFamily="2" charset="-52"/>
                </a:rPr>
                <a:t/>
              </a:r>
              <a:br>
                <a:rPr lang="ru-RU" sz="1200" dirty="0">
                  <a:latin typeface="Montserrat Medium" panose="00000600000000000000" pitchFamily="2" charset="-52"/>
                </a:rPr>
              </a:br>
              <a:endParaRPr lang="ru-RU" sz="1200" dirty="0">
                <a:latin typeface="Montserrat Medium" panose="00000600000000000000" pitchFamily="2" charset="-52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049B7B73-AA67-46C5-89F6-189EA1AE0A0A}"/>
                </a:ext>
              </a:extLst>
            </p:cNvPr>
            <p:cNvSpPr txBox="1"/>
            <p:nvPr/>
          </p:nvSpPr>
          <p:spPr>
            <a:xfrm>
              <a:off x="7060476" y="1933093"/>
              <a:ext cx="5268213" cy="10732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0">
                <a:spcBef>
                  <a:spcPts val="1200"/>
                </a:spcBef>
                <a:spcAft>
                  <a:spcPts val="1200"/>
                </a:spcAft>
              </a:pPr>
              <a:r>
                <a:rPr lang="ru-RU" sz="1200" b="0" i="0" u="none" strike="noStrike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</a:rPr>
                <a:t>30 млн. + 5,2% Х 10000 рублей = 31 560 000 Х 10000 </a:t>
              </a:r>
              <a:r>
                <a:rPr lang="ru-RU" sz="1200" b="0" i="0" u="none" strike="noStrike" dirty="0" smtClean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</a:rPr>
                <a:t>рублей </a:t>
              </a:r>
              <a:r>
                <a:rPr lang="ru-RU" sz="1200" b="1" i="0" u="none" strike="noStrike" dirty="0" smtClean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</a:rPr>
                <a:t>= </a:t>
              </a:r>
              <a:r>
                <a:rPr lang="ru-RU" sz="1200" b="1" i="0" u="none" strike="noStrike" dirty="0">
                  <a:effectLst/>
                  <a:latin typeface="Montserrat ExtraBold" panose="00000900000000000000" pitchFamily="2" charset="-52"/>
                </a:rPr>
                <a:t>315 600 000 000 рублей</a:t>
              </a:r>
              <a:r>
                <a:rPr lang="ru-RU" sz="1200" b="1" i="0" u="none" strike="noStrike" dirty="0">
                  <a:solidFill>
                    <a:srgbClr val="B5D8E1"/>
                  </a:solidFill>
                  <a:effectLst/>
                  <a:latin typeface="Montserrat ExtraBold" panose="00000900000000000000" pitchFamily="2" charset="-52"/>
                </a:rPr>
                <a:t>.</a:t>
              </a:r>
              <a:endParaRPr lang="ru-RU" sz="1200" b="0" dirty="0">
                <a:solidFill>
                  <a:srgbClr val="B5D8E1"/>
                </a:solidFill>
                <a:effectLst/>
                <a:latin typeface="Montserrat ExtraBold" panose="00000900000000000000" pitchFamily="2" charset="-52"/>
              </a:endParaRPr>
            </a:p>
            <a:p>
              <a:r>
                <a:rPr lang="ru-RU" sz="1200" dirty="0">
                  <a:latin typeface="Montserrat Medium" panose="00000600000000000000" pitchFamily="2" charset="-52"/>
                </a:rPr>
                <a:t/>
              </a:r>
              <a:br>
                <a:rPr lang="ru-RU" sz="1200" dirty="0">
                  <a:latin typeface="Montserrat Medium" panose="00000600000000000000" pitchFamily="2" charset="-52"/>
                </a:rPr>
              </a:br>
              <a:endParaRPr lang="ru-RU" sz="1200" dirty="0">
                <a:latin typeface="Montserrat Medium" panose="00000600000000000000" pitchFamily="2" charset="-52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1483C3B5-12EA-4232-B20A-2BC1362BE29D}"/>
                </a:ext>
              </a:extLst>
            </p:cNvPr>
            <p:cNvSpPr txBox="1"/>
            <p:nvPr/>
          </p:nvSpPr>
          <p:spPr>
            <a:xfrm>
              <a:off x="7052153" y="1556859"/>
              <a:ext cx="61010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0">
                <a:spcBef>
                  <a:spcPts val="1200"/>
                </a:spcBef>
                <a:spcAft>
                  <a:spcPts val="1200"/>
                </a:spcAft>
              </a:pPr>
              <a:r>
                <a:rPr lang="ru-RU" sz="1200" b="0" i="0" u="none" strike="noStrike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</a:rPr>
                <a:t>Реальные темпы роста с учетом инфляции - 5,2%. </a:t>
              </a:r>
              <a:endParaRPr lang="ru-RU" sz="1200" b="0" dirty="0">
                <a:effectLst/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xmlns="" id="{56D27C2D-CC14-4837-8C87-97C542FFC2BE}"/>
              </a:ext>
            </a:extLst>
          </p:cNvPr>
          <p:cNvGrpSpPr/>
          <p:nvPr/>
        </p:nvGrpSpPr>
        <p:grpSpPr>
          <a:xfrm>
            <a:off x="5080056" y="2714858"/>
            <a:ext cx="4923687" cy="945860"/>
            <a:chOff x="6962443" y="3817353"/>
            <a:chExt cx="4923687" cy="945860"/>
          </a:xfrm>
        </p:grpSpPr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xmlns="" id="{11B39A0B-8AA9-4518-A023-313BFD4F0473}"/>
                </a:ext>
              </a:extLst>
            </p:cNvPr>
            <p:cNvSpPr/>
            <p:nvPr/>
          </p:nvSpPr>
          <p:spPr>
            <a:xfrm>
              <a:off x="6962443" y="3817353"/>
              <a:ext cx="4923687" cy="921824"/>
            </a:xfrm>
            <a:prstGeom prst="roundRect">
              <a:avLst>
                <a:gd name="adj" fmla="val 29263"/>
              </a:avLst>
            </a:prstGeom>
            <a:solidFill>
              <a:srgbClr val="64AC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xmlns="" id="{3D19E77F-399C-404A-A344-5F713833E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5082" y="3873120"/>
              <a:ext cx="4359018" cy="890093"/>
            </a:xfrm>
            <a:prstGeom prst="rect">
              <a:avLst/>
            </a:prstGeom>
          </p:spPr>
        </p:pic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xmlns="" id="{F0E2E1EF-6D5F-4E8A-984B-EA8223E99EE8}"/>
              </a:ext>
            </a:extLst>
          </p:cNvPr>
          <p:cNvGrpSpPr/>
          <p:nvPr/>
        </p:nvGrpSpPr>
        <p:grpSpPr>
          <a:xfrm>
            <a:off x="5694152" y="4026978"/>
            <a:ext cx="4975679" cy="934132"/>
            <a:chOff x="6936447" y="2782608"/>
            <a:chExt cx="4975679" cy="934132"/>
          </a:xfrm>
        </p:grpSpPr>
        <p:sp>
          <p:nvSpPr>
            <p:cNvPr id="36" name="Прямоугольник: скругленные углы 35">
              <a:extLst>
                <a:ext uri="{FF2B5EF4-FFF2-40B4-BE49-F238E27FC236}">
                  <a16:creationId xmlns:a16="http://schemas.microsoft.com/office/drawing/2014/main" xmlns="" id="{5F9A2018-B463-477C-B58B-78E3BCB0AEA6}"/>
                </a:ext>
              </a:extLst>
            </p:cNvPr>
            <p:cNvSpPr/>
            <p:nvPr/>
          </p:nvSpPr>
          <p:spPr>
            <a:xfrm>
              <a:off x="6936447" y="2782608"/>
              <a:ext cx="4975679" cy="921824"/>
            </a:xfrm>
            <a:prstGeom prst="roundRect">
              <a:avLst>
                <a:gd name="adj" fmla="val 29263"/>
              </a:avLst>
            </a:prstGeom>
            <a:solidFill>
              <a:srgbClr val="8FC3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xmlns="" id="{F26E6ED3-C62A-45BB-891D-BB842502B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77989" y="2820550"/>
              <a:ext cx="4109060" cy="896190"/>
            </a:xfrm>
            <a:prstGeom prst="rect">
              <a:avLst/>
            </a:prstGeom>
          </p:spPr>
        </p:pic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xmlns="" id="{A78130C6-3872-4A60-84BB-1528544D85EA}"/>
              </a:ext>
            </a:extLst>
          </p:cNvPr>
          <p:cNvGrpSpPr/>
          <p:nvPr/>
        </p:nvGrpSpPr>
        <p:grpSpPr>
          <a:xfrm>
            <a:off x="6962443" y="5489703"/>
            <a:ext cx="6636108" cy="921824"/>
            <a:chOff x="6962443" y="4852098"/>
            <a:chExt cx="6636108" cy="921824"/>
          </a:xfrm>
        </p:grpSpPr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xmlns="" id="{B31102DD-F49E-4C5B-BE19-9CD819305270}"/>
                </a:ext>
              </a:extLst>
            </p:cNvPr>
            <p:cNvSpPr/>
            <p:nvPr/>
          </p:nvSpPr>
          <p:spPr>
            <a:xfrm>
              <a:off x="6962443" y="4852098"/>
              <a:ext cx="4923687" cy="921824"/>
            </a:xfrm>
            <a:prstGeom prst="roundRect">
              <a:avLst>
                <a:gd name="adj" fmla="val 29263"/>
              </a:avLst>
            </a:prstGeom>
            <a:solidFill>
              <a:srgbClr val="3572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2D75C021-D578-478D-A828-9B9A4B91A74B}"/>
                </a:ext>
              </a:extLst>
            </p:cNvPr>
            <p:cNvSpPr txBox="1"/>
            <p:nvPr/>
          </p:nvSpPr>
          <p:spPr>
            <a:xfrm>
              <a:off x="7101231" y="4897511"/>
              <a:ext cx="649732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0">
                <a:spcBef>
                  <a:spcPts val="1200"/>
                </a:spcBef>
                <a:spcAft>
                  <a:spcPts val="1200"/>
                </a:spcAft>
              </a:pPr>
              <a:r>
                <a:rPr lang="ru-RU" sz="1400" b="1" i="1" u="none" strike="noStrike" dirty="0">
                  <a:solidFill>
                    <a:schemeClr val="bg1"/>
                  </a:solidFill>
                  <a:effectLst/>
                  <a:latin typeface="Montserrat ExtraBold" panose="00000900000000000000" pitchFamily="2" charset="-52"/>
                </a:rPr>
                <a:t>SOM (</a:t>
              </a:r>
              <a:r>
                <a:rPr lang="ru-RU" sz="1400" b="1" i="1" u="none" strike="noStrike" dirty="0" err="1">
                  <a:solidFill>
                    <a:schemeClr val="bg1"/>
                  </a:solidFill>
                  <a:effectLst/>
                  <a:latin typeface="Montserrat ExtraBold" panose="00000900000000000000" pitchFamily="2" charset="-52"/>
                </a:rPr>
                <a:t>Serviceable</a:t>
              </a:r>
              <a:r>
                <a:rPr lang="ru-RU" sz="1400" b="1" i="1" u="none" strike="noStrike" dirty="0">
                  <a:solidFill>
                    <a:schemeClr val="bg1"/>
                  </a:solidFill>
                  <a:effectLst/>
                  <a:latin typeface="Montserrat ExtraBold" panose="00000900000000000000" pitchFamily="2" charset="-52"/>
                </a:rPr>
                <a:t> &amp; </a:t>
              </a:r>
              <a:r>
                <a:rPr lang="ru-RU" sz="1400" b="1" i="1" u="none" strike="noStrike" dirty="0" err="1">
                  <a:solidFill>
                    <a:schemeClr val="bg1"/>
                  </a:solidFill>
                  <a:effectLst/>
                  <a:latin typeface="Montserrat ExtraBold" panose="00000900000000000000" pitchFamily="2" charset="-52"/>
                </a:rPr>
                <a:t>Obtainable</a:t>
              </a:r>
              <a:r>
                <a:rPr lang="ru-RU" sz="1400" b="1" i="1" u="none" strike="noStrike" dirty="0">
                  <a:solidFill>
                    <a:schemeClr val="bg1"/>
                  </a:solidFill>
                  <a:effectLst/>
                  <a:latin typeface="Montserrat ExtraBold" panose="00000900000000000000" pitchFamily="2" charset="-52"/>
                </a:rPr>
                <a:t> </a:t>
              </a:r>
              <a:r>
                <a:rPr lang="ru-RU" sz="1400" b="1" i="1" u="none" strike="noStrike" dirty="0" err="1">
                  <a:solidFill>
                    <a:schemeClr val="bg1"/>
                  </a:solidFill>
                  <a:effectLst/>
                  <a:latin typeface="Montserrat ExtraBold" panose="00000900000000000000" pitchFamily="2" charset="-52"/>
                </a:rPr>
                <a:t>market</a:t>
              </a:r>
              <a:r>
                <a:rPr lang="ru-RU" sz="1400" b="1" i="1" u="none" strike="noStrike" dirty="0">
                  <a:solidFill>
                    <a:schemeClr val="bg1"/>
                  </a:solidFill>
                  <a:effectLst/>
                  <a:latin typeface="Montserrat ExtraBold" panose="00000900000000000000" pitchFamily="2" charset="-52"/>
                </a:rPr>
                <a:t>)</a:t>
              </a:r>
              <a:endParaRPr lang="ru-RU" sz="1400" b="0" dirty="0">
                <a:solidFill>
                  <a:schemeClr val="bg1"/>
                </a:solidFill>
                <a:effectLst/>
                <a:latin typeface="Montserrat ExtraBold" panose="00000900000000000000" pitchFamily="2" charset="-52"/>
              </a:endParaRPr>
            </a:p>
            <a:p>
              <a:pPr rtl="0">
                <a:spcBef>
                  <a:spcPts val="1200"/>
                </a:spcBef>
                <a:spcAft>
                  <a:spcPts val="1200"/>
                </a:spcAft>
              </a:pPr>
              <a:r>
                <a:rPr lang="ru-RU" sz="1400" b="0" i="0" u="none" strike="noStrike" dirty="0">
                  <a:solidFill>
                    <a:srgbClr val="000000"/>
                  </a:solidFill>
                  <a:effectLst/>
                  <a:latin typeface="Montserrat Medium" panose="00000600000000000000" pitchFamily="2" charset="-52"/>
                </a:rPr>
                <a:t>6 000 000 000 Х 1% = </a:t>
              </a:r>
              <a:r>
                <a:rPr lang="ru-RU" sz="1400" b="1" i="0" u="none" strike="noStrike" dirty="0">
                  <a:solidFill>
                    <a:schemeClr val="bg1"/>
                  </a:solidFill>
                  <a:effectLst/>
                  <a:latin typeface="Montserrat ExtraBold" panose="00000900000000000000" pitchFamily="2" charset="-52"/>
                </a:rPr>
                <a:t>60 млн. рублей.</a:t>
              </a:r>
              <a:endParaRPr lang="ru-RU" sz="1400" b="0" dirty="0">
                <a:solidFill>
                  <a:schemeClr val="bg1"/>
                </a:solidFill>
                <a:effectLst/>
                <a:latin typeface="Montserrat ExtraBold" panose="00000900000000000000" pitchFamily="2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7793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rgbClr val="9F00FF"/>
                </a:solidFill>
                <a:latin typeface="Montserrat ExtraBold" panose="00000900000000000000" pitchFamily="2" charset="-52"/>
              </a:rPr>
              <a:t>АНАЛИЗ РЫНКА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9DC32559-27B8-4334-B64E-D785C548F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088" y="1128128"/>
            <a:ext cx="9631341" cy="528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272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xmlns="" id="{B32FE6BE-35D4-4C9E-ABDA-0130DC8590E3}"/>
              </a:ext>
            </a:extLst>
          </p:cNvPr>
          <p:cNvCxnSpPr>
            <a:cxnSpLocks/>
            <a:stCxn id="71" idx="0"/>
          </p:cNvCxnSpPr>
          <p:nvPr/>
        </p:nvCxnSpPr>
        <p:spPr>
          <a:xfrm flipV="1">
            <a:off x="7037027" y="1295436"/>
            <a:ext cx="0" cy="3742939"/>
          </a:xfrm>
          <a:prstGeom prst="line">
            <a:avLst/>
          </a:prstGeom>
          <a:ln w="31750"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22741A75-7B69-4C79-8520-900AF8039995}"/>
              </a:ext>
            </a:extLst>
          </p:cNvPr>
          <p:cNvSpPr/>
          <p:nvPr/>
        </p:nvSpPr>
        <p:spPr>
          <a:xfrm>
            <a:off x="6601774" y="3237600"/>
            <a:ext cx="1792925" cy="1804300"/>
          </a:xfrm>
          <a:prstGeom prst="ellipse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rgbClr val="9F00FF"/>
                </a:solidFill>
                <a:latin typeface="Montserrat ExtraBold" panose="00000900000000000000" pitchFamily="2" charset="-52"/>
              </a:rPr>
              <a:t>КОНКУРЕНТЫ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977C624C-A77B-427D-B50F-291F208B4E76}"/>
              </a:ext>
            </a:extLst>
          </p:cNvPr>
          <p:cNvSpPr/>
          <p:nvPr/>
        </p:nvSpPr>
        <p:spPr>
          <a:xfrm>
            <a:off x="2857500" y="1597941"/>
            <a:ext cx="2184400" cy="2184400"/>
          </a:xfrm>
          <a:prstGeom prst="ellipse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01C2710F-3BF9-4818-B7E7-A64648B0D929}"/>
              </a:ext>
            </a:extLst>
          </p:cNvPr>
          <p:cNvSpPr/>
          <p:nvPr/>
        </p:nvSpPr>
        <p:spPr>
          <a:xfrm>
            <a:off x="1570175" y="3594100"/>
            <a:ext cx="1782625" cy="1782625"/>
          </a:xfrm>
          <a:prstGeom prst="ellipse">
            <a:avLst/>
          </a:prstGeom>
          <a:solidFill>
            <a:srgbClr val="9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1BE791C5-EB02-4DB5-AEB1-DFFC880DB483}"/>
              </a:ext>
            </a:extLst>
          </p:cNvPr>
          <p:cNvSpPr/>
          <p:nvPr/>
        </p:nvSpPr>
        <p:spPr>
          <a:xfrm>
            <a:off x="4025966" y="3702672"/>
            <a:ext cx="2070033" cy="2025028"/>
          </a:xfrm>
          <a:prstGeom prst="ellipse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A957EDBA-C96E-455B-A687-12CBC8A11334}"/>
              </a:ext>
            </a:extLst>
          </p:cNvPr>
          <p:cNvSpPr/>
          <p:nvPr/>
        </p:nvSpPr>
        <p:spPr>
          <a:xfrm>
            <a:off x="5156201" y="1963234"/>
            <a:ext cx="2070033" cy="2025028"/>
          </a:xfrm>
          <a:prstGeom prst="ellipse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945190C7-D8A0-4FF1-9FC0-69B57E1ED3A4}"/>
              </a:ext>
            </a:extLst>
          </p:cNvPr>
          <p:cNvSpPr/>
          <p:nvPr/>
        </p:nvSpPr>
        <p:spPr>
          <a:xfrm>
            <a:off x="7588217" y="1845067"/>
            <a:ext cx="1885982" cy="1949973"/>
          </a:xfrm>
          <a:prstGeom prst="ellipse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xmlns="" id="{70C1B4AD-FB02-474C-B667-F90B11726EDB}"/>
              </a:ext>
            </a:extLst>
          </p:cNvPr>
          <p:cNvSpPr/>
          <p:nvPr/>
        </p:nvSpPr>
        <p:spPr>
          <a:xfrm>
            <a:off x="8646910" y="4173136"/>
            <a:ext cx="2070033" cy="2025028"/>
          </a:xfrm>
          <a:prstGeom prst="ellipse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20E91337-A98B-4B2F-973E-423D2409E0D4}"/>
              </a:ext>
            </a:extLst>
          </p:cNvPr>
          <p:cNvCxnSpPr>
            <a:cxnSpLocks/>
          </p:cNvCxnSpPr>
          <p:nvPr/>
        </p:nvCxnSpPr>
        <p:spPr>
          <a:xfrm>
            <a:off x="1841500" y="1295436"/>
            <a:ext cx="8953496" cy="0"/>
          </a:xfrm>
          <a:prstGeom prst="line">
            <a:avLst/>
          </a:prstGeom>
          <a:ln w="31750"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xmlns="" id="{AD230480-E3E0-4473-8208-79D55AFA5FEA}"/>
              </a:ext>
            </a:extLst>
          </p:cNvPr>
          <p:cNvCxnSpPr>
            <a:cxnSpLocks/>
            <a:stCxn id="26" idx="0"/>
          </p:cNvCxnSpPr>
          <p:nvPr/>
        </p:nvCxnSpPr>
        <p:spPr>
          <a:xfrm flipV="1">
            <a:off x="2461488" y="1295436"/>
            <a:ext cx="0" cy="2298664"/>
          </a:xfrm>
          <a:prstGeom prst="line">
            <a:avLst/>
          </a:prstGeom>
          <a:ln w="31750"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AD5727A8-D905-46E6-AFCC-2B5C199EEF09}"/>
              </a:ext>
            </a:extLst>
          </p:cNvPr>
          <p:cNvCxnSpPr>
            <a:cxnSpLocks/>
          </p:cNvCxnSpPr>
          <p:nvPr/>
        </p:nvCxnSpPr>
        <p:spPr>
          <a:xfrm flipV="1">
            <a:off x="3934688" y="1295436"/>
            <a:ext cx="0" cy="2298664"/>
          </a:xfrm>
          <a:prstGeom prst="line">
            <a:avLst/>
          </a:prstGeom>
          <a:ln w="31750"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xmlns="" id="{509F6AB7-7E0C-43DE-B5F6-A3D167763F1B}"/>
              </a:ext>
            </a:extLst>
          </p:cNvPr>
          <p:cNvCxnSpPr>
            <a:cxnSpLocks/>
            <a:stCxn id="27" idx="0"/>
          </p:cNvCxnSpPr>
          <p:nvPr/>
        </p:nvCxnSpPr>
        <p:spPr>
          <a:xfrm flipH="1" flipV="1">
            <a:off x="5060982" y="1295436"/>
            <a:ext cx="1" cy="2407236"/>
          </a:xfrm>
          <a:prstGeom prst="line">
            <a:avLst/>
          </a:prstGeom>
          <a:ln w="31750"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186DD96F-2672-473A-A9F8-6CB9311EA272}"/>
              </a:ext>
            </a:extLst>
          </p:cNvPr>
          <p:cNvCxnSpPr>
            <a:cxnSpLocks/>
            <a:stCxn id="28" idx="0"/>
          </p:cNvCxnSpPr>
          <p:nvPr/>
        </p:nvCxnSpPr>
        <p:spPr>
          <a:xfrm flipV="1">
            <a:off x="6191218" y="1295436"/>
            <a:ext cx="6382" cy="667798"/>
          </a:xfrm>
          <a:prstGeom prst="line">
            <a:avLst/>
          </a:prstGeom>
          <a:ln w="31750"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xmlns="" id="{22156CB8-693D-4792-A0FA-D5A00643BABE}"/>
              </a:ext>
            </a:extLst>
          </p:cNvPr>
          <p:cNvCxnSpPr>
            <a:cxnSpLocks/>
            <a:stCxn id="29" idx="0"/>
          </p:cNvCxnSpPr>
          <p:nvPr/>
        </p:nvCxnSpPr>
        <p:spPr>
          <a:xfrm flipH="1" flipV="1">
            <a:off x="7491855" y="1287627"/>
            <a:ext cx="6382" cy="1949973"/>
          </a:xfrm>
          <a:prstGeom prst="line">
            <a:avLst/>
          </a:prstGeom>
          <a:ln w="31750"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xmlns="" id="{17465ABF-9E0E-4A4F-8A8F-B4953BF54A79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8531208" y="1287627"/>
            <a:ext cx="0" cy="557440"/>
          </a:xfrm>
          <a:prstGeom prst="line">
            <a:avLst/>
          </a:prstGeom>
          <a:ln w="31750"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xmlns="" id="{7C4AF607-D4A3-4309-B7B5-2ED93CF66BF1}"/>
              </a:ext>
            </a:extLst>
          </p:cNvPr>
          <p:cNvCxnSpPr>
            <a:cxnSpLocks/>
            <a:stCxn id="31" idx="0"/>
          </p:cNvCxnSpPr>
          <p:nvPr/>
        </p:nvCxnSpPr>
        <p:spPr>
          <a:xfrm flipV="1">
            <a:off x="9681927" y="1287627"/>
            <a:ext cx="7027" cy="2885509"/>
          </a:xfrm>
          <a:prstGeom prst="line">
            <a:avLst/>
          </a:prstGeom>
          <a:ln w="31750"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EE1EAA58-0931-4DEC-970E-FA423DAB59E9}"/>
              </a:ext>
            </a:extLst>
          </p:cNvPr>
          <p:cNvSpPr txBox="1"/>
          <p:nvPr/>
        </p:nvSpPr>
        <p:spPr>
          <a:xfrm>
            <a:off x="2719620" y="647921"/>
            <a:ext cx="74142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9F00FF"/>
                </a:solidFill>
                <a:latin typeface="Montserrat ExtraBold" panose="00000900000000000000" pitchFamily="2" charset="-52"/>
              </a:rPr>
              <a:t>Наши конкурентные преимущества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7CCA3832-1324-4E9A-BFC8-AE7788E7F109}"/>
              </a:ext>
            </a:extLst>
          </p:cNvPr>
          <p:cNvSpPr txBox="1"/>
          <p:nvPr/>
        </p:nvSpPr>
        <p:spPr>
          <a:xfrm>
            <a:off x="1759461" y="4069914"/>
            <a:ext cx="14913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0" i="0" u="none" strike="noStrike" dirty="0">
                <a:solidFill>
                  <a:schemeClr val="bg1"/>
                </a:solidFill>
                <a:effectLst/>
                <a:latin typeface="Montserrat Medium" panose="00000600000000000000" pitchFamily="2" charset="-52"/>
              </a:rPr>
              <a:t>нет аналогов на рынке ювелирных украшений 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2C1B10D6-71FF-4077-B5EB-7F931642E532}"/>
              </a:ext>
            </a:extLst>
          </p:cNvPr>
          <p:cNvSpPr txBox="1"/>
          <p:nvPr/>
        </p:nvSpPr>
        <p:spPr>
          <a:xfrm>
            <a:off x="6808748" y="3623871"/>
            <a:ext cx="15589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с технической стороны  использование искусственного интеллекта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67ACFC8C-65AE-4FFD-AE18-E5E00F4ADE63}"/>
              </a:ext>
            </a:extLst>
          </p:cNvPr>
          <p:cNvSpPr txBox="1"/>
          <p:nvPr/>
        </p:nvSpPr>
        <p:spPr>
          <a:xfrm>
            <a:off x="9009075" y="4385431"/>
            <a:ext cx="1785921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цена за уникальное дизайнерское украшение ниже средней рыночной стоимости 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BD9C8751-C6AB-4B43-8019-35A23FEF81FB}"/>
              </a:ext>
            </a:extLst>
          </p:cNvPr>
          <p:cNvSpPr txBox="1"/>
          <p:nvPr/>
        </p:nvSpPr>
        <p:spPr>
          <a:xfrm>
            <a:off x="4178957" y="4219625"/>
            <a:ext cx="195978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потребителю не нужна подписка на нейросеть для одноразового или многоразового пользования для генерации украшения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2412C4E6-BC8E-4314-A764-185E3E5B40B6}"/>
              </a:ext>
            </a:extLst>
          </p:cNvPr>
          <p:cNvSpPr txBox="1"/>
          <p:nvPr/>
        </p:nvSpPr>
        <p:spPr>
          <a:xfrm>
            <a:off x="2916322" y="2450293"/>
            <a:ext cx="22806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u="none" strike="noStrike" dirty="0" err="1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многовариативность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 исполнителя </a:t>
            </a:r>
            <a:endParaRPr lang="ru-RU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0FD0B6C6-EF25-4F95-9104-5021E6E22C74}"/>
              </a:ext>
            </a:extLst>
          </p:cNvPr>
          <p:cNvSpPr txBox="1"/>
          <p:nvPr/>
        </p:nvSpPr>
        <p:spPr>
          <a:xfrm>
            <a:off x="7684572" y="2615592"/>
            <a:ext cx="1782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доступность</a:t>
            </a:r>
            <a:endParaRPr lang="ru-RU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843F75DD-8D86-4434-911E-D8510771180C}"/>
              </a:ext>
            </a:extLst>
          </p:cNvPr>
          <p:cNvSpPr txBox="1"/>
          <p:nvPr/>
        </p:nvSpPr>
        <p:spPr>
          <a:xfrm>
            <a:off x="5519600" y="2755079"/>
            <a:ext cx="23011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экономия на издержках</a:t>
            </a:r>
            <a:endParaRPr lang="ru-RU" sz="1400" dirty="0"/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xmlns="" id="{786CF65B-785A-4F7D-AD18-77D3DF35F396}"/>
              </a:ext>
            </a:extLst>
          </p:cNvPr>
          <p:cNvSpPr/>
          <p:nvPr/>
        </p:nvSpPr>
        <p:spPr>
          <a:xfrm>
            <a:off x="6280156" y="5038375"/>
            <a:ext cx="1513742" cy="1480831"/>
          </a:xfrm>
          <a:prstGeom prst="ellipse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00795174-6BC1-4688-82D8-364719E564CE}"/>
              </a:ext>
            </a:extLst>
          </p:cNvPr>
          <p:cNvSpPr txBox="1"/>
          <p:nvPr/>
        </p:nvSpPr>
        <p:spPr>
          <a:xfrm>
            <a:off x="6426725" y="5380097"/>
            <a:ext cx="13940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050" b="0" i="0" u="none" strike="noStrike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мы будем нести ответственность за работу исполнителя (ювелира)</a:t>
            </a:r>
            <a:endParaRPr lang="ru-RU" sz="1050" b="0" i="0" u="none" strike="noStrike" dirty="0">
              <a:solidFill>
                <a:srgbClr val="000000"/>
              </a:solidFill>
              <a:effectLst/>
              <a:latin typeface="Montserrat Medium" panose="000006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62393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rgbClr val="9F00FF"/>
                </a:solidFill>
                <a:latin typeface="Montserrat ExtraBold" panose="00000900000000000000" pitchFamily="2" charset="-52"/>
              </a:rPr>
              <a:t>ЦЕЛЕВАЯ АУДИТОРИЯ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CA9791-3300-4B0F-8507-29BA590988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31" y="2274180"/>
            <a:ext cx="3987684" cy="398768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35BE4B1-1548-45C1-8784-56800BEE2DDE}"/>
              </a:ext>
            </a:extLst>
          </p:cNvPr>
          <p:cNvSpPr txBox="1"/>
          <p:nvPr/>
        </p:nvSpPr>
        <p:spPr>
          <a:xfrm>
            <a:off x="5019385" y="2323867"/>
            <a:ext cx="6603132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dirty="0">
                <a:effectLst/>
                <a:latin typeface="Montserrat Medium" panose="00000600000000000000" pitchFamily="2" charset="-52"/>
              </a:rPr>
              <a:t/>
            </a:r>
            <a:br>
              <a:rPr lang="ru-RU" sz="1400" b="0" dirty="0">
                <a:effectLst/>
                <a:latin typeface="Montserrat Medium" panose="00000600000000000000" pitchFamily="2" charset="-52"/>
              </a:rPr>
            </a:br>
            <a:r>
              <a:rPr lang="ru-RU" sz="1400" b="0" dirty="0">
                <a:effectLst/>
                <a:latin typeface="Montserrat Medium" panose="00000600000000000000" pitchFamily="2" charset="-52"/>
              </a:rPr>
              <a:t/>
            </a:r>
            <a:br>
              <a:rPr lang="ru-RU" sz="1400" b="0" dirty="0">
                <a:effectLst/>
                <a:latin typeface="Montserrat Medium" panose="00000600000000000000" pitchFamily="2" charset="-52"/>
              </a:rPr>
            </a:b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Елена, 37 лет, арт-директор, Москва, хочет создать браслет по своей задумке, но не знает, как визуализировать идею и где найти достойного ювелира, который бы выполнил её заказ.</a:t>
            </a:r>
            <a:endParaRPr lang="ru-RU" sz="1400" b="0" dirty="0">
              <a:effectLst/>
              <a:latin typeface="Montserrat Medium" panose="00000600000000000000" pitchFamily="2" charset="-52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dirty="0">
                <a:effectLst/>
                <a:latin typeface="Montserrat Medium" panose="00000600000000000000" pitchFamily="2" charset="-52"/>
              </a:rPr>
              <a:t/>
            </a:r>
            <a:br>
              <a:rPr lang="ru-RU" sz="1400" b="0" dirty="0">
                <a:effectLst/>
                <a:latin typeface="Montserrat Medium" panose="00000600000000000000" pitchFamily="2" charset="-52"/>
              </a:rPr>
            </a:b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Максим, 27 лет, программист, Нижний Новгород, ищет уникальный подарок на годовщину свадьбы с супругой, находит украшения в ювелирных салонах очень примитивными и хочет удивить свою жену чем-то персонализированным.</a:t>
            </a:r>
            <a:endParaRPr lang="ru-RU" sz="1400" b="0" dirty="0">
              <a:effectLst/>
              <a:latin typeface="Montserrat Medium" panose="00000600000000000000" pitchFamily="2" charset="-52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dirty="0">
                <a:effectLst/>
                <a:latin typeface="Montserrat Medium" panose="00000600000000000000" pitchFamily="2" charset="-52"/>
              </a:rPr>
              <a:t/>
            </a:r>
            <a:br>
              <a:rPr lang="ru-RU" sz="1400" b="0" dirty="0">
                <a:effectLst/>
                <a:latin typeface="Montserrat Medium" panose="00000600000000000000" pitchFamily="2" charset="-52"/>
              </a:rPr>
            </a:b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Виктор, 34 года, ювелир, ищет возможность работать на </a:t>
            </a:r>
            <a:r>
              <a:rPr lang="ru-RU" sz="1400" b="0" i="0" u="none" strike="noStrike" dirty="0" err="1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фрилансовой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 бирже ювелирных изделий и брать заказы по мере возможности и желания, хочет отточить свои навыки, но имеет проблему с поиском клиентов.</a:t>
            </a:r>
            <a:endParaRPr lang="ru-RU" sz="1400" b="0" dirty="0">
              <a:effectLst/>
              <a:latin typeface="Montserrat Medium" panose="00000600000000000000" pitchFamily="2" charset="-52"/>
            </a:endParaRPr>
          </a:p>
          <a:p>
            <a:r>
              <a:rPr lang="ru-RU" sz="1400" dirty="0">
                <a:latin typeface="Montserrat Medium" panose="00000600000000000000" pitchFamily="2" charset="-52"/>
              </a:rPr>
              <a:t/>
            </a:r>
            <a:br>
              <a:rPr lang="ru-RU" sz="1400" dirty="0">
                <a:latin typeface="Montserrat Medium" panose="00000600000000000000" pitchFamily="2" charset="-52"/>
              </a:rPr>
            </a:br>
            <a:endParaRPr lang="ru-RU" sz="1400" dirty="0">
              <a:latin typeface="Montserrat Medium" panose="00000600000000000000" pitchFamily="2" charset="-5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E8A52BDE-B49C-4C9F-B011-CC511CD9D48A}"/>
              </a:ext>
            </a:extLst>
          </p:cNvPr>
          <p:cNvSpPr txBox="1"/>
          <p:nvPr/>
        </p:nvSpPr>
        <p:spPr>
          <a:xfrm>
            <a:off x="673166" y="6504049"/>
            <a:ext cx="1108703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По статистике «Тинькофф Кредит Брокера», чаще всего </a:t>
            </a:r>
            <a:r>
              <a:rPr lang="ru-RU" sz="1000" b="0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ювелирку</a:t>
            </a:r>
            <a:r>
              <a:rPr lang="ru-RU" sz="10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покупают в подарок. </a:t>
            </a:r>
            <a:endParaRPr lang="ru-RU" sz="1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DF6F1D7-AF07-4046-B6CF-6D97F956D424}"/>
              </a:ext>
            </a:extLst>
          </p:cNvPr>
          <p:cNvSpPr txBox="1"/>
          <p:nvPr/>
        </p:nvSpPr>
        <p:spPr>
          <a:xfrm>
            <a:off x="535483" y="889185"/>
            <a:ext cx="1108703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ru-RU" sz="1400" b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Ядро ЦА: </a:t>
            </a: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ru-RU" sz="1400" b="0" u="none" strike="noStrike" dirty="0">
                <a:solidFill>
                  <a:srgbClr val="FCAF17"/>
                </a:solidFill>
                <a:effectLst/>
                <a:latin typeface="Montserrat ExtraBold" panose="00000900000000000000" pitchFamily="2" charset="-52"/>
              </a:rPr>
              <a:t>Физические лица</a:t>
            </a:r>
            <a:r>
              <a:rPr lang="ru-RU" sz="1400" b="0" u="none" strike="noStrike" dirty="0">
                <a:solidFill>
                  <a:srgbClr val="000000"/>
                </a:solidFill>
                <a:effectLst/>
                <a:latin typeface="Montserrat ExtraBold" panose="00000900000000000000" pitchFamily="2" charset="-52"/>
              </a:rPr>
              <a:t>: </a:t>
            </a:r>
            <a:r>
              <a:rPr lang="ru-RU" sz="1400" b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возраст 30+, среднего достатка и выше, женщины и мужчины, проживающие в городах-миллионниках.</a:t>
            </a:r>
            <a:endParaRPr lang="ru-RU" sz="1400" b="0" dirty="0">
              <a:effectLst/>
              <a:latin typeface="Montserrat Medium" panose="00000600000000000000" pitchFamily="2" charset="-52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ru-RU" sz="1400" b="0" u="none" strike="noStrike" dirty="0">
                <a:solidFill>
                  <a:srgbClr val="FCAF17"/>
                </a:solidFill>
                <a:effectLst/>
                <a:latin typeface="Montserrat ExtraBold" panose="00000900000000000000" pitchFamily="2" charset="-52"/>
              </a:rPr>
              <a:t>Юридические лица</a:t>
            </a:r>
            <a:r>
              <a:rPr lang="ru-RU" sz="1400" b="0" u="none" strike="noStrike" dirty="0">
                <a:solidFill>
                  <a:srgbClr val="FCAF17"/>
                </a:solidFill>
                <a:effectLst/>
                <a:latin typeface="Montserrat Medium" panose="00000600000000000000" pitchFamily="2" charset="-52"/>
              </a:rPr>
              <a:t>: </a:t>
            </a:r>
            <a:r>
              <a:rPr lang="ru-RU" sz="1400" b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ювелирные салоны или ювелиры, занимающиеся индивидуальным предпринимательством, ищущие определенное техническое решение, которое упростило бы поиск клиентов и процесс производства ювелирных изделий на заказ.</a:t>
            </a:r>
            <a:endParaRPr lang="ru-RU" sz="1400" b="0" dirty="0">
              <a:effectLst/>
              <a:latin typeface="Montserrat Medium" panose="000006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90154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2582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xmlns="" id="{60F2AF02-8C3D-4075-86C1-FF33F88D198F}"/>
              </a:ext>
            </a:extLst>
          </p:cNvPr>
          <p:cNvSpPr/>
          <p:nvPr/>
        </p:nvSpPr>
        <p:spPr>
          <a:xfrm>
            <a:off x="1114996" y="839719"/>
            <a:ext cx="1894904" cy="4277533"/>
          </a:xfrm>
          <a:prstGeom prst="rect">
            <a:avLst/>
          </a:prstGeom>
          <a:solidFill>
            <a:srgbClr val="B5D8E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xmlns="" id="{2DC0AAFA-E891-4769-9CA3-42B83C459FB7}"/>
              </a:ext>
            </a:extLst>
          </p:cNvPr>
          <p:cNvSpPr/>
          <p:nvPr/>
        </p:nvSpPr>
        <p:spPr>
          <a:xfrm>
            <a:off x="3009900" y="844901"/>
            <a:ext cx="2897440" cy="2664707"/>
          </a:xfrm>
          <a:prstGeom prst="rect">
            <a:avLst/>
          </a:prstGeom>
          <a:solidFill>
            <a:srgbClr val="B5D8E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xmlns="" id="{C7F6DA2E-9E8B-479D-9EA5-1F9EBD6CE98D}"/>
              </a:ext>
            </a:extLst>
          </p:cNvPr>
          <p:cNvSpPr/>
          <p:nvPr/>
        </p:nvSpPr>
        <p:spPr>
          <a:xfrm>
            <a:off x="3023385" y="3489878"/>
            <a:ext cx="2883953" cy="1620032"/>
          </a:xfrm>
          <a:prstGeom prst="rect">
            <a:avLst/>
          </a:prstGeom>
          <a:solidFill>
            <a:srgbClr val="B5D8E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xmlns="" id="{4F2E60E1-30C1-4AFD-8474-8FA338D6B645}"/>
              </a:ext>
            </a:extLst>
          </p:cNvPr>
          <p:cNvSpPr/>
          <p:nvPr/>
        </p:nvSpPr>
        <p:spPr>
          <a:xfrm>
            <a:off x="5929323" y="846017"/>
            <a:ext cx="1795890" cy="4271235"/>
          </a:xfrm>
          <a:prstGeom prst="rect">
            <a:avLst/>
          </a:prstGeom>
          <a:solidFill>
            <a:srgbClr val="B5D8E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xmlns="" id="{134DEFCF-6F2D-4A10-AF94-4265AAC8ECD0}"/>
              </a:ext>
            </a:extLst>
          </p:cNvPr>
          <p:cNvSpPr/>
          <p:nvPr/>
        </p:nvSpPr>
        <p:spPr>
          <a:xfrm>
            <a:off x="7780033" y="839719"/>
            <a:ext cx="1795890" cy="2992816"/>
          </a:xfrm>
          <a:prstGeom prst="rect">
            <a:avLst/>
          </a:prstGeom>
          <a:solidFill>
            <a:srgbClr val="B5D8E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xmlns="" id="{18256206-61E8-47D4-BE65-56E6B75EBA9B}"/>
              </a:ext>
            </a:extLst>
          </p:cNvPr>
          <p:cNvSpPr/>
          <p:nvPr/>
        </p:nvSpPr>
        <p:spPr>
          <a:xfrm>
            <a:off x="7779750" y="3861929"/>
            <a:ext cx="1795890" cy="1247982"/>
          </a:xfrm>
          <a:prstGeom prst="rect">
            <a:avLst/>
          </a:prstGeom>
          <a:solidFill>
            <a:srgbClr val="B5D8E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xmlns="" id="{7BC5779E-59A1-40C4-8E3D-C073B149B2D7}"/>
              </a:ext>
            </a:extLst>
          </p:cNvPr>
          <p:cNvSpPr/>
          <p:nvPr/>
        </p:nvSpPr>
        <p:spPr>
          <a:xfrm>
            <a:off x="9619629" y="839719"/>
            <a:ext cx="1894904" cy="4277534"/>
          </a:xfrm>
          <a:prstGeom prst="rect">
            <a:avLst/>
          </a:prstGeom>
          <a:solidFill>
            <a:srgbClr val="B5D8E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xmlns="" id="{B1D42063-0526-4A56-9D99-C013DF3B3B27}"/>
              </a:ext>
            </a:extLst>
          </p:cNvPr>
          <p:cNvSpPr/>
          <p:nvPr/>
        </p:nvSpPr>
        <p:spPr>
          <a:xfrm rot="5400000">
            <a:off x="2743723" y="3499932"/>
            <a:ext cx="1546292" cy="4780938"/>
          </a:xfrm>
          <a:prstGeom prst="rect">
            <a:avLst/>
          </a:prstGeom>
          <a:solidFill>
            <a:srgbClr val="B5D8E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xmlns="" id="{F490B5AB-5287-457B-A064-559CD1BEB6F0}"/>
              </a:ext>
            </a:extLst>
          </p:cNvPr>
          <p:cNvSpPr/>
          <p:nvPr/>
        </p:nvSpPr>
        <p:spPr>
          <a:xfrm rot="5400000">
            <a:off x="7964400" y="3113416"/>
            <a:ext cx="1525048" cy="5575218"/>
          </a:xfrm>
          <a:prstGeom prst="rect">
            <a:avLst/>
          </a:prstGeom>
          <a:solidFill>
            <a:srgbClr val="B5D8E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B7FE24CD-E1E0-4FF4-9CCC-725C28590B39}"/>
              </a:ext>
            </a:extLst>
          </p:cNvPr>
          <p:cNvSpPr txBox="1"/>
          <p:nvPr/>
        </p:nvSpPr>
        <p:spPr>
          <a:xfrm>
            <a:off x="1257681" y="3215598"/>
            <a:ext cx="1705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100"/>
              </a:spcBef>
              <a:spcAft>
                <a:spcPts val="0"/>
              </a:spcAft>
            </a:pPr>
            <a:r>
              <a:rPr lang="ru-RU" sz="1200" b="0" i="0" u="sng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ювелирные производители (заводы)</a:t>
            </a:r>
            <a:endParaRPr lang="ru-RU" sz="1200" b="0" i="0" u="none" strike="noStrike" dirty="0">
              <a:solidFill>
                <a:srgbClr val="323232"/>
              </a:solidFill>
              <a:effectLst/>
              <a:latin typeface="Montserrat Medium" panose="00000600000000000000" pitchFamily="2" charset="-52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C110AA7F-4BDF-42D0-84B1-DED3FE5FB2E9}"/>
              </a:ext>
            </a:extLst>
          </p:cNvPr>
          <p:cNvSpPr txBox="1"/>
          <p:nvPr/>
        </p:nvSpPr>
        <p:spPr>
          <a:xfrm>
            <a:off x="1187318" y="1196323"/>
            <a:ext cx="176166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100"/>
              </a:spcBef>
              <a:spcAft>
                <a:spcPts val="1100"/>
              </a:spcAft>
            </a:pPr>
            <a:r>
              <a:rPr lang="ru-RU" sz="1100" b="0" i="0" dirty="0">
                <a:solidFill>
                  <a:srgbClr val="323232"/>
                </a:solidFill>
                <a:effectLst/>
                <a:latin typeface="Montserrat SemiBold" panose="00000700000000000000" pitchFamily="2" charset="-52"/>
              </a:rPr>
              <a:t>сотрудничество с неконкурирующими компаниями</a:t>
            </a:r>
            <a:endParaRPr lang="ru-RU" sz="1100" b="0" dirty="0">
              <a:effectLst/>
              <a:latin typeface="Montserrat SemiBold" panose="00000700000000000000" pitchFamily="2" charset="-52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C1C9395E-C46C-4D57-B449-4FEC0ED5156A}"/>
              </a:ext>
            </a:extLst>
          </p:cNvPr>
          <p:cNvSpPr txBox="1"/>
          <p:nvPr/>
        </p:nvSpPr>
        <p:spPr>
          <a:xfrm>
            <a:off x="1205088" y="1817132"/>
            <a:ext cx="170506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ювелиры и ювелирные салоны</a:t>
            </a:r>
          </a:p>
          <a:p>
            <a:pPr rtl="0" fontAlgn="base">
              <a:spcBef>
                <a:spcPts val="0"/>
              </a:spcBef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нейросети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8C95D16E-A5AC-4377-8817-77CAD111406F}"/>
              </a:ext>
            </a:extLst>
          </p:cNvPr>
          <p:cNvSpPr txBox="1"/>
          <p:nvPr/>
        </p:nvSpPr>
        <p:spPr>
          <a:xfrm>
            <a:off x="1126401" y="2446157"/>
            <a:ext cx="18515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100"/>
              </a:spcBef>
              <a:spcAft>
                <a:spcPts val="1100"/>
              </a:spcAft>
            </a:pPr>
            <a:r>
              <a:rPr lang="ru-RU" sz="1100" b="0" i="0" dirty="0">
                <a:solidFill>
                  <a:srgbClr val="323232"/>
                </a:solidFill>
                <a:effectLst/>
                <a:latin typeface="Montserrat SemiBold" panose="00000700000000000000" pitchFamily="2" charset="-52"/>
              </a:rPr>
              <a:t>совместные предприятия для запуска новых бизнес проектов</a:t>
            </a:r>
            <a:endParaRPr lang="ru-RU" sz="1100" b="0" dirty="0">
              <a:effectLst/>
              <a:latin typeface="Montserrat SemiBold" panose="00000700000000000000" pitchFamily="2" charset="-52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52D2B001-503A-48F6-9C66-FE9E3A5399C9}"/>
              </a:ext>
            </a:extLst>
          </p:cNvPr>
          <p:cNvSpPr txBox="1"/>
          <p:nvPr/>
        </p:nvSpPr>
        <p:spPr>
          <a:xfrm>
            <a:off x="784727" y="3867945"/>
            <a:ext cx="248813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rtl="0" fontAlgn="base">
              <a:spcBef>
                <a:spcPts val="0"/>
              </a:spcBef>
              <a:spcAft>
                <a:spcPts val="0"/>
              </a:spcAft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Московский завод ювелирных изделий Лукас-Золото</a:t>
            </a:r>
          </a:p>
          <a:p>
            <a:pPr marL="457200" rtl="0" fontAlgn="base">
              <a:spcBef>
                <a:spcPts val="0"/>
              </a:spcBef>
              <a:spcAft>
                <a:spcPts val="800"/>
              </a:spcAft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Бронницкий ювелирный завод (Бронницкий ювелир)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31BC40F4-D61D-414F-98D4-6B6C2A48D173}"/>
              </a:ext>
            </a:extLst>
          </p:cNvPr>
          <p:cNvSpPr txBox="1"/>
          <p:nvPr/>
        </p:nvSpPr>
        <p:spPr>
          <a:xfrm>
            <a:off x="714703" y="897636"/>
            <a:ext cx="28213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i="0" u="none" strike="noStrike" dirty="0">
                <a:solidFill>
                  <a:srgbClr val="323232"/>
                </a:solidFill>
                <a:effectLst/>
                <a:latin typeface="Montserrat ExtraBold" panose="00000900000000000000" pitchFamily="2" charset="-52"/>
              </a:rPr>
              <a:t>Ключевые партнеры </a:t>
            </a: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 ExtraBold" panose="00000900000000000000" pitchFamily="2" charset="-52"/>
              </a:rPr>
              <a:t>:</a:t>
            </a:r>
            <a:endParaRPr lang="ru-RU" sz="1100" dirty="0">
              <a:latin typeface="Montserrat ExtraBold" panose="00000900000000000000" pitchFamily="2" charset="-52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24EEE144-5636-457D-AAD6-B4B93DD00E55}"/>
              </a:ext>
            </a:extLst>
          </p:cNvPr>
          <p:cNvSpPr txBox="1"/>
          <p:nvPr/>
        </p:nvSpPr>
        <p:spPr>
          <a:xfrm>
            <a:off x="3025794" y="863815"/>
            <a:ext cx="29135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100"/>
              </a:spcBef>
              <a:spcAft>
                <a:spcPts val="1100"/>
              </a:spcAft>
            </a:pPr>
            <a:r>
              <a:rPr lang="ru-RU" sz="1400" b="1" i="0" u="none" strike="noStrike" dirty="0">
                <a:solidFill>
                  <a:srgbClr val="323232"/>
                </a:solidFill>
                <a:effectLst/>
                <a:latin typeface="Montserrat ExtraBold" panose="00000900000000000000" pitchFamily="2" charset="-52"/>
              </a:rPr>
              <a:t>Ключевые виды деятельности</a:t>
            </a:r>
            <a:r>
              <a:rPr lang="en-US" sz="1400" b="1" i="0" u="none" strike="noStrike" dirty="0">
                <a:solidFill>
                  <a:srgbClr val="323232"/>
                </a:solidFill>
                <a:effectLst/>
                <a:latin typeface="Montserrat ExtraBold" panose="00000900000000000000" pitchFamily="2" charset="-52"/>
              </a:rPr>
              <a:t>:</a:t>
            </a:r>
            <a:endParaRPr lang="ru-RU" sz="1400" b="0" dirty="0">
              <a:effectLst/>
              <a:latin typeface="Montserrat ExtraBold" panose="00000900000000000000" pitchFamily="2" charset="-52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2519DCD4-9540-4CE7-AF6F-1B60433841F1}"/>
              </a:ext>
            </a:extLst>
          </p:cNvPr>
          <p:cNvSpPr txBox="1"/>
          <p:nvPr/>
        </p:nvSpPr>
        <p:spPr>
          <a:xfrm>
            <a:off x="3025794" y="2935198"/>
            <a:ext cx="29812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ru-RU" sz="12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создание общественной среды </a:t>
            </a:r>
            <a:r>
              <a:rPr lang="ru-RU" sz="1200" b="0" i="0" u="none" strike="noStrike" dirty="0" err="1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Diversity</a:t>
            </a:r>
            <a:r>
              <a:rPr lang="ru-RU" sz="12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, Equity, </a:t>
            </a:r>
            <a:r>
              <a:rPr lang="ru-RU" sz="1200" b="0" i="0" u="none" strike="noStrike" dirty="0" err="1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Inclusion</a:t>
            </a:r>
            <a:r>
              <a:rPr lang="ru-RU" sz="12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 (DEI)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BC6C4541-C3F3-4659-B6D5-25971CBC9B82}"/>
              </a:ext>
            </a:extLst>
          </p:cNvPr>
          <p:cNvSpPr txBox="1"/>
          <p:nvPr/>
        </p:nvSpPr>
        <p:spPr>
          <a:xfrm>
            <a:off x="3025794" y="1312199"/>
            <a:ext cx="37300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100"/>
              </a:spcBef>
              <a:spcAft>
                <a:spcPts val="0"/>
              </a:spcAft>
            </a:pPr>
            <a:r>
              <a:rPr lang="ru-RU" sz="12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уникальному дизайну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C5BF1C2B-C565-41EB-9C94-9406F3E6213D}"/>
              </a:ext>
            </a:extLst>
          </p:cNvPr>
          <p:cNvSpPr txBox="1"/>
          <p:nvPr/>
        </p:nvSpPr>
        <p:spPr>
          <a:xfrm>
            <a:off x="3025794" y="1558636"/>
            <a:ext cx="31071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ru-RU" sz="12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поиск исполнителя ювелирного украшения на заказ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398C1A26-17A2-41DA-8F64-63BA523680F2}"/>
              </a:ext>
            </a:extLst>
          </p:cNvPr>
          <p:cNvSpPr txBox="1"/>
          <p:nvPr/>
        </p:nvSpPr>
        <p:spPr>
          <a:xfrm>
            <a:off x="3025794" y="2079176"/>
            <a:ext cx="28516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ru-RU" sz="12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собственные коллекции ювелирных украшений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2C1068DE-41BC-4D1D-99F8-4EB4F882D94C}"/>
              </a:ext>
            </a:extLst>
          </p:cNvPr>
          <p:cNvSpPr txBox="1"/>
          <p:nvPr/>
        </p:nvSpPr>
        <p:spPr>
          <a:xfrm>
            <a:off x="3025794" y="2585977"/>
            <a:ext cx="24806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ru-RU" sz="12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биржа для ювелиров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7D9DE6CC-078E-45B2-A768-56CC55B2C5D2}"/>
              </a:ext>
            </a:extLst>
          </p:cNvPr>
          <p:cNvSpPr txBox="1"/>
          <p:nvPr/>
        </p:nvSpPr>
        <p:spPr>
          <a:xfrm>
            <a:off x="1183849" y="5563095"/>
            <a:ext cx="77787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100"/>
              </a:spcBef>
              <a:spcAft>
                <a:spcPts val="1100"/>
              </a:spcAft>
            </a:pPr>
            <a:r>
              <a:rPr lang="ru-RU" sz="1200" b="1" i="0" u="none" strike="noStrike" dirty="0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Постоянные издержки:</a:t>
            </a:r>
            <a:endParaRPr lang="ru-RU" sz="1200" b="0" dirty="0">
              <a:effectLst/>
              <a:latin typeface="Montserrat" panose="00000500000000000000" pitchFamily="2" charset="-52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CED638C9-DFD5-44F5-BBFD-6324793FB898}"/>
              </a:ext>
            </a:extLst>
          </p:cNvPr>
          <p:cNvSpPr txBox="1"/>
          <p:nvPr/>
        </p:nvSpPr>
        <p:spPr>
          <a:xfrm>
            <a:off x="1183849" y="5145777"/>
            <a:ext cx="45787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100"/>
              </a:spcBef>
              <a:spcAft>
                <a:spcPts val="1100"/>
              </a:spcAft>
            </a:pPr>
            <a:r>
              <a:rPr lang="ru-RU" sz="1200" b="1" i="0" u="none" strike="noStrike" dirty="0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Единоразовые издержки:</a:t>
            </a:r>
            <a:r>
              <a:rPr lang="ru-RU" sz="1200" dirty="0">
                <a:latin typeface="Montserrat" panose="00000500000000000000" pitchFamily="2" charset="-52"/>
              </a:rPr>
              <a:t> </a:t>
            </a:r>
            <a:r>
              <a:rPr lang="ru-RU" sz="1200" b="0" i="0" u="none" strike="noStrike" dirty="0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разработка веб-сайта (около 300 </a:t>
            </a:r>
            <a:r>
              <a:rPr lang="ru-RU" sz="1200" b="0" i="0" u="none" strike="noStrike" dirty="0" err="1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тыс</a:t>
            </a:r>
            <a:r>
              <a:rPr lang="ru-RU" sz="1200" b="0" i="0" u="none" strike="noStrike" dirty="0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)</a:t>
            </a:r>
            <a:r>
              <a:rPr lang="ru-RU" sz="1200" b="0" i="0" u="none" strike="noStrike" dirty="0">
                <a:solidFill>
                  <a:srgbClr val="FF0000"/>
                </a:solidFill>
                <a:effectLst/>
                <a:latin typeface="Montserrat" panose="00000500000000000000" pitchFamily="2" charset="-52"/>
              </a:rPr>
              <a:t> </a:t>
            </a:r>
            <a:endParaRPr lang="ru-RU" sz="1200" b="0" i="0" u="none" strike="noStrike" dirty="0">
              <a:solidFill>
                <a:srgbClr val="323232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73E7877F-0A3B-458C-9CA6-F1A342B18389}"/>
              </a:ext>
            </a:extLst>
          </p:cNvPr>
          <p:cNvSpPr txBox="1"/>
          <p:nvPr/>
        </p:nvSpPr>
        <p:spPr>
          <a:xfrm>
            <a:off x="1223372" y="5775013"/>
            <a:ext cx="7778750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з/п сотрудников (около 235 </a:t>
            </a:r>
            <a:r>
              <a:rPr lang="ru-RU" sz="1100" b="0" i="0" u="none" strike="noStrike" dirty="0" err="1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тыс</a:t>
            </a: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100" b="0" i="0" u="none" strike="noStrike" dirty="0" err="1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руб</a:t>
            </a: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/месяц)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тех обслуживание сайта уровня SLA (около 170 </a:t>
            </a:r>
            <a:r>
              <a:rPr lang="ru-RU" sz="1100" b="0" i="0" u="none" strike="noStrike" dirty="0" err="1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тыс</a:t>
            </a: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 рублей/м)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лицензия на </a:t>
            </a:r>
            <a:r>
              <a:rPr lang="ru-RU" sz="1100" b="0" i="0" u="none" strike="noStrike" dirty="0" err="1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Midjorny</a:t>
            </a: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 (около 70 </a:t>
            </a:r>
            <a:r>
              <a:rPr lang="ru-RU" sz="1100" b="0" i="0" u="none" strike="noStrike" dirty="0" err="1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тыс</a:t>
            </a: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 рублей /месяц)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оптовая закупка продукта (около 200 </a:t>
            </a:r>
            <a:r>
              <a:rPr lang="ru-RU" sz="1100" b="0" i="0" u="none" strike="noStrike" dirty="0" err="1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тыс</a:t>
            </a: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 рублей/ месяц)</a:t>
            </a:r>
          </a:p>
          <a:p>
            <a:pPr rtl="0" fontAlgn="base">
              <a:spcBef>
                <a:spcPts val="0"/>
              </a:spcBef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налогообложение на веб-сервис (УСН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- 1% от дохода)</a:t>
            </a:r>
            <a:endParaRPr lang="ru-RU" sz="1100" b="0" i="0" u="none" strike="noStrike" dirty="0">
              <a:solidFill>
                <a:srgbClr val="323232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B575229B-E6F6-4664-B6D3-FC7C5A65392F}"/>
              </a:ext>
            </a:extLst>
          </p:cNvPr>
          <p:cNvSpPr txBox="1"/>
          <p:nvPr/>
        </p:nvSpPr>
        <p:spPr>
          <a:xfrm>
            <a:off x="3061734" y="3555536"/>
            <a:ext cx="18315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100"/>
              </a:spcBef>
              <a:spcAft>
                <a:spcPts val="1100"/>
              </a:spcAft>
            </a:pPr>
            <a:r>
              <a:rPr lang="ru-RU" sz="1200" b="1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Ключевые ресурсы</a:t>
            </a:r>
            <a:endParaRPr lang="ru-RU" sz="1200" b="0" dirty="0">
              <a:effectLst/>
              <a:latin typeface="Montserrat Medium" panose="00000600000000000000" pitchFamily="2" charset="-52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B756239C-3C8B-4986-AD81-AF400F9E43E1}"/>
              </a:ext>
            </a:extLst>
          </p:cNvPr>
          <p:cNvSpPr txBox="1"/>
          <p:nvPr/>
        </p:nvSpPr>
        <p:spPr>
          <a:xfrm>
            <a:off x="3023385" y="3765726"/>
            <a:ext cx="28839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пространство для сервера </a:t>
            </a:r>
            <a:r>
              <a:rPr lang="en-US" sz="10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VDS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доменное имя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SSL-</a:t>
            </a:r>
            <a:r>
              <a:rPr lang="ru-RU" sz="10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сертификат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CMS-</a:t>
            </a:r>
            <a:r>
              <a:rPr lang="ru-RU" sz="10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движок (</a:t>
            </a:r>
            <a:r>
              <a:rPr lang="en-US" sz="10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WordPress)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техническая поддержка (уровень </a:t>
            </a:r>
            <a:r>
              <a:rPr lang="en-US" sz="10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SLA)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базы данных </a:t>
            </a: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MongoDB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нейросеть </a:t>
            </a:r>
            <a:r>
              <a:rPr lang="en-US" sz="1000" b="0" i="0" u="none" strike="noStrike" dirty="0" err="1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midjorno</a:t>
            </a:r>
            <a:r>
              <a:rPr lang="en-US" sz="10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 (</a:t>
            </a:r>
            <a:r>
              <a:rPr lang="ru-RU" sz="10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лицензия)</a:t>
            </a:r>
          </a:p>
          <a:p>
            <a:pPr rtl="0" fontAlgn="base">
              <a:spcBef>
                <a:spcPts val="0"/>
              </a:spcBef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ru-RU" sz="10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персонал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056EF816-8863-4E44-9027-FAF906ECFC4F}"/>
              </a:ext>
            </a:extLst>
          </p:cNvPr>
          <p:cNvSpPr txBox="1"/>
          <p:nvPr/>
        </p:nvSpPr>
        <p:spPr>
          <a:xfrm>
            <a:off x="5933670" y="1287297"/>
            <a:ext cx="1787195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коммерческим организациям и ИП даст возможность дифференцировать бизнес модель, внедрять новые уникальные линейки продукта, расширять долю рынка и завоевывать новые сегменты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1100" dirty="0">
              <a:solidFill>
                <a:srgbClr val="323232"/>
              </a:solidFill>
              <a:latin typeface="Montserrat Medium" panose="00000600000000000000" pitchFamily="2" charset="-52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поможет сократить прямые расходы на сырье и на содержание дизайнеров 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1100" b="0" i="0" u="none" strike="noStrike" dirty="0">
              <a:solidFill>
                <a:srgbClr val="323232"/>
              </a:solidFill>
              <a:effectLst/>
              <a:latin typeface="Montserrat Medium" panose="00000600000000000000" pitchFamily="2" charset="-52"/>
            </a:endParaRPr>
          </a:p>
          <a:p>
            <a:pPr rtl="0" fontAlgn="base">
              <a:spcBef>
                <a:spcPts val="0"/>
              </a:spcBef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для самозанятых решит проблему поиска новых клиентов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5983021" y="920157"/>
            <a:ext cx="245281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 rtl="0">
              <a:spcBef>
                <a:spcPts val="1100"/>
              </a:spcBef>
              <a:spcAft>
                <a:spcPts val="1100"/>
              </a:spcAft>
            </a:pPr>
            <a:r>
              <a:rPr lang="ru-RU" sz="1600" i="0" u="none" strike="noStrike" dirty="0">
                <a:solidFill>
                  <a:srgbClr val="323232"/>
                </a:solidFill>
                <a:effectLst/>
                <a:latin typeface="Montserrat ExtraBold" panose="00000900000000000000" pitchFamily="2" charset="-52"/>
              </a:rPr>
              <a:t>Ценность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1503E402-2FC3-4B58-93C3-0403236136A7}"/>
              </a:ext>
            </a:extLst>
          </p:cNvPr>
          <p:cNvSpPr txBox="1"/>
          <p:nvPr/>
        </p:nvSpPr>
        <p:spPr>
          <a:xfrm>
            <a:off x="7745272" y="919324"/>
            <a:ext cx="20654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100"/>
              </a:spcBef>
              <a:spcAft>
                <a:spcPts val="1100"/>
              </a:spcAft>
            </a:pPr>
            <a:r>
              <a:rPr lang="ru-RU" sz="1200" b="1" i="0" u="none" strike="noStrike" dirty="0">
                <a:solidFill>
                  <a:srgbClr val="323232"/>
                </a:solidFill>
                <a:effectLst/>
                <a:latin typeface="Montserrat ExtraBold" panose="00000900000000000000" pitchFamily="2" charset="-52"/>
              </a:rPr>
              <a:t>Взаимоотношения с клиентами</a:t>
            </a:r>
            <a:endParaRPr lang="ru-RU" sz="1200" b="0" dirty="0">
              <a:effectLst/>
              <a:latin typeface="Montserrat ExtraBold" panose="00000900000000000000" pitchFamily="2" charset="-52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2FDDEFC2-2D57-4DFD-B66C-F4626A81A89B}"/>
              </a:ext>
            </a:extLst>
          </p:cNvPr>
          <p:cNvSpPr txBox="1"/>
          <p:nvPr/>
        </p:nvSpPr>
        <p:spPr>
          <a:xfrm>
            <a:off x="7729560" y="1359402"/>
            <a:ext cx="1923748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спрос на продукцию постоянный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сопровождение сделок и гарантия безопасности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b="0" i="0" u="none" strike="noStrike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акцент на ценность для потребителя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b="0" i="0" u="none" strike="noStrike" dirty="0">
                <a:solidFill>
                  <a:srgbClr val="434343"/>
                </a:solidFill>
                <a:effectLst/>
                <a:latin typeface="Montserrat Medium" panose="00000600000000000000" pitchFamily="2" charset="-52"/>
              </a:rPr>
              <a:t>Автоматизированное обслуживание</a:t>
            </a:r>
            <a:endParaRPr lang="ru-RU" sz="1050" b="1" i="0" u="none" strike="noStrike" dirty="0">
              <a:solidFill>
                <a:srgbClr val="434343"/>
              </a:solidFill>
              <a:effectLst/>
              <a:latin typeface="Montserrat Medium" panose="00000600000000000000" pitchFamily="2" charset="-52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сообщества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CRM маркетинг</a:t>
            </a:r>
          </a:p>
          <a:p>
            <a:pPr rtl="0" fontAlgn="base">
              <a:spcBef>
                <a:spcPts val="0"/>
              </a:spcBef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формирование общественной среды (DEI)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FAE72C6E-DFA6-4DB6-8CD6-39CF566668D6}"/>
              </a:ext>
            </a:extLst>
          </p:cNvPr>
          <p:cNvSpPr txBox="1"/>
          <p:nvPr/>
        </p:nvSpPr>
        <p:spPr>
          <a:xfrm>
            <a:off x="7742930" y="3885311"/>
            <a:ext cx="7777162" cy="1156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100"/>
              </a:spcBef>
              <a:spcAft>
                <a:spcPts val="0"/>
              </a:spcAft>
            </a:pPr>
            <a:r>
              <a:rPr lang="ru-RU" sz="1200" b="1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Каналы сбыта</a:t>
            </a:r>
            <a:endParaRPr lang="ru-RU" sz="1200" b="0" dirty="0">
              <a:effectLst/>
              <a:latin typeface="Montserrat Medium" panose="00000600000000000000" pitchFamily="2" charset="-52"/>
            </a:endParaRPr>
          </a:p>
          <a:p>
            <a:pPr rtl="0" fontAlgn="base">
              <a:spcBef>
                <a:spcPts val="1100"/>
              </a:spcBef>
              <a:spcAft>
                <a:spcPts val="0"/>
              </a:spcAft>
            </a:pPr>
            <a:r>
              <a:rPr lang="ru-RU" sz="12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производитель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ru-RU" sz="12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оптовый торговец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ru-RU" sz="12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розничный торговец</a:t>
            </a:r>
          </a:p>
          <a:p>
            <a:pPr rtl="0" fontAlgn="base">
              <a:spcBef>
                <a:spcPts val="0"/>
              </a:spcBef>
              <a:spcAft>
                <a:spcPts val="1100"/>
              </a:spcAft>
            </a:pPr>
            <a:r>
              <a:rPr lang="ru-RU" sz="12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потребитель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F9337489-A9E0-41C5-83CA-035B9CDD7897}"/>
              </a:ext>
            </a:extLst>
          </p:cNvPr>
          <p:cNvSpPr txBox="1"/>
          <p:nvPr/>
        </p:nvSpPr>
        <p:spPr>
          <a:xfrm>
            <a:off x="9676865" y="1115738"/>
            <a:ext cx="1756291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100"/>
              </a:spcBef>
              <a:spcAft>
                <a:spcPts val="0"/>
              </a:spcAft>
            </a:pPr>
            <a:r>
              <a:rPr lang="ru-RU" sz="1200" b="1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Клиенты</a:t>
            </a:r>
            <a:endParaRPr lang="ru-RU" sz="1200" b="0" dirty="0">
              <a:effectLst/>
              <a:latin typeface="Montserrat Medium" panose="00000600000000000000" pitchFamily="2" charset="-52"/>
            </a:endParaRPr>
          </a:p>
          <a:p>
            <a:pPr rtl="0">
              <a:spcBef>
                <a:spcPts val="0"/>
              </a:spcBef>
              <a:spcAft>
                <a:spcPts val="1100"/>
              </a:spcAft>
            </a:pPr>
            <a:r>
              <a:rPr lang="ru-RU" sz="1200" b="1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B2B сегмент:</a:t>
            </a:r>
            <a:endParaRPr lang="ru-RU" sz="1200" b="0" dirty="0">
              <a:effectLst/>
              <a:latin typeface="Montserrat Medium" panose="00000600000000000000" pitchFamily="2" charset="-52"/>
            </a:endParaRPr>
          </a:p>
          <a:p>
            <a:pPr rtl="0" fontAlgn="base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ювелирные салоны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коммерческие организации</a:t>
            </a:r>
          </a:p>
          <a:p>
            <a:pPr rtl="0" fontAlgn="base">
              <a:spcBef>
                <a:spcPts val="0"/>
              </a:spcBef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ru-RU" sz="12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индивидуальные предприниматели</a:t>
            </a:r>
          </a:p>
          <a:p>
            <a:pPr rtl="0">
              <a:spcBef>
                <a:spcPts val="1100"/>
              </a:spcBef>
              <a:spcAft>
                <a:spcPts val="1100"/>
              </a:spcAft>
            </a:pPr>
            <a:r>
              <a:rPr lang="ru-RU" sz="1200" b="1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B2C сегмент</a:t>
            </a:r>
            <a:endParaRPr lang="ru-RU" sz="1200" b="0" dirty="0">
              <a:effectLst/>
              <a:latin typeface="Montserrat Medium" panose="00000600000000000000" pitchFamily="2" charset="-52"/>
            </a:endParaRPr>
          </a:p>
          <a:p>
            <a:pPr rtl="0" fontAlgn="base">
              <a:spcBef>
                <a:spcPts val="1100"/>
              </a:spcBef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ru-RU" sz="12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физические лица (потребители, ювелиры):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B74063BD-6C88-4BBB-8B33-713F034392B6}"/>
              </a:ext>
            </a:extLst>
          </p:cNvPr>
          <p:cNvSpPr txBox="1"/>
          <p:nvPr/>
        </p:nvSpPr>
        <p:spPr>
          <a:xfrm>
            <a:off x="6059042" y="5494112"/>
            <a:ext cx="557521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продажа активов</a:t>
            </a:r>
            <a:endParaRPr lang="ru-RU" sz="1100" dirty="0">
              <a:solidFill>
                <a:srgbClr val="323232"/>
              </a:solidFill>
              <a:latin typeface="Montserrat Medium" panose="00000600000000000000" pitchFamily="2" charset="-52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плата за премиум пользования услугой 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плата за пользование услугой клиентской базы 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плата за пользование услугой клиентской базы (ювелирные салоны)= плата за подписку на премиум аккаунт (исполнители)=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реклама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F32A64E1-09ED-4845-8FA8-E3B524351427}"/>
              </a:ext>
            </a:extLst>
          </p:cNvPr>
          <p:cNvSpPr txBox="1"/>
          <p:nvPr/>
        </p:nvSpPr>
        <p:spPr>
          <a:xfrm>
            <a:off x="5975334" y="5162687"/>
            <a:ext cx="7969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1" i="0" u="none" strike="noStrike" dirty="0">
                <a:solidFill>
                  <a:srgbClr val="323232"/>
                </a:solidFill>
                <a:effectLst/>
                <a:latin typeface="Montserrat Medium" panose="00000600000000000000" pitchFamily="2" charset="-52"/>
              </a:rPr>
              <a:t>Доходы</a:t>
            </a:r>
            <a:endParaRPr lang="ru-RU" sz="1800" b="0" dirty="0">
              <a:effectLst/>
              <a:latin typeface="Montserrat Medium" panose="00000600000000000000" pitchFamily="2" charset="-52"/>
            </a:endParaRPr>
          </a:p>
        </p:txBody>
      </p:sp>
      <p:sp>
        <p:nvSpPr>
          <p:cNvPr id="108" name="Текст 2">
            <a:extLst>
              <a:ext uri="{FF2B5EF4-FFF2-40B4-BE49-F238E27FC236}">
                <a16:creationId xmlns:a16="http://schemas.microsoft.com/office/drawing/2014/main" xmlns="" id="{D2857A3A-BED6-495F-BE91-EF8CE93C48EE}"/>
              </a:ext>
            </a:extLst>
          </p:cNvPr>
          <p:cNvSpPr txBox="1"/>
          <p:nvPr/>
        </p:nvSpPr>
        <p:spPr>
          <a:xfrm>
            <a:off x="33834" y="275223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rgbClr val="9F00FF"/>
                </a:solidFill>
                <a:latin typeface="Montserrat ExtraBold" panose="00000900000000000000" pitchFamily="2" charset="-52"/>
              </a:rPr>
              <a:t>Бизнес модель</a:t>
            </a:r>
          </a:p>
        </p:txBody>
      </p:sp>
    </p:spTree>
    <p:extLst>
      <p:ext uri="{BB962C8B-B14F-4D97-AF65-F5344CB8AC3E}">
        <p14:creationId xmlns:p14="http://schemas.microsoft.com/office/powerpoint/2010/main" val="2177734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ACF7817F-0D96-4E2F-ABBF-19A082BAF56E}"/>
              </a:ext>
            </a:extLst>
          </p:cNvPr>
          <p:cNvSpPr/>
          <p:nvPr/>
        </p:nvSpPr>
        <p:spPr>
          <a:xfrm>
            <a:off x="382582" y="1166006"/>
            <a:ext cx="3522230" cy="3249156"/>
          </a:xfrm>
          <a:prstGeom prst="round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AB38D965-06FB-424A-8386-5C09EAA9C01E}"/>
              </a:ext>
            </a:extLst>
          </p:cNvPr>
          <p:cNvSpPr/>
          <p:nvPr/>
        </p:nvSpPr>
        <p:spPr>
          <a:xfrm>
            <a:off x="8489735" y="1075456"/>
            <a:ext cx="3422865" cy="533525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664A6E4F-A6FA-4EE9-80EC-96D43A75E9B3}"/>
              </a:ext>
            </a:extLst>
          </p:cNvPr>
          <p:cNvSpPr/>
          <p:nvPr/>
        </p:nvSpPr>
        <p:spPr>
          <a:xfrm>
            <a:off x="4446496" y="1075456"/>
            <a:ext cx="3522230" cy="3339706"/>
          </a:xfrm>
          <a:prstGeom prst="round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xmlns="" id="{CEE1588D-F114-4C9B-9F46-D9AECFC9C121}"/>
              </a:ext>
            </a:extLst>
          </p:cNvPr>
          <p:cNvSpPr/>
          <p:nvPr/>
        </p:nvSpPr>
        <p:spPr>
          <a:xfrm rot="5400000">
            <a:off x="3421498" y="1746453"/>
            <a:ext cx="1743974" cy="7590119"/>
          </a:xfrm>
          <a:prstGeom prst="round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rgbClr val="9F00FF"/>
                </a:solidFill>
                <a:latin typeface="Montserrat ExtraBold" panose="00000900000000000000" pitchFamily="2" charset="-52"/>
              </a:rPr>
              <a:t>БЮДЖЕТ И ИСТОЧНИКИ ФИНАНСИРОВАНИЯ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74ABCBA-3460-478E-A4E2-F6386C5B2E6F}"/>
              </a:ext>
            </a:extLst>
          </p:cNvPr>
          <p:cNvSpPr txBox="1"/>
          <p:nvPr/>
        </p:nvSpPr>
        <p:spPr>
          <a:xfrm>
            <a:off x="8596156" y="3624182"/>
            <a:ext cx="314488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500"/>
              </a:spcBef>
              <a:spcAft>
                <a:spcPts val="0"/>
              </a:spcAft>
            </a:pPr>
            <a:r>
              <a:rPr lang="ru-RU" sz="1200" b="0" dirty="0">
                <a:effectLst/>
                <a:latin typeface="Montserrat" panose="00000500000000000000" pitchFamily="2" charset="-52"/>
              </a:rPr>
              <a:t/>
            </a:r>
            <a:br>
              <a:rPr lang="ru-RU" sz="1200" b="0" dirty="0">
                <a:effectLst/>
                <a:latin typeface="Montserrat" panose="00000500000000000000" pitchFamily="2" charset="-52"/>
              </a:rPr>
            </a:br>
            <a:r>
              <a:rPr lang="ru-RU" sz="1200" b="0" dirty="0">
                <a:effectLst/>
                <a:latin typeface="Montserrat" panose="00000500000000000000" pitchFamily="2" charset="-52"/>
              </a:rPr>
              <a:t/>
            </a:r>
            <a:br>
              <a:rPr lang="ru-RU" sz="1200" b="0" dirty="0">
                <a:effectLst/>
                <a:latin typeface="Montserrat" panose="00000500000000000000" pitchFamily="2" charset="-52"/>
              </a:rPr>
            </a:br>
            <a:endParaRPr lang="ru-RU" sz="1200" b="0" dirty="0">
              <a:effectLst/>
              <a:latin typeface="Montserrat" panose="00000500000000000000" pitchFamily="2" charset="-52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Ювелирные заводы (80% от общей суммы заказа- примерные расчеты: закупка 500 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тыс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рублей- продажа 625 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тыс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рублей=выручка 125 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тыс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рублей) </a:t>
            </a:r>
            <a:r>
              <a:rPr lang="ru-RU" sz="1200" b="0" i="0" u="none" strike="noStrike" dirty="0">
                <a:solidFill>
                  <a:srgbClr val="980000"/>
                </a:solidFill>
                <a:effectLst/>
                <a:latin typeface="Montserrat" panose="00000500000000000000" pitchFamily="2" charset="-52"/>
              </a:rPr>
              <a:t>20% наценки от общей суммы закупки (в </a:t>
            </a:r>
            <a:r>
              <a:rPr lang="ru-RU" sz="1200" b="0" i="0" u="none" strike="noStrike" dirty="0" err="1">
                <a:solidFill>
                  <a:srgbClr val="980000"/>
                </a:solidFill>
                <a:effectLst/>
                <a:latin typeface="Montserrat" panose="00000500000000000000" pitchFamily="2" charset="-52"/>
              </a:rPr>
              <a:t>презу</a:t>
            </a:r>
            <a:r>
              <a:rPr lang="ru-RU" sz="1200" b="0" i="0" u="none" strike="noStrike" dirty="0">
                <a:solidFill>
                  <a:srgbClr val="980000"/>
                </a:solidFill>
                <a:effectLst/>
                <a:latin typeface="Montserrat" panose="00000500000000000000" pitchFamily="2" charset="-52"/>
              </a:rPr>
              <a:t> не нужно)</a:t>
            </a:r>
            <a:endParaRPr lang="ru-RU" sz="1200" b="0" dirty="0">
              <a:effectLst/>
              <a:latin typeface="Montserrat" panose="00000500000000000000" pitchFamily="2" charset="-52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Заводы по оптовому производству бижутерии (80% от общей суммы заказа- примерные расчеты: закупка 500 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тыс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рублей- продажа 625 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тыс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рублей=выручка 125 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тыс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рублей)</a:t>
            </a:r>
            <a:endParaRPr lang="ru-RU" sz="1200" b="0" dirty="0">
              <a:effectLst/>
              <a:latin typeface="Montserrat" panose="00000500000000000000" pitchFamily="2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DF3C91C-1FCB-427B-8EA5-1A19FB116532}"/>
              </a:ext>
            </a:extLst>
          </p:cNvPr>
          <p:cNvSpPr txBox="1"/>
          <p:nvPr/>
        </p:nvSpPr>
        <p:spPr>
          <a:xfrm>
            <a:off x="4637107" y="1850730"/>
            <a:ext cx="3262417" cy="227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Юрист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YS Text"/>
              </a:rPr>
              <a:t>~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80 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тыс</a:t>
            </a:r>
            <a:r>
              <a:rPr lang="ru-RU" sz="1200" dirty="0">
                <a:solidFill>
                  <a:srgbClr val="000000"/>
                </a:solidFill>
                <a:latin typeface="Montserrat" panose="00000500000000000000" pitchFamily="2" charset="-52"/>
              </a:rPr>
              <a:t> 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рублей/месяц</a:t>
            </a:r>
          </a:p>
          <a:p>
            <a:pPr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Бухгалтер 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YS Text"/>
              </a:rPr>
              <a:t>~ 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70 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тыс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рублей/месяц</a:t>
            </a:r>
          </a:p>
          <a:p>
            <a:pPr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Тех поддержка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YS Text"/>
              </a:rPr>
              <a:t>~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з/п 25 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тыс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рублей/месяц</a:t>
            </a:r>
          </a:p>
          <a:p>
            <a:pPr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IT Специалист SLA  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YS Text"/>
              </a:rPr>
              <a:t>~ 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з/п 170 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тыс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рублей/месяц</a:t>
            </a:r>
          </a:p>
          <a:p>
            <a:pPr rtl="0" fontAlgn="base">
              <a:lnSpc>
                <a:spcPct val="15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Специалист ORM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YS Text"/>
              </a:rPr>
              <a:t>~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з/п 60 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тыс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рублей/месяц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9556C9C6-271D-4131-94B0-BC24CAAD42BA}"/>
              </a:ext>
            </a:extLst>
          </p:cNvPr>
          <p:cNvSpPr txBox="1"/>
          <p:nvPr/>
        </p:nvSpPr>
        <p:spPr>
          <a:xfrm>
            <a:off x="535483" y="1499180"/>
            <a:ext cx="3358010" cy="263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500"/>
              </a:spcBef>
              <a:spcAft>
                <a:spcPts val="1500"/>
              </a:spcAft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Montserrat ExtraBold" panose="00000900000000000000" pitchFamily="2" charset="-52"/>
              </a:rPr>
              <a:t>Управленческие расходы</a:t>
            </a:r>
          </a:p>
          <a:p>
            <a:pPr rtl="0">
              <a:spcBef>
                <a:spcPts val="0"/>
              </a:spcBef>
              <a:spcAft>
                <a:spcPts val="1500"/>
              </a:spcAft>
            </a:pPr>
            <a:r>
              <a:rPr lang="ru-RU" sz="1600" b="0" i="0" u="sng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Управление и организация выполнения проекта</a:t>
            </a:r>
            <a:endParaRPr lang="ru-RU" sz="1600" b="0" dirty="0">
              <a:effectLst/>
              <a:latin typeface="Montserrat" panose="00000500000000000000" pitchFamily="2" charset="-52"/>
            </a:endParaRPr>
          </a:p>
          <a:p>
            <a:pPr rtl="0" fontAlgn="base">
              <a:spcBef>
                <a:spcPts val="1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исполнение (веб-сайт) - 300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тыс</a:t>
            </a:r>
            <a:endParaRPr lang="ru-RU" sz="1600" b="0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  <a:p>
            <a:pPr rtl="0" fontAlgn="base"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управление  (сотрудники, SLA, лицензия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Midjorny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) 475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тыс</a:t>
            </a:r>
            <a:endParaRPr lang="ru-RU" sz="1600" b="0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9FC7B2B4-3E26-40FD-B342-B4DBBF43D5FD}"/>
              </a:ext>
            </a:extLst>
          </p:cNvPr>
          <p:cNvSpPr txBox="1"/>
          <p:nvPr/>
        </p:nvSpPr>
        <p:spPr>
          <a:xfrm>
            <a:off x="744945" y="5349165"/>
            <a:ext cx="7518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500"/>
              </a:spcBef>
              <a:spcAft>
                <a:spcPts val="1500"/>
              </a:spcAft>
            </a:pPr>
            <a:r>
              <a:rPr lang="ru-RU" sz="1800" b="1" i="0" u="none" strike="noStrike" dirty="0">
                <a:solidFill>
                  <a:srgbClr val="414141"/>
                </a:solidFill>
                <a:effectLst/>
                <a:latin typeface="Montserrat" panose="00000500000000000000" pitchFamily="2" charset="-52"/>
              </a:rPr>
              <a:t>Предварительный бюджет 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~ </a:t>
            </a:r>
            <a:r>
              <a:rPr lang="ru-RU" sz="1800" b="1" i="0" u="none" strike="noStrike" dirty="0">
                <a:solidFill>
                  <a:srgbClr val="414141"/>
                </a:solidFill>
                <a:effectLst/>
                <a:latin typeface="Montserrat" panose="00000500000000000000" pitchFamily="2" charset="-52"/>
              </a:rPr>
              <a:t>775 </a:t>
            </a:r>
            <a:r>
              <a:rPr lang="ru-RU" sz="1800" b="1" i="0" u="none" strike="noStrike" dirty="0" err="1">
                <a:solidFill>
                  <a:srgbClr val="414141"/>
                </a:solidFill>
                <a:effectLst/>
                <a:latin typeface="Montserrat" panose="00000500000000000000" pitchFamily="2" charset="-52"/>
              </a:rPr>
              <a:t>тыс</a:t>
            </a:r>
            <a:r>
              <a:rPr lang="ru-RU" b="1" dirty="0" err="1">
                <a:solidFill>
                  <a:srgbClr val="414141"/>
                </a:solidFill>
                <a:latin typeface="Montserrat" panose="00000500000000000000" pitchFamily="2" charset="-52"/>
              </a:rPr>
              <a:t>.</a:t>
            </a:r>
            <a:r>
              <a:rPr lang="ru-RU" sz="1800" b="1" i="0" u="none" strike="noStrike" dirty="0" err="1">
                <a:solidFill>
                  <a:srgbClr val="414141"/>
                </a:solidFill>
                <a:effectLst/>
                <a:latin typeface="Montserrat" panose="00000500000000000000" pitchFamily="2" charset="-52"/>
              </a:rPr>
              <a:t>рублей</a:t>
            </a:r>
            <a:endParaRPr lang="ru-RU" sz="1800" b="0" dirty="0">
              <a:effectLst/>
              <a:latin typeface="Montserrat" panose="00000500000000000000" pitchFamily="2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EF292F82-5C9B-4B60-A87F-FD510B7F9D82}"/>
              </a:ext>
            </a:extLst>
          </p:cNvPr>
          <p:cNvSpPr txBox="1"/>
          <p:nvPr/>
        </p:nvSpPr>
        <p:spPr>
          <a:xfrm>
            <a:off x="4501780" y="1434873"/>
            <a:ext cx="35040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1500"/>
              </a:spcAft>
            </a:pPr>
            <a:r>
              <a:rPr lang="ru-RU" sz="1400" b="0" i="0" dirty="0">
                <a:solidFill>
                  <a:srgbClr val="000000"/>
                </a:solidFill>
                <a:effectLst/>
                <a:latin typeface="Montserrat ExtraBold" panose="00000900000000000000" pitchFamily="2" charset="-52"/>
              </a:rPr>
              <a:t>Прямые затраты на оплату труда</a:t>
            </a:r>
            <a:endParaRPr lang="ru-RU" sz="1400" b="0" dirty="0">
              <a:effectLst/>
              <a:latin typeface="Montserrat ExtraBold" panose="00000900000000000000" pitchFamily="2" charset="-5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F3081D8-139E-411C-B78A-0F61AA564567}"/>
              </a:ext>
            </a:extLst>
          </p:cNvPr>
          <p:cNvSpPr txBox="1"/>
          <p:nvPr/>
        </p:nvSpPr>
        <p:spPr>
          <a:xfrm>
            <a:off x="8605342" y="1404095"/>
            <a:ext cx="1262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1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Бюджет:</a:t>
            </a:r>
            <a:endParaRPr lang="ru-RU" sz="1800" b="1" dirty="0">
              <a:effectLst/>
              <a:latin typeface="Montserrat" panose="00000500000000000000" pitchFamily="2" charset="-52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43351C2B-6017-46B4-AB2D-AE1F98AB9D7C}"/>
              </a:ext>
            </a:extLst>
          </p:cNvPr>
          <p:cNvSpPr txBox="1"/>
          <p:nvPr/>
        </p:nvSpPr>
        <p:spPr>
          <a:xfrm>
            <a:off x="8510410" y="1782996"/>
            <a:ext cx="38033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Операционные расходы</a:t>
            </a:r>
          </a:p>
          <a:p>
            <a:pPr rtl="0" fontAlgn="base"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Затраты на субподрядчиков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2EDC87A5-A44E-4456-9E7B-65A4446A2C0D}"/>
              </a:ext>
            </a:extLst>
          </p:cNvPr>
          <p:cNvSpPr txBox="1"/>
          <p:nvPr/>
        </p:nvSpPr>
        <p:spPr>
          <a:xfrm>
            <a:off x="8639986" y="2373502"/>
            <a:ext cx="343771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500"/>
              </a:spcBef>
              <a:spcAft>
                <a:spcPts val="0"/>
              </a:spcAft>
            </a:pPr>
            <a:endParaRPr lang="ru-RU" sz="1200" b="0" dirty="0">
              <a:effectLst/>
              <a:latin typeface="Montserrat" panose="00000500000000000000" pitchFamily="2" charset="-52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Частные ювелиры (95% от общей суммы заказа- примерные расчеты: общий заказ 5000 рублей- продажа 5000 рублей=выручка 263 рубля) </a:t>
            </a:r>
            <a:endParaRPr lang="ru-RU" sz="1200" b="0" dirty="0">
              <a:effectLst/>
              <a:latin typeface="Montserrat" panose="00000500000000000000" pitchFamily="2" charset="-52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Ювелирные салоны (90% от общей суммы заказа примерные расчеты: общий заказ 5000 рублей- продажа 5000 рублей=выручка 1111 рубля)</a:t>
            </a:r>
            <a:endParaRPr lang="ru-RU" sz="1200" b="0" dirty="0">
              <a:effectLst/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09571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rgbClr val="9F00FF"/>
                </a:solidFill>
                <a:latin typeface="Montserrat ExtraBold" panose="00000900000000000000" pitchFamily="2" charset="-52"/>
              </a:rPr>
              <a:t>ВОЗМОЖНОСТИ И РИСКИ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E3A3233-C2E7-4705-832C-87875DC26DDF}"/>
              </a:ext>
            </a:extLst>
          </p:cNvPr>
          <p:cNvSpPr txBox="1"/>
          <p:nvPr/>
        </p:nvSpPr>
        <p:spPr>
          <a:xfrm>
            <a:off x="6637700" y="7026435"/>
            <a:ext cx="6172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366672F1-318C-4ED1-A4C5-677EDE787E7B}"/>
              </a:ext>
            </a:extLst>
          </p:cNvPr>
          <p:cNvGrpSpPr/>
          <p:nvPr/>
        </p:nvGrpSpPr>
        <p:grpSpPr>
          <a:xfrm>
            <a:off x="279075" y="1031051"/>
            <a:ext cx="5626425" cy="5570356"/>
            <a:chOff x="1906377" y="1040645"/>
            <a:chExt cx="5626425" cy="5570356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xmlns="" id="{D558DA22-CCD9-490D-8DFB-614F304A1275}"/>
                </a:ext>
              </a:extLst>
            </p:cNvPr>
            <p:cNvSpPr/>
            <p:nvPr/>
          </p:nvSpPr>
          <p:spPr>
            <a:xfrm>
              <a:off x="1906377" y="1040645"/>
              <a:ext cx="5626425" cy="5570356"/>
            </a:xfrm>
            <a:prstGeom prst="roundRect">
              <a:avLst/>
            </a:prstGeom>
            <a:solidFill>
              <a:srgbClr val="B5D8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1FE7D348-96C4-4458-9ED1-044E6937C148}"/>
                </a:ext>
              </a:extLst>
            </p:cNvPr>
            <p:cNvSpPr txBox="1"/>
            <p:nvPr/>
          </p:nvSpPr>
          <p:spPr>
            <a:xfrm>
              <a:off x="2221340" y="1891813"/>
              <a:ext cx="5184462" cy="41857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 rtl="0">
                <a:spcBef>
                  <a:spcPts val="0"/>
                </a:spcBef>
                <a:spcAft>
                  <a:spcPts val="0"/>
                </a:spcAft>
                <a:buAutoNum type="arabicPeriod"/>
              </a:pPr>
              <a:r>
                <a:rPr lang="ru-RU" sz="1400" b="0" i="0" u="none" strike="noStrike" dirty="0">
                  <a:solidFill>
                    <a:srgbClr val="000000"/>
                  </a:solidFill>
                  <a:effectLst/>
                  <a:latin typeface="Montserrat ExtraBold" panose="00000900000000000000" pitchFamily="2" charset="-52"/>
                </a:rPr>
                <a:t>Уникальная индивидуализация</a:t>
              </a:r>
              <a:r>
                <a:rPr lang="ru-RU" sz="1400" b="0" i="0" u="none" strike="noStrike" dirty="0">
                  <a:solidFill>
                    <a:srgbClr val="000000"/>
                  </a:solidFill>
                  <a:effectLst/>
                  <a:latin typeface="Montserrat" panose="00000500000000000000" pitchFamily="2" charset="-52"/>
                </a:rPr>
                <a:t>.</a:t>
              </a:r>
            </a:p>
            <a:p>
              <a:pPr rtl="0">
                <a:spcBef>
                  <a:spcPts val="0"/>
                </a:spcBef>
                <a:spcAft>
                  <a:spcPts val="0"/>
                </a:spcAft>
              </a:pPr>
              <a:r>
                <a:rPr lang="ru-RU" sz="1400" b="0" i="0" u="none" strike="noStrike" dirty="0">
                  <a:solidFill>
                    <a:srgbClr val="000000"/>
                  </a:solidFill>
                  <a:effectLst/>
                  <a:latin typeface="Montserrat" panose="00000500000000000000" pitchFamily="2" charset="-52"/>
                </a:rPr>
                <a:t>Предложение персонализированных украшений на основе данных пользователя может привлечь клиентов, ищущих уникальные изделия.</a:t>
              </a:r>
              <a:endParaRPr lang="ru-RU" sz="1400" b="0" dirty="0">
                <a:effectLst/>
              </a:endParaRPr>
            </a:p>
            <a:p>
              <a:pPr rtl="0">
                <a:spcBef>
                  <a:spcPts val="0"/>
                </a:spcBef>
                <a:spcAft>
                  <a:spcPts val="0"/>
                </a:spcAft>
              </a:pPr>
              <a:endParaRPr lang="ru-RU" sz="14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endParaRPr>
            </a:p>
            <a:p>
              <a:pPr rtl="0">
                <a:spcBef>
                  <a:spcPts val="0"/>
                </a:spcBef>
                <a:spcAft>
                  <a:spcPts val="0"/>
                </a:spcAft>
              </a:pPr>
              <a:r>
                <a:rPr lang="ru-RU" sz="1400" b="0" i="0" u="none" strike="noStrike" dirty="0">
                  <a:solidFill>
                    <a:srgbClr val="000000"/>
                  </a:solidFill>
                  <a:effectLst/>
                  <a:latin typeface="Montserrat" panose="00000500000000000000" pitchFamily="2" charset="-52"/>
                </a:rPr>
                <a:t>2. </a:t>
              </a:r>
              <a:r>
                <a:rPr lang="ru-RU" sz="1400" b="0" i="0" u="none" strike="noStrike" dirty="0">
                  <a:solidFill>
                    <a:srgbClr val="000000"/>
                  </a:solidFill>
                  <a:effectLst/>
                  <a:latin typeface="Montserrat ExtraBold" panose="00000900000000000000" pitchFamily="2" charset="-52"/>
                </a:rPr>
                <a:t>Конкурентное преимущество</a:t>
              </a:r>
              <a:r>
                <a:rPr lang="ru-RU" sz="1400" b="0" i="0" u="none" strike="noStrike" dirty="0">
                  <a:solidFill>
                    <a:srgbClr val="000000"/>
                  </a:solidFill>
                  <a:effectLst/>
                  <a:latin typeface="Montserrat" panose="00000500000000000000" pitchFamily="2" charset="-52"/>
                </a:rPr>
                <a:t>. </a:t>
              </a:r>
            </a:p>
            <a:p>
              <a:pPr rtl="0">
                <a:spcBef>
                  <a:spcPts val="0"/>
                </a:spcBef>
                <a:spcAft>
                  <a:spcPts val="0"/>
                </a:spcAft>
              </a:pPr>
              <a:r>
                <a:rPr lang="ru-RU" sz="1400" b="0" i="0" u="none" strike="noStrike" dirty="0">
                  <a:solidFill>
                    <a:srgbClr val="000000"/>
                  </a:solidFill>
                  <a:effectLst/>
                  <a:latin typeface="Montserrat" panose="00000500000000000000" pitchFamily="2" charset="-52"/>
                </a:rPr>
                <a:t>Использование нейросетей для дизайна ювелирных изделий может выделить услугу среди конкурентов и привлечь клиентов.</a:t>
              </a:r>
              <a:endParaRPr lang="ru-RU" sz="1400" b="0" dirty="0">
                <a:effectLst/>
              </a:endParaRPr>
            </a:p>
            <a:p>
              <a:pPr rtl="0">
                <a:spcBef>
                  <a:spcPts val="0"/>
                </a:spcBef>
                <a:spcAft>
                  <a:spcPts val="0"/>
                </a:spcAft>
              </a:pPr>
              <a:endParaRPr lang="ru-RU" sz="14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endParaRPr>
            </a:p>
            <a:p>
              <a:pPr rtl="0">
                <a:spcBef>
                  <a:spcPts val="0"/>
                </a:spcBef>
                <a:spcAft>
                  <a:spcPts val="0"/>
                </a:spcAft>
              </a:pPr>
              <a:r>
                <a:rPr lang="ru-RU" sz="1400" b="0" i="0" u="none" strike="noStrike" dirty="0">
                  <a:solidFill>
                    <a:srgbClr val="000000"/>
                  </a:solidFill>
                  <a:effectLst/>
                  <a:latin typeface="Montserrat" panose="00000500000000000000" pitchFamily="2" charset="-52"/>
                </a:rPr>
                <a:t>3. </a:t>
              </a:r>
              <a:r>
                <a:rPr lang="ru-RU" sz="1400" b="0" i="0" u="none" strike="noStrike" dirty="0">
                  <a:solidFill>
                    <a:srgbClr val="000000"/>
                  </a:solidFill>
                  <a:effectLst/>
                  <a:latin typeface="Montserrat ExtraBold" panose="00000900000000000000" pitchFamily="2" charset="-52"/>
                </a:rPr>
                <a:t>Расширение рынка. </a:t>
              </a:r>
            </a:p>
            <a:p>
              <a:pPr rtl="0">
                <a:spcBef>
                  <a:spcPts val="0"/>
                </a:spcBef>
                <a:spcAft>
                  <a:spcPts val="0"/>
                </a:spcAft>
              </a:pPr>
              <a:r>
                <a:rPr lang="ru-RU" sz="1400" b="0" i="0" u="none" strike="noStrike" dirty="0">
                  <a:solidFill>
                    <a:srgbClr val="000000"/>
                  </a:solidFill>
                  <a:effectLst/>
                  <a:latin typeface="Montserrat" panose="00000500000000000000" pitchFamily="2" charset="-52"/>
                </a:rPr>
                <a:t>Онлайн-доступ может охватить более широкую клиентскую базу по всему миру, увеличивая рыночный потенциал.</a:t>
              </a:r>
              <a:endParaRPr lang="ru-RU" sz="1400" b="0" dirty="0">
                <a:effectLst/>
              </a:endParaRPr>
            </a:p>
            <a:p>
              <a:pPr rtl="0">
                <a:spcBef>
                  <a:spcPts val="0"/>
                </a:spcBef>
                <a:spcAft>
                  <a:spcPts val="0"/>
                </a:spcAft>
              </a:pPr>
              <a:endParaRPr lang="ru-RU" sz="14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endParaRPr>
            </a:p>
            <a:p>
              <a:pPr rtl="0">
                <a:spcBef>
                  <a:spcPts val="0"/>
                </a:spcBef>
                <a:spcAft>
                  <a:spcPts val="0"/>
                </a:spcAft>
              </a:pPr>
              <a:r>
                <a:rPr lang="ru-RU" sz="1400" b="0" i="0" u="none" strike="noStrike" dirty="0">
                  <a:solidFill>
                    <a:srgbClr val="000000"/>
                  </a:solidFill>
                  <a:effectLst/>
                  <a:latin typeface="Montserrat" panose="00000500000000000000" pitchFamily="2" charset="-52"/>
                </a:rPr>
                <a:t>4. </a:t>
              </a:r>
              <a:r>
                <a:rPr lang="ru-RU" sz="1400" b="1" i="0" u="none" strike="noStrike" dirty="0">
                  <a:solidFill>
                    <a:srgbClr val="000000"/>
                  </a:solidFill>
                  <a:effectLst/>
                  <a:latin typeface="Montserrat ExtraBold" panose="00000900000000000000" pitchFamily="2" charset="-52"/>
                </a:rPr>
                <a:t>Анализ данных</a:t>
              </a:r>
              <a:r>
                <a:rPr lang="ru-RU" sz="1400" b="0" i="0" u="none" strike="noStrike" dirty="0">
                  <a:solidFill>
                    <a:srgbClr val="000000"/>
                  </a:solidFill>
                  <a:effectLst/>
                  <a:latin typeface="Montserrat" panose="00000500000000000000" pitchFamily="2" charset="-52"/>
                </a:rPr>
                <a:t>. </a:t>
              </a:r>
            </a:p>
            <a:p>
              <a:pPr rtl="0">
                <a:spcBef>
                  <a:spcPts val="0"/>
                </a:spcBef>
                <a:spcAft>
                  <a:spcPts val="0"/>
                </a:spcAft>
              </a:pPr>
              <a:r>
                <a:rPr lang="ru-RU" sz="1400" b="0" i="0" u="none" strike="noStrike" dirty="0">
                  <a:solidFill>
                    <a:srgbClr val="000000"/>
                  </a:solidFill>
                  <a:effectLst/>
                  <a:latin typeface="Montserrat" panose="00000500000000000000" pitchFamily="2" charset="-52"/>
                </a:rPr>
                <a:t>Сбор пользовательских предпочтений может предоставить ценную информацию для будущей разработки продуктов и маркетинговых стратегий.</a:t>
              </a:r>
              <a:endParaRPr lang="ru-RU" sz="1400" b="0" dirty="0">
                <a:effectLst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37B1BD1E-1598-4DF1-9DD2-8ADD72DE95E6}"/>
                </a:ext>
              </a:extLst>
            </p:cNvPr>
            <p:cNvSpPr txBox="1"/>
            <p:nvPr/>
          </p:nvSpPr>
          <p:spPr>
            <a:xfrm>
              <a:off x="3427982" y="1137722"/>
              <a:ext cx="27711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0">
                <a:spcBef>
                  <a:spcPts val="0"/>
                </a:spcBef>
                <a:spcAft>
                  <a:spcPts val="0"/>
                </a:spcAft>
              </a:pPr>
              <a:r>
                <a:rPr lang="ru-RU" sz="2400" b="0" i="0" u="none" strike="noStrike" dirty="0">
                  <a:solidFill>
                    <a:srgbClr val="000000"/>
                  </a:solidFill>
                  <a:effectLst/>
                  <a:latin typeface="Montserrat ExtraBold" panose="00000900000000000000" pitchFamily="2" charset="-52"/>
                </a:rPr>
                <a:t>Возможности:</a:t>
              </a:r>
              <a:endParaRPr lang="ru-RU" sz="2400" b="0" dirty="0">
                <a:effectLst/>
                <a:latin typeface="Montserrat ExtraBold" panose="00000900000000000000" pitchFamily="2" charset="-52"/>
              </a:endParaRP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D9A117DA-FA3B-4AF8-8AA2-290475B6CC87}"/>
              </a:ext>
            </a:extLst>
          </p:cNvPr>
          <p:cNvGrpSpPr/>
          <p:nvPr/>
        </p:nvGrpSpPr>
        <p:grpSpPr>
          <a:xfrm>
            <a:off x="6191354" y="1026512"/>
            <a:ext cx="5721571" cy="5570356"/>
            <a:chOff x="1968356" y="1040645"/>
            <a:chExt cx="6038514" cy="5570356"/>
          </a:xfrm>
        </p:grpSpPr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xmlns="" id="{5BF11EF5-C1A2-444F-BA3B-AC0F3D0DA513}"/>
                </a:ext>
              </a:extLst>
            </p:cNvPr>
            <p:cNvSpPr/>
            <p:nvPr/>
          </p:nvSpPr>
          <p:spPr>
            <a:xfrm>
              <a:off x="1968356" y="1040645"/>
              <a:ext cx="6038514" cy="5570356"/>
            </a:xfrm>
            <a:prstGeom prst="roundRect">
              <a:avLst/>
            </a:prstGeom>
            <a:solidFill>
              <a:srgbClr val="FB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9FEE7259-B282-4ACF-97F0-288580EFB17A}"/>
                </a:ext>
              </a:extLst>
            </p:cNvPr>
            <p:cNvSpPr txBox="1"/>
            <p:nvPr/>
          </p:nvSpPr>
          <p:spPr>
            <a:xfrm>
              <a:off x="2081640" y="1767504"/>
              <a:ext cx="569076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0">
                <a:spcBef>
                  <a:spcPts val="0"/>
                </a:spcBef>
                <a:spcAft>
                  <a:spcPts val="0"/>
                </a:spcAft>
              </a:pPr>
              <a:endParaRPr lang="ru-RU" sz="1600" b="0" dirty="0">
                <a:effectLst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731CFC44-B556-4D9C-9BA4-A91A8078379C}"/>
                </a:ext>
              </a:extLst>
            </p:cNvPr>
            <p:cNvSpPr txBox="1"/>
            <p:nvPr/>
          </p:nvSpPr>
          <p:spPr>
            <a:xfrm>
              <a:off x="4187557" y="1138833"/>
              <a:ext cx="27711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0">
                <a:spcBef>
                  <a:spcPts val="0"/>
                </a:spcBef>
                <a:spcAft>
                  <a:spcPts val="0"/>
                </a:spcAft>
              </a:pPr>
              <a:r>
                <a:rPr lang="ru-RU" sz="2400" b="0" i="0" u="none" strike="noStrike" dirty="0">
                  <a:solidFill>
                    <a:srgbClr val="000000"/>
                  </a:solidFill>
                  <a:effectLst/>
                  <a:latin typeface="Montserrat ExtraBold" panose="00000900000000000000" pitchFamily="2" charset="-52"/>
                </a:rPr>
                <a:t>Риски:</a:t>
              </a:r>
              <a:endParaRPr lang="ru-RU" sz="2400" b="0" dirty="0">
                <a:effectLst/>
                <a:latin typeface="Montserrat ExtraBold" panose="00000900000000000000" pitchFamily="2" charset="-52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496FFADA-C62A-41BD-91AB-453C9752B70E}"/>
              </a:ext>
            </a:extLst>
          </p:cNvPr>
          <p:cNvSpPr txBox="1"/>
          <p:nvPr/>
        </p:nvSpPr>
        <p:spPr>
          <a:xfrm>
            <a:off x="6485862" y="1800354"/>
            <a:ext cx="542706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 ExtraBold" panose="00000900000000000000" pitchFamily="2" charset="-52"/>
              </a:rPr>
              <a:t>1.Обеспечение качества.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Обеспечение того, чтобы нейросеть создавала точные и эстетически привлекательные проекты, имеет решающее значение для поддержания удовлетворенности клиентов.</a:t>
            </a:r>
          </a:p>
          <a:p>
            <a:pPr marL="342900" indent="-342900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ru-RU" sz="1400" b="0" dirty="0">
              <a:effectLst/>
              <a:latin typeface="Montserrat" panose="00000500000000000000" pitchFamily="2" charset="-52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2. </a:t>
            </a:r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Montserrat ExtraBold" panose="00000900000000000000" pitchFamily="2" charset="-52"/>
              </a:rPr>
              <a:t>Проблемы конфиденциальности</a:t>
            </a:r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. </a:t>
            </a:r>
            <a:endParaRPr lang="ru-RU" sz="1400" b="1" dirty="0">
              <a:solidFill>
                <a:srgbClr val="000000"/>
              </a:solidFill>
              <a:latin typeface="Montserrat" panose="00000500000000000000" pitchFamily="2" charset="-52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Обработка идей, генерируемых пользователями, требует надежных мер безопасности данных для защиты конфиденциальной информации.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sz="1400" b="0" dirty="0">
              <a:effectLst/>
              <a:latin typeface="Montserrat" panose="00000500000000000000" pitchFamily="2" charset="-52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3. </a:t>
            </a:r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Montserrat ExtraBold" panose="00000900000000000000" pitchFamily="2" charset="-52"/>
              </a:rPr>
              <a:t>Технические проблемы</a:t>
            </a:r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.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</a:rPr>
              <a:t>Н</a:t>
            </a:r>
            <a:r>
              <a:rPr lang="ru-RU" sz="1400" b="0" i="0" u="none" strike="noStrike" dirty="0">
                <a:effectLst/>
                <a:latin typeface="Montserrat" panose="00000500000000000000" pitchFamily="2" charset="-52"/>
              </a:rPr>
              <a:t>ейросеть может быть предрасположена к ошибкам, если её не обучать правильно.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sz="1400" b="0" dirty="0">
              <a:effectLst/>
              <a:latin typeface="Montserrat" panose="00000500000000000000" pitchFamily="2" charset="-52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4. </a:t>
            </a:r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Montserrat ExtraBold" panose="00000900000000000000" pitchFamily="2" charset="-52"/>
              </a:rPr>
              <a:t>Принятие на рынке.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Некоторые клиенты могут предпочитать традиционный опыт покупок ювелирных изделий, что создает проблемы при принятии потенциальным потребителем веб-сервиса.</a:t>
            </a:r>
            <a:endParaRPr lang="ru-RU" sz="1400" b="0" dirty="0">
              <a:effectLst/>
              <a:latin typeface="Montserrat" panose="00000500000000000000" pitchFamily="2" charset="-52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dirty="0">
                <a:effectLst/>
                <a:latin typeface="Montserrat Medium" panose="00000600000000000000" pitchFamily="2" charset="-52"/>
              </a:rPr>
              <a:t/>
            </a:r>
            <a:br>
              <a:rPr lang="ru-RU" sz="1400" b="0" dirty="0">
                <a:effectLst/>
                <a:latin typeface="Montserrat Medium" panose="00000600000000000000" pitchFamily="2" charset="-52"/>
              </a:rPr>
            </a:br>
            <a:endParaRPr lang="ru-RU" sz="1400" b="0" dirty="0">
              <a:effectLst/>
              <a:latin typeface="Montserrat Medium" panose="000006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463542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xmlns="" id="{2915D3EC-A6EE-4DD0-95B6-7F51231CE1D6}"/>
              </a:ext>
            </a:extLst>
          </p:cNvPr>
          <p:cNvSpPr/>
          <p:nvPr/>
        </p:nvSpPr>
        <p:spPr>
          <a:xfrm rot="5400000">
            <a:off x="8575042" y="3881111"/>
            <a:ext cx="2619423" cy="2925644"/>
          </a:xfrm>
          <a:prstGeom prst="round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xmlns="" id="{92EB23B0-9D96-4991-9A4D-222BB9E1063E}"/>
              </a:ext>
            </a:extLst>
          </p:cNvPr>
          <p:cNvSpPr/>
          <p:nvPr/>
        </p:nvSpPr>
        <p:spPr>
          <a:xfrm rot="5400000">
            <a:off x="4748494" y="3983414"/>
            <a:ext cx="2529067" cy="2741621"/>
          </a:xfrm>
          <a:prstGeom prst="roundRect">
            <a:avLst/>
          </a:prstGeom>
          <a:solidFill>
            <a:srgbClr val="ADB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xmlns="" id="{7CCBE4CB-89CB-4182-AA51-FF47A0C1AA56}"/>
              </a:ext>
            </a:extLst>
          </p:cNvPr>
          <p:cNvSpPr/>
          <p:nvPr/>
        </p:nvSpPr>
        <p:spPr>
          <a:xfrm rot="5400000">
            <a:off x="960922" y="3965224"/>
            <a:ext cx="2529067" cy="2741621"/>
          </a:xfrm>
          <a:prstGeom prst="round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rgbClr val="9F00FF"/>
                </a:solidFill>
                <a:latin typeface="Montserrat ExtraBold" panose="00000900000000000000" pitchFamily="2" charset="-52"/>
              </a:rPr>
              <a:t>КОМАНДА проекта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7D662ED-CB8E-4126-A586-B741110169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10" y="4421331"/>
            <a:ext cx="1935034" cy="1935034"/>
          </a:xfrm>
          <a:prstGeom prst="rect">
            <a:avLst/>
          </a:prstGeom>
        </p:spPr>
      </p:pic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ECA3E9B3-7236-4F48-B4E9-568B83BD07AC}"/>
              </a:ext>
            </a:extLst>
          </p:cNvPr>
          <p:cNvGrpSpPr/>
          <p:nvPr/>
        </p:nvGrpSpPr>
        <p:grpSpPr>
          <a:xfrm>
            <a:off x="4646035" y="1120827"/>
            <a:ext cx="2741621" cy="2619423"/>
            <a:chOff x="4015033" y="1151656"/>
            <a:chExt cx="2741621" cy="2619423"/>
          </a:xfrm>
        </p:grpSpPr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xmlns="" id="{003DB107-AFA3-4E46-A63E-7BA26C608957}"/>
                </a:ext>
              </a:extLst>
            </p:cNvPr>
            <p:cNvSpPr/>
            <p:nvPr/>
          </p:nvSpPr>
          <p:spPr>
            <a:xfrm>
              <a:off x="4015033" y="1151656"/>
              <a:ext cx="2741621" cy="2619423"/>
            </a:xfrm>
            <a:prstGeom prst="roundRect">
              <a:avLst/>
            </a:prstGeom>
            <a:solidFill>
              <a:srgbClr val="FCAF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xmlns="" id="{7FF16ECA-5E44-4667-9107-5A1A3B1A7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3997" y="1499981"/>
              <a:ext cx="1883693" cy="1898094"/>
            </a:xfrm>
            <a:prstGeom prst="rect">
              <a:avLst/>
            </a:prstGeom>
          </p:spPr>
        </p:pic>
      </p:grp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9D8B2003-7748-460A-AF4D-7856B0B572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831" y="4275638"/>
            <a:ext cx="1534039" cy="204113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2C5B91EF-1AD8-475A-A5B3-E6C63B7DDB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322" y="4392945"/>
            <a:ext cx="1871847" cy="1871847"/>
          </a:xfrm>
          <a:prstGeom prst="rect">
            <a:avLst/>
          </a:prstGeom>
        </p:spPr>
      </p:pic>
      <p:grpSp>
        <p:nvGrpSpPr>
          <p:cNvPr id="41" name="Группа 40">
            <a:extLst>
              <a:ext uri="{FF2B5EF4-FFF2-40B4-BE49-F238E27FC236}">
                <a16:creationId xmlns:a16="http://schemas.microsoft.com/office/drawing/2014/main" xmlns="" id="{88BB3E9D-0407-4117-A40C-74BF65B56415}"/>
              </a:ext>
            </a:extLst>
          </p:cNvPr>
          <p:cNvGrpSpPr/>
          <p:nvPr/>
        </p:nvGrpSpPr>
        <p:grpSpPr>
          <a:xfrm>
            <a:off x="950641" y="1166006"/>
            <a:ext cx="2741621" cy="2529067"/>
            <a:chOff x="870138" y="1166006"/>
            <a:chExt cx="2741621" cy="2529067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xmlns="" id="{A88B40ED-1F0A-4EBE-AC52-2B0E25BDD39F}"/>
                </a:ext>
              </a:extLst>
            </p:cNvPr>
            <p:cNvSpPr/>
            <p:nvPr/>
          </p:nvSpPr>
          <p:spPr>
            <a:xfrm rot="5400000">
              <a:off x="976415" y="1059729"/>
              <a:ext cx="2529067" cy="2741621"/>
            </a:xfrm>
            <a:prstGeom prst="roundRect">
              <a:avLst/>
            </a:prstGeom>
            <a:solidFill>
              <a:srgbClr val="ADB9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xmlns="" id="{7B6B5F04-F06B-47EA-AE88-4EC1A2DB4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3412" y="1463003"/>
              <a:ext cx="1935072" cy="1935072"/>
            </a:xfrm>
            <a:prstGeom prst="rect">
              <a:avLst/>
            </a:prstGeom>
          </p:spPr>
        </p:pic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xmlns="" id="{72C6519F-58EF-463F-AFC3-1BD83676F1BC}"/>
              </a:ext>
            </a:extLst>
          </p:cNvPr>
          <p:cNvGrpSpPr/>
          <p:nvPr/>
        </p:nvGrpSpPr>
        <p:grpSpPr>
          <a:xfrm>
            <a:off x="8421932" y="1151656"/>
            <a:ext cx="2741621" cy="2619423"/>
            <a:chOff x="7659932" y="1165680"/>
            <a:chExt cx="2741621" cy="2619423"/>
          </a:xfrm>
        </p:grpSpPr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xmlns="" id="{586B9C10-6812-4F07-8735-9A9583D90C93}"/>
                </a:ext>
              </a:extLst>
            </p:cNvPr>
            <p:cNvSpPr/>
            <p:nvPr/>
          </p:nvSpPr>
          <p:spPr>
            <a:xfrm>
              <a:off x="7659932" y="1165680"/>
              <a:ext cx="2741621" cy="2619423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xmlns="" id="{E1767A80-7D3F-4B5B-9A9C-FC7C292D6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8896" y="1481492"/>
              <a:ext cx="1883692" cy="1935071"/>
            </a:xfrm>
            <a:prstGeom prst="rect">
              <a:avLst/>
            </a:prstGeom>
          </p:spPr>
        </p:pic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50A19725-6BC5-4EA9-BA69-70AC33DFD0A2}"/>
              </a:ext>
            </a:extLst>
          </p:cNvPr>
          <p:cNvSpPr txBox="1"/>
          <p:nvPr/>
        </p:nvSpPr>
        <p:spPr>
          <a:xfrm>
            <a:off x="1109151" y="3379877"/>
            <a:ext cx="2358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9F00FF"/>
                </a:solidFill>
                <a:latin typeface="Montserrat ExtraBold" panose="00000900000000000000" pitchFamily="2" charset="-52"/>
              </a:rPr>
              <a:t>Шаронова Юлия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46A8BE04-8C01-491E-A33A-2E9C2DADEEB9}"/>
              </a:ext>
            </a:extLst>
          </p:cNvPr>
          <p:cNvSpPr txBox="1"/>
          <p:nvPr/>
        </p:nvSpPr>
        <p:spPr>
          <a:xfrm>
            <a:off x="4902786" y="3372414"/>
            <a:ext cx="2220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9F00FF"/>
                </a:solidFill>
                <a:latin typeface="Montserrat ExtraBold" panose="00000900000000000000" pitchFamily="2" charset="-52"/>
              </a:rPr>
              <a:t>Воронова Юлия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099C3158-381E-45BB-8E3D-AE8FAB0155E3}"/>
              </a:ext>
            </a:extLst>
          </p:cNvPr>
          <p:cNvSpPr txBox="1"/>
          <p:nvPr/>
        </p:nvSpPr>
        <p:spPr>
          <a:xfrm>
            <a:off x="8768818" y="3379787"/>
            <a:ext cx="2097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9F00FF"/>
                </a:solidFill>
                <a:latin typeface="Montserrat ExtraBold" panose="00000900000000000000" pitchFamily="2" charset="-52"/>
              </a:rPr>
              <a:t>Гришин Артём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A03698D7-44AB-4006-ACD4-26E803D2C4C5}"/>
              </a:ext>
            </a:extLst>
          </p:cNvPr>
          <p:cNvSpPr txBox="1"/>
          <p:nvPr/>
        </p:nvSpPr>
        <p:spPr>
          <a:xfrm>
            <a:off x="1101475" y="6264792"/>
            <a:ext cx="2292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9F00FF"/>
                </a:solidFill>
                <a:latin typeface="Montserrat ExtraBold" panose="00000900000000000000" pitchFamily="2" charset="-52"/>
              </a:rPr>
              <a:t>Пахомова Дарья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18B58164-FF64-4551-AE44-F89C682D95EC}"/>
              </a:ext>
            </a:extLst>
          </p:cNvPr>
          <p:cNvSpPr txBox="1"/>
          <p:nvPr/>
        </p:nvSpPr>
        <p:spPr>
          <a:xfrm>
            <a:off x="4855498" y="6316771"/>
            <a:ext cx="2315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solidFill>
                  <a:srgbClr val="9F00FF"/>
                </a:solidFill>
                <a:latin typeface="Montserrat ExtraBold" panose="00000900000000000000" pitchFamily="2" charset="-52"/>
              </a:rPr>
              <a:t>Чумичева</a:t>
            </a:r>
            <a:r>
              <a:rPr lang="ru-RU" dirty="0">
                <a:solidFill>
                  <a:srgbClr val="9F00FF"/>
                </a:solidFill>
                <a:latin typeface="Montserrat ExtraBold" panose="00000900000000000000" pitchFamily="2" charset="-52"/>
              </a:rPr>
              <a:t> Алена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CA8CA75F-BC87-4825-A3E2-63AEB4F55684}"/>
              </a:ext>
            </a:extLst>
          </p:cNvPr>
          <p:cNvSpPr txBox="1"/>
          <p:nvPr/>
        </p:nvSpPr>
        <p:spPr>
          <a:xfrm>
            <a:off x="8599786" y="6262014"/>
            <a:ext cx="2569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solidFill>
                  <a:srgbClr val="9F00FF"/>
                </a:solidFill>
                <a:latin typeface="Montserrat ExtraBold" panose="00000900000000000000" pitchFamily="2" charset="-52"/>
              </a:rPr>
              <a:t>Азыранкулова</a:t>
            </a:r>
            <a:r>
              <a:rPr lang="ru-RU" sz="1600" dirty="0">
                <a:solidFill>
                  <a:srgbClr val="9F00FF"/>
                </a:solidFill>
                <a:latin typeface="Montserrat ExtraBold" panose="00000900000000000000" pitchFamily="2" charset="-52"/>
              </a:rPr>
              <a:t> Юлия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88F0A11B-D3B4-4CC7-A8D8-4D9C915E897A}"/>
              </a:ext>
            </a:extLst>
          </p:cNvPr>
          <p:cNvSpPr txBox="1"/>
          <p:nvPr/>
        </p:nvSpPr>
        <p:spPr>
          <a:xfrm>
            <a:off x="9299659" y="1098248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9F00FF"/>
                </a:solidFill>
                <a:latin typeface="Montserrat ExtraBold" panose="00000900000000000000" pitchFamily="2" charset="-52"/>
              </a:rPr>
              <a:t>лидер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12002B49-A954-44F0-ACD1-624DEC7971F8}"/>
              </a:ext>
            </a:extLst>
          </p:cNvPr>
          <p:cNvSpPr txBox="1"/>
          <p:nvPr/>
        </p:nvSpPr>
        <p:spPr>
          <a:xfrm>
            <a:off x="5140577" y="4023613"/>
            <a:ext cx="17449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u="none" strike="noStrike" dirty="0">
                <a:solidFill>
                  <a:srgbClr val="9F00FF"/>
                </a:solidFill>
                <a:effectLst/>
                <a:latin typeface="Montserrat ExtraBold" panose="00000900000000000000" pitchFamily="2" charset="-52"/>
              </a:rPr>
              <a:t>маркетолог</a:t>
            </a:r>
            <a:endParaRPr lang="ru-RU" dirty="0">
              <a:solidFill>
                <a:srgbClr val="9F00FF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2EF1CBAE-10C7-454F-A5E8-DBADD58B5E67}"/>
              </a:ext>
            </a:extLst>
          </p:cNvPr>
          <p:cNvSpPr txBox="1"/>
          <p:nvPr/>
        </p:nvSpPr>
        <p:spPr>
          <a:xfrm>
            <a:off x="4906605" y="1040446"/>
            <a:ext cx="2220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dirty="0">
                <a:solidFill>
                  <a:srgbClr val="9F00FF"/>
                </a:solidFill>
                <a:effectLst/>
                <a:latin typeface="Montserrat ExtraBold" panose="00000900000000000000" pitchFamily="2" charset="-52"/>
              </a:rPr>
              <a:t>PR- </a:t>
            </a:r>
            <a:r>
              <a:rPr lang="ru-RU" sz="1800" b="0" i="0" u="none" strike="noStrike" dirty="0">
                <a:solidFill>
                  <a:srgbClr val="9F00FF"/>
                </a:solidFill>
                <a:effectLst/>
                <a:latin typeface="Montserrat ExtraBold" panose="00000900000000000000" pitchFamily="2" charset="-52"/>
              </a:rPr>
              <a:t>менеджер</a:t>
            </a:r>
            <a:endParaRPr lang="ru-RU" dirty="0">
              <a:solidFill>
                <a:srgbClr val="9F00FF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7B6046A2-ACB4-408B-952D-1600FA5C9633}"/>
              </a:ext>
            </a:extLst>
          </p:cNvPr>
          <p:cNvSpPr txBox="1"/>
          <p:nvPr/>
        </p:nvSpPr>
        <p:spPr>
          <a:xfrm>
            <a:off x="8429789" y="4074822"/>
            <a:ext cx="30238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0" i="0" u="none" strike="noStrike" dirty="0">
                <a:solidFill>
                  <a:srgbClr val="9F00FF"/>
                </a:solidFill>
                <a:effectLst/>
                <a:latin typeface="Montserrat ExtraBold" panose="00000900000000000000" pitchFamily="2" charset="-52"/>
              </a:rPr>
              <a:t>Креативный-менеджер</a:t>
            </a:r>
            <a:endParaRPr lang="ru-RU" sz="1600" dirty="0">
              <a:solidFill>
                <a:srgbClr val="9F00FF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9231E89E-7FE4-4DC5-9420-D34FFED044CE}"/>
              </a:ext>
            </a:extLst>
          </p:cNvPr>
          <p:cNvSpPr txBox="1"/>
          <p:nvPr/>
        </p:nvSpPr>
        <p:spPr>
          <a:xfrm>
            <a:off x="498427" y="816672"/>
            <a:ext cx="36460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0" i="0" u="none" strike="noStrike" dirty="0">
                <a:solidFill>
                  <a:srgbClr val="9F00FF"/>
                </a:solidFill>
                <a:effectLst/>
                <a:latin typeface="Montserrat ExtraBold" panose="00000900000000000000" pitchFamily="2" charset="-52"/>
              </a:rPr>
              <a:t>Стратегический-менеджер</a:t>
            </a:r>
            <a:endParaRPr lang="ru-RU" dirty="0">
              <a:solidFill>
                <a:srgbClr val="9F00FF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C693858F-63D6-4795-A44A-5A36202BAC55}"/>
              </a:ext>
            </a:extLst>
          </p:cNvPr>
          <p:cNvSpPr txBox="1"/>
          <p:nvPr/>
        </p:nvSpPr>
        <p:spPr>
          <a:xfrm>
            <a:off x="1489172" y="3988904"/>
            <a:ext cx="17449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u="none" strike="noStrike" dirty="0">
                <a:solidFill>
                  <a:srgbClr val="9F00FF"/>
                </a:solidFill>
                <a:effectLst/>
                <a:latin typeface="Montserrat ExtraBold" panose="00000900000000000000" pitchFamily="2" charset="-52"/>
              </a:rPr>
              <a:t>Аналитик</a:t>
            </a:r>
            <a:endParaRPr lang="ru-RU" dirty="0">
              <a:solidFill>
                <a:srgbClr val="9F00FF"/>
              </a:solidFill>
              <a:latin typeface="Montserrat ExtraBold" panose="000009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26833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1068</Words>
  <Application>Microsoft Office PowerPoint</Application>
  <PresentationFormat>Широкоэкранный</PresentationFormat>
  <Paragraphs>214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9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Montserrat</vt:lpstr>
      <vt:lpstr>Montserrat ExtraBold</vt:lpstr>
      <vt:lpstr>Montserrat Light</vt:lpstr>
      <vt:lpstr>Montserrat Medium</vt:lpstr>
      <vt:lpstr>Montserrat SemiBold</vt:lpstr>
      <vt:lpstr>Times New Roman</vt:lpstr>
      <vt:lpstr>YS Text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Надежда</dc:creator>
  <cp:lastModifiedBy>Учетная запись Майкрософт</cp:lastModifiedBy>
  <cp:revision>36</cp:revision>
  <dcterms:created xsi:type="dcterms:W3CDTF">2023-10-12T18:43:30Z</dcterms:created>
  <dcterms:modified xsi:type="dcterms:W3CDTF">2023-11-24T07:02:36Z</dcterms:modified>
</cp:coreProperties>
</file>