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4" r:id="rId6"/>
    <p:sldId id="263" r:id="rId7"/>
    <p:sldId id="270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Lato Light" panose="020F0502020204030203" pitchFamily="34" charset="0"/>
      <p:regular r:id="rId13"/>
    </p:embeddedFont>
    <p:embeddedFont>
      <p:font typeface="Playfair Display SC" panose="00000500000000000000" pitchFamily="2" charset="-52"/>
      <p:regular r:id="rId14"/>
      <p:bold r:id="rId15"/>
      <p:italic r:id="rId16"/>
      <p:boldItalic r:id="rId17"/>
    </p:embeddedFont>
    <p:embeddedFont>
      <p:font typeface="Poppins" panose="00000500000000000000" pitchFamily="2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90862" cy="1219712"/>
            <a:chOff x="0" y="0"/>
            <a:chExt cx="1367141" cy="32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7141" cy="321241"/>
            </a:xfrm>
            <a:custGeom>
              <a:avLst/>
              <a:gdLst/>
              <a:ahLst/>
              <a:cxnLst/>
              <a:rect l="l" t="t" r="r" b="b"/>
              <a:pathLst>
                <a:path w="1367141" h="321241">
                  <a:moveTo>
                    <a:pt x="0" y="0"/>
                  </a:moveTo>
                  <a:lnTo>
                    <a:pt x="1367141" y="0"/>
                  </a:lnTo>
                  <a:lnTo>
                    <a:pt x="1367141" y="321241"/>
                  </a:lnTo>
                  <a:lnTo>
                    <a:pt x="0" y="321241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67141" cy="368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92000" y="7124700"/>
            <a:ext cx="6248400" cy="3505200"/>
            <a:chOff x="0" y="0"/>
            <a:chExt cx="1367141" cy="8110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7141" cy="811025"/>
            </a:xfrm>
            <a:custGeom>
              <a:avLst/>
              <a:gdLst/>
              <a:ahLst/>
              <a:cxnLst/>
              <a:rect l="l" t="t" r="r" b="b"/>
              <a:pathLst>
                <a:path w="1367141" h="811025">
                  <a:moveTo>
                    <a:pt x="0" y="0"/>
                  </a:moveTo>
                  <a:lnTo>
                    <a:pt x="1367141" y="0"/>
                  </a:lnTo>
                  <a:lnTo>
                    <a:pt x="1367141" y="811025"/>
                  </a:lnTo>
                  <a:lnTo>
                    <a:pt x="0" y="811025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367141" cy="858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912213" y="602298"/>
            <a:ext cx="9059004" cy="3915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00"/>
              </a:lnSpc>
            </a:pPr>
            <a:r>
              <a:rPr lang="ru-RU" sz="3600" spc="300" dirty="0">
                <a:solidFill>
                  <a:srgbClr val="2B2828"/>
                </a:solidFill>
                <a:latin typeface="Playfair Display SC"/>
              </a:rPr>
              <a:t>Интерактивная площадка «Серебряная цифровизация»</a:t>
            </a:r>
            <a:br>
              <a:rPr lang="ru-RU" sz="3600" spc="300" dirty="0">
                <a:solidFill>
                  <a:srgbClr val="2B2828"/>
                </a:solidFill>
                <a:latin typeface="Playfair Display SC"/>
              </a:rPr>
            </a:br>
            <a:r>
              <a:rPr lang="ru-RU" sz="3600" spc="300" dirty="0">
                <a:solidFill>
                  <a:srgbClr val="2B2828"/>
                </a:solidFill>
                <a:latin typeface="Playfair Display SC"/>
              </a:rPr>
              <a:t>команды–участника акселерационной программы </a:t>
            </a:r>
          </a:p>
          <a:p>
            <a:pPr>
              <a:lnSpc>
                <a:spcPts val="5200"/>
              </a:lnSpc>
            </a:pPr>
            <a:r>
              <a:rPr lang="ru-RU" sz="3600" spc="300" dirty="0">
                <a:solidFill>
                  <a:srgbClr val="2B2828"/>
                </a:solidFill>
                <a:latin typeface="Playfair Display SC"/>
              </a:rPr>
              <a:t>«Техно-форсаж: инновационный старт»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647524E-DB61-4A32-BC57-1FD8C9D17EE5}"/>
              </a:ext>
            </a:extLst>
          </p:cNvPr>
          <p:cNvPicPr/>
          <p:nvPr/>
        </p:nvPicPr>
        <p:blipFill rotWithShape="1">
          <a:blip r:embed="rId2"/>
          <a:srcRect l="7135" t="20607" r="4385" b="22086"/>
          <a:stretch/>
        </p:blipFill>
        <p:spPr bwMode="auto">
          <a:xfrm>
            <a:off x="838200" y="482153"/>
            <a:ext cx="3677189" cy="1475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AE92E41-0249-4F81-AABB-CD88F96CC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2569" y="368676"/>
            <a:ext cx="1597483" cy="1809181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3EE456FB-3A10-4D7F-ADD4-0E26DE74825F}"/>
              </a:ext>
            </a:extLst>
          </p:cNvPr>
          <p:cNvSpPr txBox="1"/>
          <p:nvPr/>
        </p:nvSpPr>
        <p:spPr>
          <a:xfrm>
            <a:off x="14853010" y="2333155"/>
            <a:ext cx="3276600" cy="1028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sz="1400" spc="300" dirty="0">
                <a:solidFill>
                  <a:srgbClr val="2B2828"/>
                </a:solidFill>
                <a:latin typeface="Playfair Display SC"/>
              </a:rPr>
              <a:t>Марийский государственный университет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0CCC91F-F88A-4628-A40E-7175ACA86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4988" y="3756916"/>
            <a:ext cx="9797575" cy="653008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8600C5E-CFC8-4CC0-BB52-E63D23E68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7286738"/>
            <a:ext cx="4749595" cy="31811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768" y="9258300"/>
            <a:ext cx="3630295" cy="1028700"/>
            <a:chOff x="0" y="0"/>
            <a:chExt cx="956127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6127" cy="270933"/>
            </a:xfrm>
            <a:custGeom>
              <a:avLst/>
              <a:gdLst/>
              <a:ahLst/>
              <a:cxnLst/>
              <a:rect l="l" t="t" r="r" b="b"/>
              <a:pathLst>
                <a:path w="956127" h="270933">
                  <a:moveTo>
                    <a:pt x="0" y="0"/>
                  </a:moveTo>
                  <a:lnTo>
                    <a:pt x="956127" y="0"/>
                  </a:lnTo>
                  <a:lnTo>
                    <a:pt x="956127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956127" cy="318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802825" y="-297654"/>
            <a:ext cx="8311793" cy="2701906"/>
            <a:chOff x="0" y="0"/>
            <a:chExt cx="1005015" cy="7116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5015" cy="711613"/>
            </a:xfrm>
            <a:custGeom>
              <a:avLst/>
              <a:gdLst/>
              <a:ahLst/>
              <a:cxnLst/>
              <a:rect l="l" t="t" r="r" b="b"/>
              <a:pathLst>
                <a:path w="1005015" h="711613">
                  <a:moveTo>
                    <a:pt x="0" y="0"/>
                  </a:moveTo>
                  <a:lnTo>
                    <a:pt x="1005015" y="0"/>
                  </a:lnTo>
                  <a:lnTo>
                    <a:pt x="1005015" y="711613"/>
                  </a:lnTo>
                  <a:lnTo>
                    <a:pt x="0" y="71161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005015" cy="759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88896" y="1053299"/>
            <a:ext cx="7684619" cy="2839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016"/>
              </a:lnSpc>
            </a:pPr>
            <a:r>
              <a:rPr lang="ru-RU" sz="12810" dirty="0">
                <a:solidFill>
                  <a:srgbClr val="2B2828"/>
                </a:solidFill>
                <a:latin typeface="Playfair Display SC"/>
              </a:rPr>
              <a:t>Цель проекта</a:t>
            </a:r>
            <a:endParaRPr lang="en-US" sz="1281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88896" y="4389035"/>
            <a:ext cx="11314146" cy="2953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ru-RU" sz="4400" spc="300" dirty="0">
                <a:solidFill>
                  <a:srgbClr val="2B2828"/>
                </a:solidFill>
                <a:latin typeface="Poppins"/>
              </a:rPr>
              <a:t> </a:t>
            </a:r>
            <a:br>
              <a:rPr lang="ru-RU" sz="4400" spc="300" dirty="0">
                <a:solidFill>
                  <a:srgbClr val="2B2828"/>
                </a:solidFill>
                <a:latin typeface="Poppins"/>
              </a:rPr>
            </a:br>
            <a:r>
              <a:rPr lang="ru-RU" sz="4400" spc="300" dirty="0">
                <a:solidFill>
                  <a:srgbClr val="2B2828"/>
                </a:solidFill>
                <a:latin typeface="Poppins"/>
              </a:rPr>
              <a:t>Проект «серебряная цифровизация» помогает людям, серебряного возраста в решении вопросов онлайн-оплаты, для большего удобства и экономии комиссионных издержек.</a:t>
            </a:r>
            <a:endParaRPr lang="en-US" sz="4400" spc="300" dirty="0">
              <a:solidFill>
                <a:srgbClr val="2B2828"/>
              </a:solidFill>
              <a:latin typeface="Poppin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0802825" y="9258300"/>
            <a:ext cx="3630295" cy="1028700"/>
            <a:chOff x="0" y="0"/>
            <a:chExt cx="956127" cy="2709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56127" cy="270933"/>
            </a:xfrm>
            <a:custGeom>
              <a:avLst/>
              <a:gdLst/>
              <a:ahLst/>
              <a:cxnLst/>
              <a:rect l="l" t="t" r="r" b="b"/>
              <a:pathLst>
                <a:path w="956127" h="270933">
                  <a:moveTo>
                    <a:pt x="0" y="0"/>
                  </a:moveTo>
                  <a:lnTo>
                    <a:pt x="956127" y="0"/>
                  </a:lnTo>
                  <a:lnTo>
                    <a:pt x="956127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56127" cy="318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634153-82BC-4CE1-9903-2F1B704C4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1F4E0E72-D588-4113-98C8-4CA6231CE3D5}"/>
              </a:ext>
            </a:extLst>
          </p:cNvPr>
          <p:cNvCxnSpPr>
            <a:cxnSpLocks/>
          </p:cNvCxnSpPr>
          <p:nvPr/>
        </p:nvCxnSpPr>
        <p:spPr>
          <a:xfrm>
            <a:off x="12268200" y="1104900"/>
            <a:ext cx="487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6AC07AE-BF5B-4075-98A0-522073DE5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76" y="4621081"/>
            <a:ext cx="8537682" cy="569036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790455" y="6963881"/>
            <a:ext cx="9738635" cy="4165019"/>
            <a:chOff x="0" y="0"/>
            <a:chExt cx="1315293" cy="8083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5293" cy="808306"/>
            </a:xfrm>
            <a:custGeom>
              <a:avLst/>
              <a:gdLst/>
              <a:ahLst/>
              <a:cxnLst/>
              <a:rect l="l" t="t" r="r" b="b"/>
              <a:pathLst>
                <a:path w="1315293" h="808306">
                  <a:moveTo>
                    <a:pt x="0" y="0"/>
                  </a:moveTo>
                  <a:lnTo>
                    <a:pt x="1315293" y="0"/>
                  </a:lnTo>
                  <a:lnTo>
                    <a:pt x="1315293" y="808306"/>
                  </a:lnTo>
                  <a:lnTo>
                    <a:pt x="0" y="808306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15293" cy="855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1380" y="7319728"/>
            <a:ext cx="8686800" cy="200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3600" dirty="0">
                <a:solidFill>
                  <a:srgbClr val="2B2828"/>
                </a:solidFill>
                <a:latin typeface="Playfair Display SC"/>
              </a:rPr>
              <a:t>Целевая аудитория, решаемая проблема и ключевая польза проекта</a:t>
            </a:r>
            <a:endParaRPr lang="en-US" sz="36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972" y="3311077"/>
            <a:ext cx="536327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людей серебряного возраста</a:t>
            </a:r>
          </a:p>
          <a:p>
            <a:pPr marL="0" indent="0" algn="ctr"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(50-65 лет)</a:t>
            </a: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8B1A4491-D4A5-4AF4-9D94-C60FC7090D42}"/>
              </a:ext>
            </a:extLst>
          </p:cNvPr>
          <p:cNvGrpSpPr/>
          <p:nvPr/>
        </p:nvGrpSpPr>
        <p:grpSpPr>
          <a:xfrm>
            <a:off x="1081122" y="-8603"/>
            <a:ext cx="3406971" cy="3024113"/>
            <a:chOff x="0" y="0"/>
            <a:chExt cx="897309" cy="40415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E6E70C9-E130-4B4E-8ABD-A84D0487C619}"/>
                </a:ext>
              </a:extLst>
            </p:cNvPr>
            <p:cNvSpPr/>
            <p:nvPr/>
          </p:nvSpPr>
          <p:spPr>
            <a:xfrm>
              <a:off x="0" y="0"/>
              <a:ext cx="897309" cy="404153"/>
            </a:xfrm>
            <a:custGeom>
              <a:avLst/>
              <a:gdLst/>
              <a:ahLst/>
              <a:cxnLst/>
              <a:rect l="l" t="t" r="r" b="b"/>
              <a:pathLst>
                <a:path w="897309" h="404153">
                  <a:moveTo>
                    <a:pt x="0" y="0"/>
                  </a:moveTo>
                  <a:lnTo>
                    <a:pt x="897309" y="0"/>
                  </a:lnTo>
                  <a:lnTo>
                    <a:pt x="897309" y="404153"/>
                  </a:lnTo>
                  <a:lnTo>
                    <a:pt x="0" y="40415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1F368DB0-9360-46DB-851A-A24AC2927428}"/>
                </a:ext>
              </a:extLst>
            </p:cNvPr>
            <p:cNvSpPr txBox="1"/>
            <p:nvPr/>
          </p:nvSpPr>
          <p:spPr>
            <a:xfrm>
              <a:off x="0" y="-47625"/>
              <a:ext cx="897309" cy="451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25" name="TextBox 7">
            <a:extLst>
              <a:ext uri="{FF2B5EF4-FFF2-40B4-BE49-F238E27FC236}">
                <a16:creationId xmlns:a16="http://schemas.microsoft.com/office/drawing/2014/main" id="{A79810AB-0F1F-4CE1-BB5D-BE43E707A550}"/>
              </a:ext>
            </a:extLst>
          </p:cNvPr>
          <p:cNvSpPr txBox="1"/>
          <p:nvPr/>
        </p:nvSpPr>
        <p:spPr>
          <a:xfrm>
            <a:off x="580105" y="1240609"/>
            <a:ext cx="4267200" cy="612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3200" dirty="0">
                <a:solidFill>
                  <a:srgbClr val="2B2828"/>
                </a:solidFill>
                <a:latin typeface="Playfair Display SC"/>
              </a:rPr>
              <a:t>Для кого?</a:t>
            </a:r>
            <a:endParaRPr lang="en-US" sz="32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55C62F3-301D-45EA-9E25-F68EAA1BAAE1}"/>
              </a:ext>
            </a:extLst>
          </p:cNvPr>
          <p:cNvSpPr txBox="1"/>
          <p:nvPr/>
        </p:nvSpPr>
        <p:spPr>
          <a:xfrm>
            <a:off x="5832828" y="3311077"/>
            <a:ext cx="536327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Обучение пользованию цифровыми технологиями: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Онлайн-банкинг, маркетплейсы</a:t>
            </a:r>
          </a:p>
        </p:txBody>
      </p:sp>
      <p:grpSp>
        <p:nvGrpSpPr>
          <p:cNvPr id="30" name="Group 10">
            <a:extLst>
              <a:ext uri="{FF2B5EF4-FFF2-40B4-BE49-F238E27FC236}">
                <a16:creationId xmlns:a16="http://schemas.microsoft.com/office/drawing/2014/main" id="{166FD860-651F-42FA-84F9-877DB6F4931A}"/>
              </a:ext>
            </a:extLst>
          </p:cNvPr>
          <p:cNvGrpSpPr/>
          <p:nvPr/>
        </p:nvGrpSpPr>
        <p:grpSpPr>
          <a:xfrm>
            <a:off x="6810978" y="-8603"/>
            <a:ext cx="3406971" cy="3024113"/>
            <a:chOff x="0" y="0"/>
            <a:chExt cx="897309" cy="404153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75E450C-9653-444B-9E05-5C4A913127DB}"/>
                </a:ext>
              </a:extLst>
            </p:cNvPr>
            <p:cNvSpPr/>
            <p:nvPr/>
          </p:nvSpPr>
          <p:spPr>
            <a:xfrm>
              <a:off x="0" y="0"/>
              <a:ext cx="897309" cy="404153"/>
            </a:xfrm>
            <a:custGeom>
              <a:avLst/>
              <a:gdLst/>
              <a:ahLst/>
              <a:cxnLst/>
              <a:rect l="l" t="t" r="r" b="b"/>
              <a:pathLst>
                <a:path w="897309" h="404153">
                  <a:moveTo>
                    <a:pt x="0" y="0"/>
                  </a:moveTo>
                  <a:lnTo>
                    <a:pt x="897309" y="0"/>
                  </a:lnTo>
                  <a:lnTo>
                    <a:pt x="897309" y="404153"/>
                  </a:lnTo>
                  <a:lnTo>
                    <a:pt x="0" y="40415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32" name="TextBox 12">
              <a:extLst>
                <a:ext uri="{FF2B5EF4-FFF2-40B4-BE49-F238E27FC236}">
                  <a16:creationId xmlns:a16="http://schemas.microsoft.com/office/drawing/2014/main" id="{CEEE9AA6-AE5A-45CB-8768-4ECC4914A6EA}"/>
                </a:ext>
              </a:extLst>
            </p:cNvPr>
            <p:cNvSpPr txBox="1"/>
            <p:nvPr/>
          </p:nvSpPr>
          <p:spPr>
            <a:xfrm>
              <a:off x="0" y="-47625"/>
              <a:ext cx="897309" cy="451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33" name="TextBox 7">
            <a:extLst>
              <a:ext uri="{FF2B5EF4-FFF2-40B4-BE49-F238E27FC236}">
                <a16:creationId xmlns:a16="http://schemas.microsoft.com/office/drawing/2014/main" id="{741F412C-1FD1-4DA5-869E-55DD7783054F}"/>
              </a:ext>
            </a:extLst>
          </p:cNvPr>
          <p:cNvSpPr txBox="1"/>
          <p:nvPr/>
        </p:nvSpPr>
        <p:spPr>
          <a:xfrm>
            <a:off x="6395480" y="1240609"/>
            <a:ext cx="4267200" cy="612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3200" dirty="0">
                <a:solidFill>
                  <a:srgbClr val="2B2828"/>
                </a:solidFill>
                <a:latin typeface="Playfair Display SC"/>
              </a:rPr>
              <a:t>Задача</a:t>
            </a:r>
            <a:endParaRPr lang="en-US" sz="3200" dirty="0">
              <a:solidFill>
                <a:srgbClr val="2B2828"/>
              </a:solidFill>
              <a:latin typeface="Playfair Display SC"/>
            </a:endParaRPr>
          </a:p>
        </p:txBody>
      </p:sp>
      <p:grpSp>
        <p:nvGrpSpPr>
          <p:cNvPr id="36" name="Group 7">
            <a:extLst>
              <a:ext uri="{FF2B5EF4-FFF2-40B4-BE49-F238E27FC236}">
                <a16:creationId xmlns:a16="http://schemas.microsoft.com/office/drawing/2014/main" id="{34B2BD5D-4681-4C57-BB01-7F042F60C45E}"/>
              </a:ext>
            </a:extLst>
          </p:cNvPr>
          <p:cNvGrpSpPr/>
          <p:nvPr/>
        </p:nvGrpSpPr>
        <p:grpSpPr>
          <a:xfrm>
            <a:off x="14433121" y="-47874"/>
            <a:ext cx="3815918" cy="2701906"/>
            <a:chOff x="0" y="0"/>
            <a:chExt cx="1005015" cy="711613"/>
          </a:xfrm>
        </p:grpSpPr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45CD46B7-15A2-4FA6-8701-04D28F5EFC9F}"/>
                </a:ext>
              </a:extLst>
            </p:cNvPr>
            <p:cNvSpPr/>
            <p:nvPr/>
          </p:nvSpPr>
          <p:spPr>
            <a:xfrm>
              <a:off x="0" y="0"/>
              <a:ext cx="1005015" cy="711613"/>
            </a:xfrm>
            <a:custGeom>
              <a:avLst/>
              <a:gdLst/>
              <a:ahLst/>
              <a:cxnLst/>
              <a:rect l="l" t="t" r="r" b="b"/>
              <a:pathLst>
                <a:path w="1005015" h="711613">
                  <a:moveTo>
                    <a:pt x="0" y="0"/>
                  </a:moveTo>
                  <a:lnTo>
                    <a:pt x="1005015" y="0"/>
                  </a:lnTo>
                  <a:lnTo>
                    <a:pt x="1005015" y="711613"/>
                  </a:lnTo>
                  <a:lnTo>
                    <a:pt x="0" y="71161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38" name="TextBox 9">
              <a:extLst>
                <a:ext uri="{FF2B5EF4-FFF2-40B4-BE49-F238E27FC236}">
                  <a16:creationId xmlns:a16="http://schemas.microsoft.com/office/drawing/2014/main" id="{210BA615-5900-4211-B1F8-4F3CC5A5D0A9}"/>
                </a:ext>
              </a:extLst>
            </p:cNvPr>
            <p:cNvSpPr txBox="1"/>
            <p:nvPr/>
          </p:nvSpPr>
          <p:spPr>
            <a:xfrm>
              <a:off x="0" y="-47625"/>
              <a:ext cx="1005015" cy="759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11F3D48-A22A-4B76-B877-6669040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7659" y="300359"/>
            <a:ext cx="2005439" cy="2005439"/>
          </a:xfrm>
          <a:prstGeom prst="roundRect">
            <a:avLst>
              <a:gd name="adj" fmla="val 9398"/>
            </a:avLst>
          </a:prstGeom>
          <a:ln>
            <a:solidFill>
              <a:schemeClr val="tx1"/>
            </a:solidFill>
          </a:ln>
        </p:spPr>
      </p:pic>
      <p:sp>
        <p:nvSpPr>
          <p:cNvPr id="40" name="TextBox 14">
            <a:extLst>
              <a:ext uri="{FF2B5EF4-FFF2-40B4-BE49-F238E27FC236}">
                <a16:creationId xmlns:a16="http://schemas.microsoft.com/office/drawing/2014/main" id="{F50AF007-7CAF-49D9-A82F-25BCAE5069A8}"/>
              </a:ext>
            </a:extLst>
          </p:cNvPr>
          <p:cNvSpPr txBox="1"/>
          <p:nvPr/>
        </p:nvSpPr>
        <p:spPr>
          <a:xfrm>
            <a:off x="15098196" y="2799667"/>
            <a:ext cx="4171018" cy="461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ru-RU" sz="2800" spc="300" dirty="0">
                <a:solidFill>
                  <a:srgbClr val="2B2828"/>
                </a:solidFill>
                <a:latin typeface="Poppins"/>
              </a:rPr>
              <a:t>Лого проекта </a:t>
            </a:r>
            <a:endParaRPr lang="en-US" sz="2800" spc="300" dirty="0">
              <a:solidFill>
                <a:srgbClr val="2B2828"/>
              </a:solidFill>
              <a:latin typeface="Poppins"/>
            </a:endParaRP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C11880A9-3B65-46B2-BB03-D88F8F07931A}"/>
              </a:ext>
            </a:extLst>
          </p:cNvPr>
          <p:cNvCxnSpPr>
            <a:cxnSpLocks/>
          </p:cNvCxnSpPr>
          <p:nvPr/>
        </p:nvCxnSpPr>
        <p:spPr>
          <a:xfrm flipV="1">
            <a:off x="16340378" y="2463552"/>
            <a:ext cx="0" cy="3264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90E8AA36-5301-43F9-90FB-4A6D0A0243E0}"/>
              </a:ext>
            </a:extLst>
          </p:cNvPr>
          <p:cNvCxnSpPr/>
          <p:nvPr/>
        </p:nvCxnSpPr>
        <p:spPr>
          <a:xfrm>
            <a:off x="2286000" y="1104900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98D6E5CB-E3E5-440C-A302-7B7A8C97992E}"/>
              </a:ext>
            </a:extLst>
          </p:cNvPr>
          <p:cNvCxnSpPr/>
          <p:nvPr/>
        </p:nvCxnSpPr>
        <p:spPr>
          <a:xfrm>
            <a:off x="8109980" y="1066800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9A45503D-6FB5-4B58-BC45-97A03009D94E}"/>
              </a:ext>
            </a:extLst>
          </p:cNvPr>
          <p:cNvCxnSpPr>
            <a:cxnSpLocks/>
          </p:cNvCxnSpPr>
          <p:nvPr/>
        </p:nvCxnSpPr>
        <p:spPr>
          <a:xfrm>
            <a:off x="2293604" y="9563100"/>
            <a:ext cx="45173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389126" y="7508082"/>
            <a:ext cx="8686800" cy="200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4000" dirty="0">
                <a:solidFill>
                  <a:srgbClr val="2B2828"/>
                </a:solidFill>
                <a:latin typeface="Playfair Display SC"/>
              </a:rPr>
              <a:t>Целевая аудитория, решаемая проблема и ключевая польза проекта</a:t>
            </a:r>
            <a:endParaRPr lang="en-US" sz="40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707491" y="3212221"/>
            <a:ext cx="536327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Лишние затраты времени, средств, сниженный уровень комфорта/удобства</a:t>
            </a: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8B1A4491-D4A5-4AF4-9D94-C60FC7090D42}"/>
              </a:ext>
            </a:extLst>
          </p:cNvPr>
          <p:cNvGrpSpPr/>
          <p:nvPr/>
        </p:nvGrpSpPr>
        <p:grpSpPr>
          <a:xfrm>
            <a:off x="7685641" y="-107459"/>
            <a:ext cx="3766183" cy="3024113"/>
            <a:chOff x="0" y="0"/>
            <a:chExt cx="897309" cy="40415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E6E70C9-E130-4B4E-8ABD-A84D0487C619}"/>
                </a:ext>
              </a:extLst>
            </p:cNvPr>
            <p:cNvSpPr/>
            <p:nvPr/>
          </p:nvSpPr>
          <p:spPr>
            <a:xfrm>
              <a:off x="0" y="0"/>
              <a:ext cx="897309" cy="404153"/>
            </a:xfrm>
            <a:custGeom>
              <a:avLst/>
              <a:gdLst/>
              <a:ahLst/>
              <a:cxnLst/>
              <a:rect l="l" t="t" r="r" b="b"/>
              <a:pathLst>
                <a:path w="897309" h="404153">
                  <a:moveTo>
                    <a:pt x="0" y="0"/>
                  </a:moveTo>
                  <a:lnTo>
                    <a:pt x="897309" y="0"/>
                  </a:lnTo>
                  <a:lnTo>
                    <a:pt x="897309" y="404153"/>
                  </a:lnTo>
                  <a:lnTo>
                    <a:pt x="0" y="40415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1F368DB0-9360-46DB-851A-A24AC2927428}"/>
                </a:ext>
              </a:extLst>
            </p:cNvPr>
            <p:cNvSpPr txBox="1"/>
            <p:nvPr/>
          </p:nvSpPr>
          <p:spPr>
            <a:xfrm>
              <a:off x="0" y="-47625"/>
              <a:ext cx="897309" cy="451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25" name="TextBox 7">
            <a:extLst>
              <a:ext uri="{FF2B5EF4-FFF2-40B4-BE49-F238E27FC236}">
                <a16:creationId xmlns:a16="http://schemas.microsoft.com/office/drawing/2014/main" id="{A79810AB-0F1F-4CE1-BB5D-BE43E707A550}"/>
              </a:ext>
            </a:extLst>
          </p:cNvPr>
          <p:cNvSpPr txBox="1"/>
          <p:nvPr/>
        </p:nvSpPr>
        <p:spPr>
          <a:xfrm>
            <a:off x="7429500" y="1081432"/>
            <a:ext cx="4267200" cy="612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3200" dirty="0">
                <a:solidFill>
                  <a:srgbClr val="2B2828"/>
                </a:solidFill>
                <a:latin typeface="Playfair Display SC"/>
              </a:rPr>
              <a:t>Проблема</a:t>
            </a:r>
            <a:endParaRPr lang="en-US" sz="32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55C62F3-301D-45EA-9E25-F68EAA1BAAE1}"/>
              </a:ext>
            </a:extLst>
          </p:cNvPr>
          <p:cNvSpPr txBox="1"/>
          <p:nvPr/>
        </p:nvSpPr>
        <p:spPr>
          <a:xfrm>
            <a:off x="12190719" y="3209636"/>
            <a:ext cx="585065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Экономия времени, средств, повышение уровня комфорта/удобства</a:t>
            </a:r>
          </a:p>
        </p:txBody>
      </p:sp>
      <p:grpSp>
        <p:nvGrpSpPr>
          <p:cNvPr id="30" name="Group 10">
            <a:extLst>
              <a:ext uri="{FF2B5EF4-FFF2-40B4-BE49-F238E27FC236}">
                <a16:creationId xmlns:a16="http://schemas.microsoft.com/office/drawing/2014/main" id="{166FD860-651F-42FA-84F9-877DB6F4931A}"/>
              </a:ext>
            </a:extLst>
          </p:cNvPr>
          <p:cNvGrpSpPr/>
          <p:nvPr/>
        </p:nvGrpSpPr>
        <p:grpSpPr>
          <a:xfrm>
            <a:off x="13051990" y="-197131"/>
            <a:ext cx="3766182" cy="3113785"/>
            <a:chOff x="0" y="0"/>
            <a:chExt cx="897309" cy="404153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75E450C-9653-444B-9E05-5C4A913127DB}"/>
                </a:ext>
              </a:extLst>
            </p:cNvPr>
            <p:cNvSpPr/>
            <p:nvPr/>
          </p:nvSpPr>
          <p:spPr>
            <a:xfrm>
              <a:off x="0" y="0"/>
              <a:ext cx="897309" cy="404153"/>
            </a:xfrm>
            <a:custGeom>
              <a:avLst/>
              <a:gdLst/>
              <a:ahLst/>
              <a:cxnLst/>
              <a:rect l="l" t="t" r="r" b="b"/>
              <a:pathLst>
                <a:path w="897309" h="404153">
                  <a:moveTo>
                    <a:pt x="0" y="0"/>
                  </a:moveTo>
                  <a:lnTo>
                    <a:pt x="897309" y="0"/>
                  </a:lnTo>
                  <a:lnTo>
                    <a:pt x="897309" y="404153"/>
                  </a:lnTo>
                  <a:lnTo>
                    <a:pt x="0" y="40415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32" name="TextBox 12">
              <a:extLst>
                <a:ext uri="{FF2B5EF4-FFF2-40B4-BE49-F238E27FC236}">
                  <a16:creationId xmlns:a16="http://schemas.microsoft.com/office/drawing/2014/main" id="{CEEE9AA6-AE5A-45CB-8768-4ECC4914A6EA}"/>
                </a:ext>
              </a:extLst>
            </p:cNvPr>
            <p:cNvSpPr txBox="1"/>
            <p:nvPr/>
          </p:nvSpPr>
          <p:spPr>
            <a:xfrm>
              <a:off x="0" y="-47625"/>
              <a:ext cx="897309" cy="451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33" name="TextBox 7">
            <a:extLst>
              <a:ext uri="{FF2B5EF4-FFF2-40B4-BE49-F238E27FC236}">
                <a16:creationId xmlns:a16="http://schemas.microsoft.com/office/drawing/2014/main" id="{741F412C-1FD1-4DA5-869E-55DD7783054F}"/>
              </a:ext>
            </a:extLst>
          </p:cNvPr>
          <p:cNvSpPr txBox="1"/>
          <p:nvPr/>
        </p:nvSpPr>
        <p:spPr>
          <a:xfrm>
            <a:off x="12801481" y="872771"/>
            <a:ext cx="4267200" cy="1304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ru-RU" sz="3200" dirty="0">
                <a:solidFill>
                  <a:srgbClr val="2B2828"/>
                </a:solidFill>
                <a:latin typeface="Playfair Display SC"/>
              </a:rPr>
              <a:t>Что получают</a:t>
            </a:r>
            <a:br>
              <a:rPr lang="ru-RU" sz="3200" dirty="0">
                <a:solidFill>
                  <a:srgbClr val="2B2828"/>
                </a:solidFill>
                <a:latin typeface="Playfair Display SC"/>
              </a:rPr>
            </a:br>
            <a:r>
              <a:rPr lang="ru-RU" sz="3200" dirty="0">
                <a:solidFill>
                  <a:srgbClr val="2B2828"/>
                </a:solidFill>
                <a:latin typeface="Playfair Display SC"/>
              </a:rPr>
              <a:t>(эффект)</a:t>
            </a:r>
            <a:endParaRPr lang="en-US" sz="3200" dirty="0">
              <a:solidFill>
                <a:srgbClr val="2B2828"/>
              </a:solidFill>
              <a:latin typeface="Playfair Display SC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A58A6D-DCA7-4D28-878B-18A448840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195" y="2159944"/>
            <a:ext cx="12506056" cy="8335286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B8EEAE81-3DE6-4026-A921-579A03A8D85F}"/>
              </a:ext>
            </a:extLst>
          </p:cNvPr>
          <p:cNvCxnSpPr/>
          <p:nvPr/>
        </p:nvCxnSpPr>
        <p:spPr>
          <a:xfrm>
            <a:off x="9144000" y="952500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A873ABB-97F2-4DD8-ACFF-4BF9284EC8C2}"/>
              </a:ext>
            </a:extLst>
          </p:cNvPr>
          <p:cNvCxnSpPr/>
          <p:nvPr/>
        </p:nvCxnSpPr>
        <p:spPr>
          <a:xfrm>
            <a:off x="14601695" y="804798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6C79A8D5-F28E-4560-B403-FE6A369AC7D4}"/>
              </a:ext>
            </a:extLst>
          </p:cNvPr>
          <p:cNvCxnSpPr>
            <a:cxnSpLocks/>
          </p:cNvCxnSpPr>
          <p:nvPr/>
        </p:nvCxnSpPr>
        <p:spPr>
          <a:xfrm>
            <a:off x="11451824" y="9791700"/>
            <a:ext cx="45173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71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6248401" y="879231"/>
            <a:ext cx="11975172" cy="2395517"/>
            <a:chOff x="0" y="0"/>
            <a:chExt cx="321905" cy="6309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1905" cy="630918"/>
            </a:xfrm>
            <a:custGeom>
              <a:avLst/>
              <a:gdLst/>
              <a:ahLst/>
              <a:cxnLst/>
              <a:rect l="l" t="t" r="r" b="b"/>
              <a:pathLst>
                <a:path w="321905" h="630918">
                  <a:moveTo>
                    <a:pt x="0" y="0"/>
                  </a:moveTo>
                  <a:lnTo>
                    <a:pt x="321905" y="0"/>
                  </a:lnTo>
                  <a:lnTo>
                    <a:pt x="321905" y="630918"/>
                  </a:lnTo>
                  <a:lnTo>
                    <a:pt x="0" y="630918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21905" cy="678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0"/>
            <a:ext cx="4944310" cy="3274747"/>
            <a:chOff x="0" y="0"/>
            <a:chExt cx="1302205" cy="8624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2205" cy="862485"/>
            </a:xfrm>
            <a:custGeom>
              <a:avLst/>
              <a:gdLst/>
              <a:ahLst/>
              <a:cxnLst/>
              <a:rect l="l" t="t" r="r" b="b"/>
              <a:pathLst>
                <a:path w="1302205" h="862485">
                  <a:moveTo>
                    <a:pt x="0" y="0"/>
                  </a:moveTo>
                  <a:lnTo>
                    <a:pt x="1302205" y="0"/>
                  </a:lnTo>
                  <a:lnTo>
                    <a:pt x="1302205" y="862485"/>
                  </a:lnTo>
                  <a:lnTo>
                    <a:pt x="0" y="862485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02205" cy="910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62800" y="1323327"/>
            <a:ext cx="9355739" cy="249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7200" dirty="0">
                <a:solidFill>
                  <a:srgbClr val="2B2828"/>
                </a:solidFill>
                <a:latin typeface="Playfair Display SC"/>
              </a:rPr>
              <a:t>Наше решение</a:t>
            </a:r>
            <a:br>
              <a:rPr lang="ru-RU" sz="7200" dirty="0">
                <a:solidFill>
                  <a:srgbClr val="2B2828"/>
                </a:solidFill>
                <a:latin typeface="Playfair Display SC"/>
              </a:rPr>
            </a:br>
            <a:endParaRPr lang="en-US" sz="72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535631" y="7641171"/>
            <a:ext cx="11687942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ru-RU" sz="4400" dirty="0">
                <a:solidFill>
                  <a:srgbClr val="2B2828"/>
                </a:solidFill>
                <a:latin typeface="Poppins"/>
              </a:rPr>
              <a:t>Помогает людям серебряного возраста в обучении цифровым технологиям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39830733-683A-4E7A-BC94-84769B43F9A0}"/>
              </a:ext>
            </a:extLst>
          </p:cNvPr>
          <p:cNvSpPr txBox="1"/>
          <p:nvPr/>
        </p:nvSpPr>
        <p:spPr>
          <a:xfrm>
            <a:off x="6535631" y="3598271"/>
            <a:ext cx="9355738" cy="689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ru-RU" sz="4400" dirty="0">
                <a:solidFill>
                  <a:srgbClr val="2B2828"/>
                </a:solidFill>
                <a:latin typeface="Poppins"/>
              </a:rPr>
              <a:t>Проведение мастер-классов</a:t>
            </a:r>
          </a:p>
        </p:txBody>
      </p:sp>
      <p:grpSp>
        <p:nvGrpSpPr>
          <p:cNvPr id="19" name="Group 8">
            <a:extLst>
              <a:ext uri="{FF2B5EF4-FFF2-40B4-BE49-F238E27FC236}">
                <a16:creationId xmlns:a16="http://schemas.microsoft.com/office/drawing/2014/main" id="{1666AE5F-E1FE-4D7C-8E63-50D15471C664}"/>
              </a:ext>
            </a:extLst>
          </p:cNvPr>
          <p:cNvGrpSpPr/>
          <p:nvPr/>
        </p:nvGrpSpPr>
        <p:grpSpPr>
          <a:xfrm>
            <a:off x="6248401" y="4699404"/>
            <a:ext cx="11975172" cy="2395517"/>
            <a:chOff x="0" y="0"/>
            <a:chExt cx="321905" cy="630918"/>
          </a:xfrm>
        </p:grpSpPr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9424CC1-839D-47CC-9E64-9DB495104054}"/>
                </a:ext>
              </a:extLst>
            </p:cNvPr>
            <p:cNvSpPr/>
            <p:nvPr/>
          </p:nvSpPr>
          <p:spPr>
            <a:xfrm>
              <a:off x="0" y="0"/>
              <a:ext cx="321905" cy="630918"/>
            </a:xfrm>
            <a:custGeom>
              <a:avLst/>
              <a:gdLst/>
              <a:ahLst/>
              <a:cxnLst/>
              <a:rect l="l" t="t" r="r" b="b"/>
              <a:pathLst>
                <a:path w="321905" h="630918">
                  <a:moveTo>
                    <a:pt x="0" y="0"/>
                  </a:moveTo>
                  <a:lnTo>
                    <a:pt x="321905" y="0"/>
                  </a:lnTo>
                  <a:lnTo>
                    <a:pt x="321905" y="630918"/>
                  </a:lnTo>
                  <a:lnTo>
                    <a:pt x="0" y="630918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B7E9B55A-19A9-4CCC-91DB-53969999CF8E}"/>
                </a:ext>
              </a:extLst>
            </p:cNvPr>
            <p:cNvSpPr txBox="1"/>
            <p:nvPr/>
          </p:nvSpPr>
          <p:spPr>
            <a:xfrm>
              <a:off x="0" y="-47625"/>
              <a:ext cx="321905" cy="678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22" name="TextBox 5">
            <a:extLst>
              <a:ext uri="{FF2B5EF4-FFF2-40B4-BE49-F238E27FC236}">
                <a16:creationId xmlns:a16="http://schemas.microsoft.com/office/drawing/2014/main" id="{741C6118-3063-4EE7-BA13-300955E7C040}"/>
              </a:ext>
            </a:extLst>
          </p:cNvPr>
          <p:cNvSpPr txBox="1"/>
          <p:nvPr/>
        </p:nvSpPr>
        <p:spPr>
          <a:xfrm>
            <a:off x="7162800" y="5143500"/>
            <a:ext cx="9355739" cy="118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7200" dirty="0">
                <a:solidFill>
                  <a:srgbClr val="2B2828"/>
                </a:solidFill>
                <a:latin typeface="Playfair Display SC"/>
              </a:rPr>
              <a:t>Что делает?</a:t>
            </a:r>
            <a:endParaRPr lang="en-US" sz="7200" dirty="0">
              <a:solidFill>
                <a:srgbClr val="2B2828"/>
              </a:solidFill>
              <a:latin typeface="Playfair Display SC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B804CE3-5ECD-4A34-875B-DB413FFE2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1162" y="5077899"/>
            <a:ext cx="7334762" cy="52353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E1DAF68-DC49-4024-837C-768ED3A16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435" y="566723"/>
            <a:ext cx="2005439" cy="2005439"/>
          </a:xfrm>
          <a:prstGeom prst="roundRect">
            <a:avLst>
              <a:gd name="adj" fmla="val 9398"/>
            </a:avLst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4568" y="0"/>
            <a:ext cx="4944310" cy="3274747"/>
            <a:chOff x="0" y="0"/>
            <a:chExt cx="1302205" cy="8624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2205" cy="862485"/>
            </a:xfrm>
            <a:custGeom>
              <a:avLst/>
              <a:gdLst/>
              <a:ahLst/>
              <a:cxnLst/>
              <a:rect l="l" t="t" r="r" b="b"/>
              <a:pathLst>
                <a:path w="1302205" h="862485">
                  <a:moveTo>
                    <a:pt x="0" y="0"/>
                  </a:moveTo>
                  <a:lnTo>
                    <a:pt x="1302205" y="0"/>
                  </a:lnTo>
                  <a:lnTo>
                    <a:pt x="1302205" y="862485"/>
                  </a:lnTo>
                  <a:lnTo>
                    <a:pt x="0" y="862485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02205" cy="910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58715" y="470001"/>
            <a:ext cx="8285285" cy="1956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00"/>
              </a:lnSpc>
            </a:pPr>
            <a:r>
              <a:rPr lang="ru-RU" sz="4800" dirty="0">
                <a:solidFill>
                  <a:srgbClr val="2B2828"/>
                </a:solidFill>
                <a:latin typeface="Playfair Display SC"/>
              </a:rPr>
              <a:t>Планы и необходимые ресурсы</a:t>
            </a:r>
            <a:endParaRPr lang="en-US" sz="4800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42293" y="1776169"/>
            <a:ext cx="5508076" cy="397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0"/>
              </a:lnSpc>
            </a:pPr>
            <a:r>
              <a:rPr lang="ru-RU" sz="4000" dirty="0">
                <a:solidFill>
                  <a:srgbClr val="2B2828"/>
                </a:solidFill>
                <a:latin typeface="Poppins"/>
              </a:rPr>
              <a:t>Команда волонтеров</a:t>
            </a:r>
            <a:endParaRPr lang="en-US" sz="4000" dirty="0">
              <a:solidFill>
                <a:srgbClr val="2B2828"/>
              </a:solidFill>
              <a:latin typeface="Poppi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1125200" y="8774022"/>
            <a:ext cx="7315200" cy="1512978"/>
            <a:chOff x="0" y="0"/>
            <a:chExt cx="1302205" cy="8624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02205" cy="862485"/>
            </a:xfrm>
            <a:custGeom>
              <a:avLst/>
              <a:gdLst/>
              <a:ahLst/>
              <a:cxnLst/>
              <a:rect l="l" t="t" r="r" b="b"/>
              <a:pathLst>
                <a:path w="1302205" h="862485">
                  <a:moveTo>
                    <a:pt x="0" y="0"/>
                  </a:moveTo>
                  <a:lnTo>
                    <a:pt x="1302205" y="0"/>
                  </a:lnTo>
                  <a:lnTo>
                    <a:pt x="1302205" y="862485"/>
                  </a:lnTo>
                  <a:lnTo>
                    <a:pt x="0" y="862485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302205" cy="910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935930" y="1158566"/>
            <a:ext cx="5521309" cy="521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4711" lvl="1" indent="-272355">
              <a:lnSpc>
                <a:spcPts val="1993"/>
              </a:lnSpc>
              <a:buFont typeface="Arial"/>
              <a:buChar char="•"/>
            </a:pPr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уже есть?</a:t>
            </a:r>
          </a:p>
          <a:p>
            <a:pPr marL="544711" lvl="1" indent="-272355" algn="l">
              <a:lnSpc>
                <a:spcPts val="1993"/>
              </a:lnSpc>
              <a:buFont typeface="Arial"/>
              <a:buChar char="•"/>
            </a:pPr>
            <a:endParaRPr lang="en-US" sz="2522" dirty="0">
              <a:solidFill>
                <a:srgbClr val="2B2828"/>
              </a:solidFill>
              <a:latin typeface="Playfair Display SC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B000B40-97E1-4E19-B5E9-B260186880F6}"/>
              </a:ext>
            </a:extLst>
          </p:cNvPr>
          <p:cNvCxnSpPr>
            <a:cxnSpLocks/>
          </p:cNvCxnSpPr>
          <p:nvPr/>
        </p:nvCxnSpPr>
        <p:spPr>
          <a:xfrm>
            <a:off x="2438400" y="2781300"/>
            <a:ext cx="441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7">
            <a:extLst>
              <a:ext uri="{FF2B5EF4-FFF2-40B4-BE49-F238E27FC236}">
                <a16:creationId xmlns:a16="http://schemas.microsoft.com/office/drawing/2014/main" id="{1835507F-708A-4950-BB31-F9CB5E95C4EB}"/>
              </a:ext>
            </a:extLst>
          </p:cNvPr>
          <p:cNvSpPr txBox="1"/>
          <p:nvPr/>
        </p:nvSpPr>
        <p:spPr>
          <a:xfrm>
            <a:off x="10338282" y="3630188"/>
            <a:ext cx="5942067" cy="1012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ru-RU" sz="4000" dirty="0">
                <a:solidFill>
                  <a:srgbClr val="2B2828"/>
                </a:solidFill>
                <a:latin typeface="Poppins"/>
              </a:rPr>
              <a:t>Компьютерные классы, смартфоны (5 шт.)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549714DA-C2D2-4398-90D2-CA88CE73B02A}"/>
              </a:ext>
            </a:extLst>
          </p:cNvPr>
          <p:cNvSpPr txBox="1"/>
          <p:nvPr/>
        </p:nvSpPr>
        <p:spPr>
          <a:xfrm>
            <a:off x="10935930" y="3065548"/>
            <a:ext cx="5521309" cy="521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4711" lvl="1" indent="-272355">
              <a:lnSpc>
                <a:spcPts val="1993"/>
              </a:lnSpc>
              <a:buFont typeface="Arial"/>
              <a:buChar char="•"/>
            </a:pPr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нам необходимо?</a:t>
            </a:r>
          </a:p>
          <a:p>
            <a:pPr marL="544711" lvl="1" indent="-272355" algn="l">
              <a:lnSpc>
                <a:spcPts val="1993"/>
              </a:lnSpc>
              <a:buFont typeface="Arial"/>
              <a:buChar char="•"/>
            </a:pPr>
            <a:endParaRPr lang="en-US" sz="2522" dirty="0">
              <a:solidFill>
                <a:srgbClr val="2B2828"/>
              </a:solidFill>
              <a:latin typeface="Playfair Display SC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E91DE7D6-BFF6-40FB-9C89-A66396758894}"/>
              </a:ext>
            </a:extLst>
          </p:cNvPr>
          <p:cNvSpPr txBox="1"/>
          <p:nvPr/>
        </p:nvSpPr>
        <p:spPr>
          <a:xfrm>
            <a:off x="10243055" y="6015588"/>
            <a:ext cx="6132522" cy="1512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ru-RU" sz="4000" dirty="0">
                <a:solidFill>
                  <a:srgbClr val="2B2828"/>
                </a:solidFill>
                <a:latin typeface="Poppins"/>
              </a:rPr>
              <a:t>Проведение платных мастер-классов, привлечение спонсоров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39108164-10D9-4141-A5BF-26D78FD1FA1F}"/>
              </a:ext>
            </a:extLst>
          </p:cNvPr>
          <p:cNvSpPr txBox="1"/>
          <p:nvPr/>
        </p:nvSpPr>
        <p:spPr>
          <a:xfrm>
            <a:off x="10935930" y="5479660"/>
            <a:ext cx="5521309" cy="279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4711" lvl="1" indent="-272355">
              <a:lnSpc>
                <a:spcPts val="1993"/>
              </a:lnSpc>
              <a:buFont typeface="Arial"/>
              <a:buChar char="•"/>
            </a:pPr>
            <a:r>
              <a:rPr lang="ru-RU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Коммерциализация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57DCE8A-0522-475A-A6EB-7FBD14B7E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506" y="2426947"/>
            <a:ext cx="11995043" cy="7996695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76C5E69-E1F3-4BAF-912E-6F1507F244F2}"/>
              </a:ext>
            </a:extLst>
          </p:cNvPr>
          <p:cNvCxnSpPr>
            <a:cxnSpLocks/>
          </p:cNvCxnSpPr>
          <p:nvPr/>
        </p:nvCxnSpPr>
        <p:spPr>
          <a:xfrm>
            <a:off x="12511799" y="9563100"/>
            <a:ext cx="45173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68690" y="2058930"/>
            <a:ext cx="5423372" cy="1848138"/>
            <a:chOff x="0" y="0"/>
            <a:chExt cx="1428378" cy="48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8378" cy="486752"/>
            </a:xfrm>
            <a:custGeom>
              <a:avLst/>
              <a:gdLst/>
              <a:ahLst/>
              <a:cxnLst/>
              <a:rect l="l" t="t" r="r" b="b"/>
              <a:pathLst>
                <a:path w="1428378" h="486752">
                  <a:moveTo>
                    <a:pt x="0" y="0"/>
                  </a:moveTo>
                  <a:lnTo>
                    <a:pt x="1428378" y="0"/>
                  </a:lnTo>
                  <a:lnTo>
                    <a:pt x="1428378" y="486752"/>
                  </a:lnTo>
                  <a:lnTo>
                    <a:pt x="0" y="486752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28378" cy="534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53650" y="4911016"/>
            <a:ext cx="4056469" cy="3958292"/>
            <a:chOff x="0" y="0"/>
            <a:chExt cx="1068370" cy="10425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8370" cy="1042513"/>
            </a:xfrm>
            <a:custGeom>
              <a:avLst/>
              <a:gdLst/>
              <a:ahLst/>
              <a:cxnLst/>
              <a:rect l="l" t="t" r="r" b="b"/>
              <a:pathLst>
                <a:path w="1068370" h="1042513">
                  <a:moveTo>
                    <a:pt x="0" y="0"/>
                  </a:moveTo>
                  <a:lnTo>
                    <a:pt x="1068370" y="0"/>
                  </a:lnTo>
                  <a:lnTo>
                    <a:pt x="1068370" y="1042513"/>
                  </a:lnTo>
                  <a:lnTo>
                    <a:pt x="0" y="1042513"/>
                  </a:lnTo>
                  <a:close/>
                </a:path>
              </a:pathLst>
            </a:custGeom>
            <a:solidFill>
              <a:srgbClr val="ADB2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068370" cy="1090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371600" y="7208474"/>
            <a:ext cx="18135600" cy="1182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16"/>
              </a:lnSpc>
            </a:pPr>
            <a:r>
              <a:rPr lang="ru-RU" sz="8000" dirty="0">
                <a:solidFill>
                  <a:srgbClr val="2B2828"/>
                </a:solidFill>
                <a:latin typeface="Playfair Display SC"/>
              </a:rPr>
              <a:t>Спасибо за внимание</a:t>
            </a:r>
            <a:endParaRPr lang="en-US" sz="8000" dirty="0">
              <a:solidFill>
                <a:srgbClr val="2B2828"/>
              </a:solidFill>
              <a:latin typeface="Playfair Display SC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3542D2-30A6-4773-8ACE-4E0D00CDB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049" y="2623503"/>
            <a:ext cx="6591300" cy="4394200"/>
          </a:xfrm>
          <a:prstGeom prst="round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164</Words>
  <Application>Microsoft Office PowerPoint</Application>
  <PresentationFormat>Произвольный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Poppins</vt:lpstr>
      <vt:lpstr>Calibri</vt:lpstr>
      <vt:lpstr>Playfair Display SC</vt:lpstr>
      <vt:lpstr>Lato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Simple Creative Fashion Presentation</dc:title>
  <dc:creator>Анастасия</dc:creator>
  <cp:lastModifiedBy>Анастасия</cp:lastModifiedBy>
  <cp:revision>8</cp:revision>
  <dcterms:created xsi:type="dcterms:W3CDTF">2006-08-16T00:00:00Z</dcterms:created>
  <dcterms:modified xsi:type="dcterms:W3CDTF">2024-06-25T23:06:12Z</dcterms:modified>
  <dc:identifier>DAGJLTPpNwM</dc:identifier>
</cp:coreProperties>
</file>