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44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Саша.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219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548958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75674935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Саша.</a:t>
            </a:r>
          </a:p>
        </p:txBody>
      </p:sp>
      <p:sp>
        <p:nvSpPr>
          <p:cNvPr id="164242739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8326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719026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63098278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Саша.</a:t>
            </a:r>
          </a:p>
        </p:txBody>
      </p:sp>
      <p:sp>
        <p:nvSpPr>
          <p:cNvPr id="138360526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2240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319980" y="2482812"/>
            <a:ext cx="11670200" cy="48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i="1" u="sng">
                <a:solidFill>
                  <a:srgbClr val="FF0000"/>
                </a:solidFill>
                <a:latin typeface="Abyssinica SIL"/>
                <a:ea typeface="Abyssinica SIL"/>
                <a:cs typeface="Abyssinica SIL"/>
              </a:rPr>
              <a:t>ПРОЕКТ:</a:t>
            </a:r>
            <a:r>
              <a:rPr sz="2600" b="1" i="0" u="none">
                <a:solidFill>
                  <a:schemeClr val="bg1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000" b="0" i="0" u="none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"</a:t>
            </a:r>
            <a:r>
              <a:rPr lang="ru-RU" sz="2600" b="0" i="0" u="none" strike="noStrike" cap="none" spc="0">
                <a:solidFill>
                  <a:schemeClr val="bg1"/>
                </a:solidFill>
                <a:latin typeface="Abyssinica SIL"/>
                <a:ea typeface="Abyssinica SIL"/>
                <a:cs typeface="Abyssinica SIL"/>
              </a:rPr>
              <a:t>‘</a:t>
            </a:r>
            <a:r>
              <a:rPr sz="2600" b="0" i="0" u="none">
                <a:solidFill>
                  <a:schemeClr val="bg1"/>
                </a:solidFill>
                <a:latin typeface="Abyssinica SIL"/>
                <a:ea typeface="Abyssinica SIL"/>
                <a:cs typeface="Abyssinica SIL"/>
              </a:rPr>
              <a:t>Smart Campus’ - Цифровизация студенческого опыта</a:t>
            </a:r>
            <a:endParaRPr sz="2600" b="1">
              <a:solidFill>
                <a:schemeClr val="bg1"/>
              </a:solidFill>
              <a:latin typeface="Abyssinica SIL"/>
              <a:cs typeface="Abyssinica SI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572891" y="3207717"/>
            <a:ext cx="11850031" cy="9147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1" u="none">
                <a:solidFill>
                  <a:schemeClr val="bg1"/>
                </a:solidFill>
                <a:latin typeface="Lohit Tamil Classical"/>
                <a:ea typeface="Lohit Tamil Classical"/>
                <a:cs typeface="Lohit Tamil Classical"/>
              </a:rPr>
              <a:t>участники будут ответственны за разработку интуитивно понятного приложения для ТюмГУ, предоставляющего доступ к актуальным новостям, расписанию занятий, библиотечному фонду, системе онлайн-заявок и другим ресурсам университета.</a:t>
            </a:r>
            <a:endParaRPr sz="1800" i="1">
              <a:solidFill>
                <a:schemeClr val="bg1"/>
              </a:solidFill>
              <a:latin typeface="Lohit Tamil Classical"/>
              <a:cs typeface="Lohit Tamil Classic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32921" y="380819"/>
              <a:ext cx="2754459" cy="396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2000" b="1">
                  <a:latin typeface="Carlito"/>
                  <a:ea typeface="Carlito"/>
                  <a:cs typeface="Carlito"/>
                </a:rPr>
                <a:t>   ПРОФИЛЬ КОМАНДЫ</a:t>
              </a:r>
              <a:endParaRPr sz="2000" b="1">
                <a:latin typeface="Carlito"/>
                <a:cs typeface="Carlito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585826" y="4687993"/>
            <a:ext cx="2313090" cy="1128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byssinica SIL"/>
                <a:ea typeface="Abyssinica SIL"/>
                <a:cs typeface="Abyssinica SIL"/>
              </a:rPr>
              <a:t>Некрасова Софья 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проект мастер </a:t>
            </a:r>
            <a:endParaRPr/>
          </a:p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019652" y="3010444"/>
            <a:ext cx="2220122" cy="518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КСЕНИЯ ДВОРЯШИНА</a:t>
            </a:r>
            <a:endParaRPr sz="1400" b="1" i="0" u="none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координатор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8344638" y="3010444"/>
            <a:ext cx="1878854" cy="518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НАГИНА БОБОЕВА</a:t>
            </a:r>
            <a:endParaRPr sz="1400" b="1" i="0" u="none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дизайнер</a:t>
            </a: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4069049" y="5938671"/>
            <a:ext cx="2121328" cy="518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b="1">
                <a:latin typeface="Abyssinica SIL"/>
                <a:ea typeface="Abyssinica SIL"/>
                <a:cs typeface="Abyssinica SIL"/>
              </a:rPr>
              <a:t>ТИМОФЕЙ БАЖЕНОВ</a:t>
            </a:r>
            <a:endParaRPr lang="ru-RU" sz="1400" b="1">
              <a:latin typeface="Carlito"/>
              <a:ea typeface="Carlito"/>
              <a:cs typeface="Carlito"/>
            </a:endParaRPr>
          </a:p>
          <a:p>
            <a:pPr>
              <a:defRPr/>
            </a:pPr>
            <a:r>
              <a:rPr lang="ru-RU" sz="1400" b="1">
                <a:latin typeface="Carlito"/>
                <a:ea typeface="Carlito"/>
                <a:cs typeface="Carlito"/>
              </a:rPr>
              <a:t>цифровик 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655069128" name="Рисунок 65506912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7249" y="1635759"/>
            <a:ext cx="2888295" cy="2885439"/>
          </a:xfrm>
          <a:prstGeom prst="rect">
            <a:avLst/>
          </a:prstGeom>
        </p:spPr>
      </p:pic>
      <p:pic>
        <p:nvPicPr>
          <p:cNvPr id="1388238" name="Рисунок 138823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19652" y="791254"/>
            <a:ext cx="2009774" cy="2009774"/>
          </a:xfrm>
          <a:prstGeom prst="rect">
            <a:avLst/>
          </a:prstGeom>
        </p:spPr>
      </p:pic>
      <p:pic>
        <p:nvPicPr>
          <p:cNvPr id="1316687058" name="Рисунок 131668705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279178" y="767441"/>
            <a:ext cx="2009774" cy="2057400"/>
          </a:xfrm>
          <a:prstGeom prst="rect">
            <a:avLst/>
          </a:prstGeom>
        </p:spPr>
      </p:pic>
      <p:pic>
        <p:nvPicPr>
          <p:cNvPr id="1741691219" name="Рисунок 174169121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089646" y="3900301"/>
            <a:ext cx="1869787" cy="1929552"/>
          </a:xfrm>
          <a:prstGeom prst="rect">
            <a:avLst/>
          </a:prstGeom>
        </p:spPr>
      </p:pic>
      <p:pic>
        <p:nvPicPr>
          <p:cNvPr id="1192291113" name="Рисунок 1192291112"/>
          <p:cNvPicPr>
            <a:picLocks noChangeAspect="1"/>
          </p:cNvPicPr>
          <p:nvPr/>
        </p:nvPicPr>
        <p:blipFill>
          <a:blip r:embed="rId6"/>
          <a:srcRect l="16429" t="26190" r="2617" b="16069"/>
          <a:stretch/>
        </p:blipFill>
        <p:spPr bwMode="auto">
          <a:xfrm>
            <a:off x="8344638" y="3900301"/>
            <a:ext cx="2029012" cy="1929550"/>
          </a:xfrm>
          <a:prstGeom prst="rect">
            <a:avLst/>
          </a:prstGeom>
        </p:spPr>
      </p:pic>
      <p:sp>
        <p:nvSpPr>
          <p:cNvPr id="1981499853" name="TextBox 15"/>
          <p:cNvSpPr txBox="1"/>
          <p:nvPr/>
        </p:nvSpPr>
        <p:spPr bwMode="auto">
          <a:xfrm>
            <a:off x="8279178" y="5938671"/>
            <a:ext cx="2550197" cy="518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b="1">
                <a:latin typeface="Abyssinica SIL"/>
                <a:ea typeface="Abyssinica SIL"/>
                <a:cs typeface="Abyssinica SIL"/>
              </a:rPr>
              <a:t>АЛЕКСАНДРА ШАБАНОВА</a:t>
            </a:r>
            <a:endParaRPr lang="ru-RU" sz="1400" b="1">
              <a:latin typeface="Carlito"/>
              <a:ea typeface="Carlito"/>
              <a:cs typeface="Carlito"/>
            </a:endParaRPr>
          </a:p>
          <a:p>
            <a:pPr>
              <a:defRPr/>
            </a:pPr>
            <a:r>
              <a:rPr lang="ru-RU" sz="1400" b="1">
                <a:latin typeface="Carlito"/>
                <a:ea typeface="Carlito"/>
                <a:cs typeface="Carlito"/>
              </a:rPr>
              <a:t>визуализатор </a:t>
            </a:r>
            <a:endParaRPr lang="ru-RU" sz="16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08477" y="879348"/>
            <a:ext cx="604660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Проблема: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Эффективная цифровая инфраструктура и средства коммуникации в университетском кампусе на данный момент </a:t>
            </a:r>
            <a:r>
              <a:rPr lang="ru-RU" sz="1600" b="0" i="0" u="none" strike="noStrike" cap="none" spc="0" dirty="0">
                <a:solidFill>
                  <a:srgbClr val="FF0000"/>
                </a:solidFill>
                <a:latin typeface="Carlito"/>
                <a:ea typeface="Carlito"/>
                <a:cs typeface="Carlito"/>
              </a:rPr>
              <a:t>отсутствуют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из-за чего студентам становится затруднительным получать актуальную информацию, взаимодействовать с университетскими ресурсами и общаться с сокурсниками.</a:t>
            </a: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endParaRPr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 настоящее время эту проблему решают следующими способами: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В </a:t>
            </a:r>
            <a:r>
              <a:rPr lang="ru-RU" sz="1600" dirty="0" err="1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Modeus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информируют студентов по их расписанию, оценкам и выбору предметов, так же там можно посмотреть адреса корпусов. </a:t>
            </a:r>
            <a:r>
              <a:rPr lang="ru-RU" sz="1600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В Яндекс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почту приходят письма с  различной информацией. </a:t>
            </a:r>
            <a:r>
              <a:rPr lang="ru-RU" sz="1600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В Яндекс 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Мессенджере есть беседы по предметам и там же можно найти любого студента или преподавателя. </a:t>
            </a:r>
            <a:r>
              <a:rPr lang="ru-RU" sz="1600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В LMS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lang="ru-RU" sz="1600" dirty="0" err="1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Getcourse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студенты проходят онлайн тесты и лекции. На сайте</a:t>
            </a:r>
            <a:r>
              <a:rPr lang="ru-RU" sz="1600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dirty="0" err="1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Vmeste</a:t>
            </a:r>
            <a:r>
              <a:rPr lang="ru-RU" sz="160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студенты могут просмотреть информацию о всех подобных сайтах и отправить своё заявление. И др.</a:t>
            </a: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Они неэффективны, потому что:</a:t>
            </a:r>
            <a:r>
              <a:rPr lang="ru-RU" sz="1600" b="0" i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студенты </a:t>
            </a:r>
            <a:r>
              <a:rPr lang="ru-RU" sz="1600" b="0" i="0" dirty="0">
                <a:solidFill>
                  <a:srgbClr val="FF0000"/>
                </a:solidFill>
                <a:latin typeface="Carlito"/>
                <a:ea typeface="Carlito"/>
                <a:cs typeface="Carlito"/>
              </a:rPr>
              <a:t>неоднократно жалуются</a:t>
            </a:r>
            <a:r>
              <a:rPr lang="ru-RU" sz="1600" b="0" i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на путаницу и баги на этих сайтах, а кто-то даже про них вовсе не знает. </a:t>
            </a:r>
            <a:endParaRPr sz="1600" b="0" i="0" dirty="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endParaRPr sz="1600" b="0" i="0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3" y="365580"/>
              <a:ext cx="1451233" cy="396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2000" b="1">
                  <a:latin typeface="Carlito"/>
                  <a:ea typeface="Carlito"/>
                  <a:cs typeface="Carlito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7559250" y="1155435"/>
            <a:ext cx="3721460" cy="4072281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01323" y="5573251"/>
            <a:ext cx="4441275" cy="91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i="1">
                <a:latin typeface="Carlito"/>
                <a:ea typeface="Carlito"/>
                <a:cs typeface="Carlito"/>
              </a:rPr>
              <a:t>Статистика опроса №1</a:t>
            </a:r>
            <a:r>
              <a:rPr lang="ru-RU" sz="1800">
                <a:latin typeface="Carlito"/>
                <a:ea typeface="Carlito"/>
                <a:cs typeface="Carlito"/>
              </a:rPr>
              <a:t> </a:t>
            </a:r>
            <a:endParaRPr sz="1800">
              <a:latin typeface="Carlito"/>
              <a:cs typeface="Carlito"/>
            </a:endParaRPr>
          </a:p>
          <a:p>
            <a:pPr algn="ctr">
              <a:defRPr/>
            </a:pPr>
            <a:r>
              <a:rPr lang="ru-RU" sz="1800">
                <a:latin typeface="Carlito"/>
                <a:ea typeface="Carlito"/>
                <a:cs typeface="Carlito"/>
              </a:rPr>
              <a:t>Источник: чаты с студентами разных направлений и курсов</a:t>
            </a:r>
            <a:r>
              <a:rPr lang="ru-RU">
                <a:latin typeface="Arial"/>
                <a:cs typeface="Arial"/>
              </a:rPr>
              <a:t> </a:t>
            </a:r>
            <a:endParaRPr lang="ru-RU"/>
          </a:p>
        </p:txBody>
      </p:sp>
      <p:pic>
        <p:nvPicPr>
          <p:cNvPr id="747860048" name="Рисунок 7478600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559250" y="1155435"/>
            <a:ext cx="3721460" cy="4072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88997" y="365580"/>
              <a:ext cx="2631305" cy="396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ru-RU" sz="2000" b="1">
                  <a:latin typeface="Carlito"/>
                  <a:ea typeface="Carlito"/>
                  <a:cs typeface="Carlito"/>
                </a:rPr>
                <a:t>ЦЕЛЕВАЯ АУДИТОРИЯ</a:t>
              </a:r>
              <a:endParaRPr sz="2000" b="1">
                <a:latin typeface="Carlito"/>
                <a:cs typeface="Carlito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144499" y="1458409"/>
            <a:ext cx="5365749" cy="368508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5857395" y="773908"/>
            <a:ext cx="622021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1" i="1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: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М/Ж; +17; абитуриенты, студенты, магистры, аспиранты и преподаватели; любое направление! </a:t>
            </a: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2.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Проблемы и потребности: </a:t>
            </a:r>
            <a:r>
              <a:rPr lang="ru-RU" sz="1600" b="0" i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баги, путаница, потерянность - удобство, 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функциональность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кросс-платформенность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совместимость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обратная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связь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поддержка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:</a:t>
            </a:r>
            <a:endParaRPr sz="1600" b="0" i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3. Продукты, которые сейчас использует для решения проблемы: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Modeus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Vmeste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LMS,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Getcourse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VK (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Тюменский государственный институт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),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Lead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-ID, Яндекс Почта, Яндекс Мессенджер, Яндекс Диск, а так же Молодёжка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Библиотека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Тьюторы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Программа лояльности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Центр Развития карьеры </a:t>
            </a:r>
            <a:r>
              <a:rPr lang="ru-RU" sz="1600" b="0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</a:t>
            </a: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4. Причины, по которым текущие решения «не работают»:</a:t>
            </a:r>
            <a:r>
              <a:rPr lang="ru-RU" sz="1600" b="0" i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недовольство студентов насчет такого количества сайтов и приложений, их практической части.</a:t>
            </a:r>
            <a:endParaRPr sz="1600" b="0" i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5. Что ценит, на что обращает внимание: </a:t>
            </a:r>
            <a:r>
              <a:rPr lang="ru-RU" sz="1600" b="0" i="0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приятный дизайн, многозадачность,  доступность и  безопасность</a:t>
            </a:r>
            <a:endParaRPr sz="1600" b="0" i="0" strike="noStrike" cap="none" spc="0" dirty="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endParaRPr sz="1600" dirty="0">
              <a:latin typeface="Carlito"/>
              <a:cs typeface="Carlito"/>
            </a:endParaRPr>
          </a:p>
          <a:p>
            <a:pPr>
              <a:defRPr/>
            </a:pPr>
            <a:endParaRPr sz="1600" dirty="0">
              <a:latin typeface="Carlito"/>
              <a:cs typeface="Carlito"/>
            </a:endParaRPr>
          </a:p>
        </p:txBody>
      </p:sp>
      <p:pic>
        <p:nvPicPr>
          <p:cNvPr id="647687931" name="Рисунок 64768793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4499" y="1458409"/>
            <a:ext cx="5365749" cy="36850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1038631" y="365580"/>
              <a:ext cx="1860752" cy="396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2000" b="1">
                  <a:latin typeface="Carlito"/>
                  <a:ea typeface="Carlito"/>
                  <a:cs typeface="Carlito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0" y="1389317"/>
            <a:ext cx="11557168" cy="502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1" i="1">
                <a:latin typeface="Carlito"/>
                <a:ea typeface="Carlito"/>
                <a:cs typeface="Carlito"/>
              </a:rPr>
              <a:t>Предлагаемая идея</a:t>
            </a:r>
            <a:r>
              <a:rPr lang="ru-RU" sz="1800">
                <a:latin typeface="Carlito"/>
                <a:ea typeface="Carlito"/>
                <a:cs typeface="Carlito"/>
              </a:rPr>
              <a:t> </a:t>
            </a:r>
            <a:r>
              <a:rPr lang="ru-RU" sz="1800" b="1" i="1">
                <a:latin typeface="Carlito"/>
                <a:ea typeface="Carlito"/>
                <a:cs typeface="Carlito"/>
              </a:rPr>
              <a:t>- </a:t>
            </a:r>
            <a:r>
              <a:rPr sz="1800" b="1" i="1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Разработка приложения:</a:t>
            </a: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Команда разработчиков будет создавать </a:t>
            </a:r>
            <a:r>
              <a:rPr sz="18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интуитивно понятное приложение</a:t>
            </a: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предоставляющее доступ :</a:t>
            </a:r>
          </a:p>
          <a:p>
            <a:pPr marL="283879" indent="-283879"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к актуальным новостям</a:t>
            </a:r>
          </a:p>
          <a:p>
            <a:pPr marL="283879" indent="-283879"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расписанию занятий</a:t>
            </a:r>
          </a:p>
          <a:p>
            <a:pPr marL="283879" indent="-283879"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библиотечному фонду</a:t>
            </a:r>
          </a:p>
          <a:p>
            <a:pPr marL="283879" indent="-283879"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системе контакта с преподавателями и студентами (личные сообщения, общие чаты и видеосвязь)</a:t>
            </a:r>
          </a:p>
          <a:p>
            <a:pPr marL="283879" indent="-283879"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будут указаны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адреса корпусов и их названия</a:t>
            </a:r>
          </a:p>
          <a:p>
            <a:pPr marL="283879" indent="-283879"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а так же ссылки на другие ресурсы университета, которые не могут быть в приложении.</a:t>
            </a:r>
            <a:r>
              <a:rPr lang="ru-RU" sz="1800">
                <a:latin typeface="Carlito"/>
                <a:ea typeface="Carlito"/>
                <a:cs typeface="Carlito"/>
              </a:rPr>
              <a:t> </a:t>
            </a:r>
            <a:endParaRPr sz="1800" b="0" i="0" u="none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>
              <a:defRPr/>
            </a:pPr>
            <a:endParaRPr sz="1800">
              <a:latin typeface="Carlito"/>
              <a:cs typeface="Carlito"/>
            </a:endParaRPr>
          </a:p>
          <a:p>
            <a:pPr>
              <a:defRPr/>
            </a:pPr>
            <a:endParaRPr sz="1800">
              <a:latin typeface="Carlito"/>
              <a:cs typeface="Carlito"/>
            </a:endParaRPr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Специалисты разработают и внедрят систему электронного </a:t>
            </a:r>
            <a:r>
              <a:rPr sz="18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документооборота</a:t>
            </a: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которая поможет сократить временные затраты на обработку документов, упростит процедуру подачи заявлений и улучшит обмен информацией между различными подразделениями университета. </a:t>
            </a:r>
          </a:p>
          <a:p>
            <a:pPr>
              <a:defRPr/>
            </a:pPr>
            <a:endParaRPr sz="1800">
              <a:latin typeface="Carlito"/>
              <a:cs typeface="Carlito"/>
            </a:endParaRPr>
          </a:p>
          <a:p>
            <a:pPr>
              <a:defRPr/>
            </a:pPr>
            <a:endParaRPr sz="1800">
              <a:latin typeface="Carlito"/>
              <a:cs typeface="Carlito"/>
            </a:endParaRPr>
          </a:p>
          <a:p>
            <a:pPr>
              <a:defRPr/>
            </a:pPr>
            <a:r>
              <a:rPr lang="ru-RU" sz="1800" b="1" i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Мы сможем</a:t>
            </a:r>
            <a:r>
              <a:rPr lang="ru-RU" sz="1800" b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80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реализовать проект в период от 6 месяцев до 1 года, за 1 млн рублей, силами приглашенных специалистов.</a:t>
            </a:r>
            <a:endParaRPr sz="180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06824127" name="Группа 19"/>
          <p:cNvGrpSpPr/>
          <p:nvPr/>
        </p:nvGrpSpPr>
        <p:grpSpPr bwMode="auto">
          <a:xfrm>
            <a:off x="0" y="0"/>
            <a:ext cx="12191998" cy="797558"/>
            <a:chOff x="0" y="0"/>
            <a:chExt cx="12191998" cy="797558"/>
          </a:xfrm>
        </p:grpSpPr>
        <p:sp>
          <p:nvSpPr>
            <p:cNvPr id="157494207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98268075" name="Прямоугольник 7"/>
            <p:cNvSpPr/>
            <p:nvPr/>
          </p:nvSpPr>
          <p:spPr bwMode="auto">
            <a:xfrm>
              <a:off x="419313" y="330198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24152493" name="TextBox 3"/>
            <p:cNvSpPr txBox="1"/>
            <p:nvPr/>
          </p:nvSpPr>
          <p:spPr bwMode="auto">
            <a:xfrm>
              <a:off x="863605" y="380818"/>
              <a:ext cx="2088511" cy="36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ПРОДУКТ ПРОЕКТА</a:t>
              </a:r>
              <a:endParaRPr sz="1800" b="1">
                <a:latin typeface="Carlito"/>
                <a:cs typeface="Carlito"/>
              </a:endParaRPr>
            </a:p>
          </p:txBody>
        </p:sp>
      </p:grpSp>
      <p:sp>
        <p:nvSpPr>
          <p:cNvPr id="1719781149" name="TextBox 18"/>
          <p:cNvSpPr txBox="1"/>
          <p:nvPr/>
        </p:nvSpPr>
        <p:spPr bwMode="auto">
          <a:xfrm>
            <a:off x="0" y="1224391"/>
            <a:ext cx="3044388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324594872" name="TextBox 20"/>
          <p:cNvSpPr txBox="1"/>
          <p:nvPr/>
        </p:nvSpPr>
        <p:spPr bwMode="auto">
          <a:xfrm>
            <a:off x="3424889" y="999100"/>
            <a:ext cx="853864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Мы предлагаем создать </a:t>
            </a: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приложение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для упрощения учебного процесса студентов и преподавателей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. Оно будет доступно для разных платформ.</a:t>
            </a:r>
            <a:endParaRPr sz="1600" dirty="0">
              <a:latin typeface="Carlito"/>
              <a:cs typeface="Carlito"/>
            </a:endParaRPr>
          </a:p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Основные функции / возможности: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личный кабинет по студенческой почте 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студенческая почта и личные чаты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видео-связь 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расписание и оценки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задания 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доступ к библиотеке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ТюмГУ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отметки практики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мероприятия и новости университета 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выбор модулей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адреса корпусов и их названия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доступ к загруженным файлам и «корзина»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настройки приложения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Carlito"/>
              <a:ea typeface="Carlito"/>
              <a:cs typeface="Carlito"/>
            </a:endParaRPr>
          </a:p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Сценарий использования: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поступление в университет - отправка логина и пароля для приложения на личную почту - скачивание приложения - вход - доступ ко всем необходимым ресурсам и данным для студента </a:t>
            </a:r>
          </a:p>
        </p:txBody>
      </p:sp>
      <p:pic>
        <p:nvPicPr>
          <p:cNvPr id="1136139657" name="Рисунок 113613965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34372" y="2516707"/>
            <a:ext cx="2374347" cy="2374347"/>
          </a:xfrm>
          <a:prstGeom prst="rect">
            <a:avLst/>
          </a:prstGeom>
        </p:spPr>
      </p:pic>
      <p:pic>
        <p:nvPicPr>
          <p:cNvPr id="1977075478" name="Рисунок 1977075477"/>
          <p:cNvPicPr>
            <a:picLocks noChangeAspect="1"/>
          </p:cNvPicPr>
          <p:nvPr/>
        </p:nvPicPr>
        <p:blipFill>
          <a:blip r:embed="rId3"/>
          <a:srcRect l="1798" t="9613" r="71670" b="78953"/>
          <a:stretch/>
        </p:blipFill>
        <p:spPr bwMode="auto">
          <a:xfrm>
            <a:off x="457439" y="1794563"/>
            <a:ext cx="2043043" cy="1909317"/>
          </a:xfrm>
          <a:prstGeom prst="rect">
            <a:avLst/>
          </a:prstGeom>
        </p:spPr>
      </p:pic>
      <p:pic>
        <p:nvPicPr>
          <p:cNvPr id="2063009588" name="Рисунок 206300958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7439" y="4001225"/>
            <a:ext cx="2043043" cy="2140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63606" y="380819"/>
              <a:ext cx="208851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ПРОДУКТ ПРОЕКТА</a:t>
              </a:r>
              <a:endParaRPr sz="1800" b="1">
                <a:latin typeface="Carlito"/>
                <a:cs typeface="Carlito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4553766" y="133769"/>
            <a:ext cx="3045108" cy="396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1" u="none" strike="noStrike" cap="none" spc="0">
                <a:ln>
                  <a:noFill/>
                </a:ln>
                <a:solidFill>
                  <a:schemeClr val="bg1"/>
                </a:solidFill>
                <a:latin typeface="Carlito"/>
                <a:ea typeface="Carlito"/>
                <a:cs typeface="Carlito"/>
              </a:rPr>
              <a:t>Примеры внешнего вида</a:t>
            </a:r>
            <a:endParaRPr sz="1800" b="0" i="0" u="none" strike="noStrike" cap="none" spc="0">
              <a:ln>
                <a:noFill/>
              </a:ln>
              <a:solidFill>
                <a:schemeClr val="bg1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443936272" name=" 1443936271"/>
          <p:cNvSpPr/>
          <p:nvPr/>
        </p:nvSpPr>
        <p:spPr bwMode="auto">
          <a:xfrm>
            <a:off x="5274505" y="6141278"/>
            <a:ext cx="1602192" cy="3661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725549976" name="Рисунок 725549975"/>
          <p:cNvPicPr>
            <a:picLocks noChangeAspect="1"/>
          </p:cNvPicPr>
          <p:nvPr/>
        </p:nvPicPr>
        <p:blipFill>
          <a:blip r:embed="rId2"/>
          <a:srcRect t="3435"/>
          <a:stretch/>
        </p:blipFill>
        <p:spPr bwMode="auto">
          <a:xfrm>
            <a:off x="165651" y="2774673"/>
            <a:ext cx="1646041" cy="3492431"/>
          </a:xfrm>
          <a:prstGeom prst="rect">
            <a:avLst/>
          </a:prstGeom>
        </p:spPr>
      </p:pic>
      <p:pic>
        <p:nvPicPr>
          <p:cNvPr id="2005981530" name="Рисунок 2005981529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4115108" y="2682009"/>
            <a:ext cx="1659842" cy="3599658"/>
          </a:xfrm>
          <a:prstGeom prst="rect">
            <a:avLst/>
          </a:prstGeom>
        </p:spPr>
      </p:pic>
      <p:pic>
        <p:nvPicPr>
          <p:cNvPr id="1773020434" name="Рисунок 1773020433"/>
          <p:cNvPicPr>
            <a:picLocks noChangeAspect="1"/>
          </p:cNvPicPr>
          <p:nvPr/>
        </p:nvPicPr>
        <p:blipFill>
          <a:blip r:embed="rId4"/>
          <a:srcRect t="2584" b="1537"/>
          <a:stretch/>
        </p:blipFill>
        <p:spPr bwMode="auto">
          <a:xfrm>
            <a:off x="2116938" y="2774673"/>
            <a:ext cx="1682694" cy="3437282"/>
          </a:xfrm>
          <a:prstGeom prst="rect">
            <a:avLst/>
          </a:prstGeom>
        </p:spPr>
      </p:pic>
      <p:pic>
        <p:nvPicPr>
          <p:cNvPr id="1801285825" name="Рисунок 180128582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95999" y="2668995"/>
            <a:ext cx="1711464" cy="3570535"/>
          </a:xfrm>
          <a:prstGeom prst="rect">
            <a:avLst/>
          </a:prstGeom>
        </p:spPr>
      </p:pic>
      <p:pic>
        <p:nvPicPr>
          <p:cNvPr id="1779970644" name="Рисунок 1779970643"/>
          <p:cNvPicPr>
            <a:picLocks noChangeAspect="1"/>
          </p:cNvPicPr>
          <p:nvPr/>
        </p:nvPicPr>
        <p:blipFill>
          <a:blip r:embed="rId6"/>
          <a:srcRect t="1687" b="1933"/>
          <a:stretch/>
        </p:blipFill>
        <p:spPr bwMode="auto">
          <a:xfrm>
            <a:off x="8122708" y="2696570"/>
            <a:ext cx="1753152" cy="3515385"/>
          </a:xfrm>
          <a:prstGeom prst="rect">
            <a:avLst/>
          </a:prstGeom>
        </p:spPr>
      </p:pic>
      <p:pic>
        <p:nvPicPr>
          <p:cNvPr id="1849266398" name="Рисунок 1849266397"/>
          <p:cNvPicPr>
            <a:picLocks noChangeAspect="1"/>
          </p:cNvPicPr>
          <p:nvPr/>
        </p:nvPicPr>
        <p:blipFill>
          <a:blip r:embed="rId7"/>
          <a:srcRect t="5619" b="2887"/>
          <a:stretch/>
        </p:blipFill>
        <p:spPr bwMode="auto">
          <a:xfrm>
            <a:off x="10145435" y="2673502"/>
            <a:ext cx="1796737" cy="3561521"/>
          </a:xfrm>
          <a:prstGeom prst="rect">
            <a:avLst/>
          </a:prstGeom>
        </p:spPr>
      </p:pic>
      <p:sp>
        <p:nvSpPr>
          <p:cNvPr id="248763413" name="TextBox 248763412"/>
          <p:cNvSpPr txBox="1"/>
          <p:nvPr/>
        </p:nvSpPr>
        <p:spPr bwMode="auto">
          <a:xfrm>
            <a:off x="3365334" y="1379669"/>
            <a:ext cx="4757373" cy="8233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4800" i="1">
                <a:latin typeface="Carlito"/>
                <a:ea typeface="Carlito"/>
                <a:cs typeface="Carlito"/>
              </a:rPr>
              <a:t>Для смартфонов</a:t>
            </a:r>
            <a:r>
              <a:rPr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427553839" name="Группа 19"/>
          <p:cNvGrpSpPr/>
          <p:nvPr/>
        </p:nvGrpSpPr>
        <p:grpSpPr bwMode="auto">
          <a:xfrm>
            <a:off x="0" y="0"/>
            <a:ext cx="12191998" cy="797558"/>
            <a:chOff x="0" y="0"/>
            <a:chExt cx="12191998" cy="797558"/>
          </a:xfrm>
        </p:grpSpPr>
        <p:sp>
          <p:nvSpPr>
            <p:cNvPr id="614016464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77432209" name="Прямоугольник 7"/>
            <p:cNvSpPr/>
            <p:nvPr/>
          </p:nvSpPr>
          <p:spPr bwMode="auto">
            <a:xfrm>
              <a:off x="419313" y="330198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1297651" name="TextBox 3"/>
            <p:cNvSpPr txBox="1"/>
            <p:nvPr/>
          </p:nvSpPr>
          <p:spPr bwMode="auto">
            <a:xfrm>
              <a:off x="863605" y="380818"/>
              <a:ext cx="2088511" cy="36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ПРОДУКТ ПРОЕКТА</a:t>
              </a:r>
              <a:endParaRPr sz="1800" b="1">
                <a:latin typeface="Carlito"/>
                <a:cs typeface="Carlito"/>
              </a:endParaRPr>
            </a:p>
          </p:txBody>
        </p:sp>
      </p:grpSp>
      <p:sp>
        <p:nvSpPr>
          <p:cNvPr id="891352631" name="TextBox 18"/>
          <p:cNvSpPr txBox="1"/>
          <p:nvPr/>
        </p:nvSpPr>
        <p:spPr bwMode="auto">
          <a:xfrm>
            <a:off x="4553766" y="133769"/>
            <a:ext cx="3045108" cy="396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1" u="none" strike="noStrike" cap="none" spc="0">
                <a:ln>
                  <a:noFill/>
                </a:ln>
                <a:solidFill>
                  <a:schemeClr val="bg1"/>
                </a:solidFill>
                <a:latin typeface="Carlito"/>
                <a:ea typeface="Carlito"/>
                <a:cs typeface="Carlito"/>
              </a:rPr>
              <a:t>Примеры внешнего вида</a:t>
            </a:r>
            <a:endParaRPr sz="1800" b="0" i="0" u="none" strike="noStrike" cap="none" spc="0">
              <a:ln>
                <a:noFill/>
              </a:ln>
              <a:solidFill>
                <a:schemeClr val="bg1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374426353" name=" 1374426352"/>
          <p:cNvSpPr/>
          <p:nvPr/>
        </p:nvSpPr>
        <p:spPr bwMode="auto">
          <a:xfrm>
            <a:off x="5274504" y="6141277"/>
            <a:ext cx="1602191" cy="366118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835323" name="TextBox 2835322"/>
          <p:cNvSpPr txBox="1"/>
          <p:nvPr/>
        </p:nvSpPr>
        <p:spPr bwMode="auto">
          <a:xfrm>
            <a:off x="3548383" y="744668"/>
            <a:ext cx="5054432" cy="8233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4800" i="1">
                <a:latin typeface="Carlito"/>
                <a:ea typeface="Carlito"/>
                <a:cs typeface="Carlito"/>
              </a:rPr>
              <a:t>Для компьютеров</a:t>
            </a:r>
            <a:r>
              <a:rPr/>
              <a:t> </a:t>
            </a:r>
          </a:p>
        </p:txBody>
      </p:sp>
      <p:pic>
        <p:nvPicPr>
          <p:cNvPr id="338804820" name="Рисунок 3388048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63025" y="1471004"/>
            <a:ext cx="4668024" cy="3111567"/>
          </a:xfrm>
          <a:prstGeom prst="rect">
            <a:avLst/>
          </a:prstGeom>
        </p:spPr>
      </p:pic>
      <p:pic>
        <p:nvPicPr>
          <p:cNvPr id="683714573" name="Рисунок 68371457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844813" y="1471004"/>
            <a:ext cx="4668024" cy="3111566"/>
          </a:xfrm>
          <a:prstGeom prst="rect">
            <a:avLst/>
          </a:prstGeom>
        </p:spPr>
      </p:pic>
      <p:pic>
        <p:nvPicPr>
          <p:cNvPr id="109603907" name="Рисунок 10960390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815245" y="1283804"/>
            <a:ext cx="4762479" cy="3174527"/>
          </a:xfrm>
          <a:prstGeom prst="rect">
            <a:avLst/>
          </a:prstGeom>
        </p:spPr>
      </p:pic>
      <p:pic>
        <p:nvPicPr>
          <p:cNvPr id="950144252" name="Рисунок 95014425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-263025" y="3804292"/>
            <a:ext cx="4668024" cy="3111567"/>
          </a:xfrm>
          <a:prstGeom prst="rect">
            <a:avLst/>
          </a:prstGeom>
        </p:spPr>
      </p:pic>
      <p:pic>
        <p:nvPicPr>
          <p:cNvPr id="1673142971" name="Рисунок 167314297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619603" y="3664312"/>
            <a:ext cx="4773947" cy="3182172"/>
          </a:xfrm>
          <a:prstGeom prst="rect">
            <a:avLst/>
          </a:prstGeom>
        </p:spPr>
      </p:pic>
      <p:pic>
        <p:nvPicPr>
          <p:cNvPr id="1684557650" name="Рисунок 168455764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747103" y="3978416"/>
            <a:ext cx="4704924" cy="3136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52645" y="380819"/>
              <a:ext cx="151043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ТЕХНОЛОГИЯ</a:t>
              </a:r>
              <a:endParaRPr sz="1800" b="1">
                <a:latin typeface="Carlito"/>
                <a:cs typeface="Carlito"/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26356" y="1005616"/>
            <a:ext cx="1125773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Технологии, используемые в решении: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0" u="none" dirty="0" err="1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разработка</a:t>
            </a:r>
            <a:r>
              <a:rPr sz="1600" b="1" i="0" u="none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0" u="none" dirty="0" err="1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кроссплатформенного</a:t>
            </a:r>
            <a:r>
              <a:rPr sz="1600" b="1" i="0" u="none" dirty="0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0" u="none" dirty="0" err="1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приложения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rlito"/>
                <a:ea typeface="Carlito"/>
                <a:cs typeface="Carlito"/>
              </a:rPr>
              <a:t>(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rlito"/>
                <a:ea typeface="Carlito"/>
                <a:cs typeface="Carlito"/>
              </a:rPr>
              <a:t>Cross-Platform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rlito"/>
                <a:ea typeface="Carlito"/>
                <a:cs typeface="Carlito"/>
              </a:rPr>
              <a:t>Development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rlito"/>
                <a:ea typeface="Carlito"/>
                <a:cs typeface="Carlito"/>
              </a:rPr>
              <a:t>)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то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есть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реализация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проекта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которое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работает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нескольких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операционных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системах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.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Главным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преимуществом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кроссплатформенной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разработки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является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использование</a:t>
            </a:r>
            <a:r>
              <a:rPr sz="1600" b="0" i="0" u="sng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одной</a:t>
            </a:r>
            <a:r>
              <a:rPr sz="1600" b="0" i="0" u="sng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кодовой</a:t>
            </a:r>
            <a:r>
              <a:rPr sz="1600" b="0" i="0" u="sng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базы</a:t>
            </a:r>
            <a:r>
              <a:rPr sz="1600" b="0" i="0" u="sng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для</a:t>
            </a:r>
            <a:r>
              <a:rPr sz="1600" b="0" i="0" u="sng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различных</a:t>
            </a:r>
            <a:r>
              <a:rPr sz="1600" b="0" i="0" u="sng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sng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платформ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.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Это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позволяет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разработчикам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работать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с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одним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технологическим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стеком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вместо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изучения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нескольких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стеков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для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каждой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платформы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или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операционной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системы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.</a:t>
            </a:r>
            <a:endParaRPr sz="1600" dirty="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Продукт обладает следующими техническими параметрами: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удобство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для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пользователей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функциональность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стабильность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работы</a:t>
            </a:r>
            <a:endParaRPr sz="1600" b="0" i="0" u="none" dirty="0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безопасность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конфиденциальность</a:t>
            </a:r>
            <a:endParaRPr sz="1600" b="0" i="0" u="none" dirty="0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мобильность</a:t>
            </a:r>
            <a:endParaRPr sz="1600" b="0" i="0" u="none" dirty="0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мультиплатформенность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(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отражение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различных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типах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устройств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)</a:t>
            </a:r>
            <a:endParaRPr sz="1600" dirty="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Уровень готовности технологии: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i="0" u="none" strike="noStrike" cap="none" spc="0" dirty="0">
                <a:ln>
                  <a:noFill/>
                </a:ln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TRL </a:t>
            </a:r>
            <a:r>
              <a:rPr lang="ru-RU" sz="1600" b="1" i="0" u="none" strike="noStrike" cap="none" spc="0" dirty="0">
                <a:ln>
                  <a:noFill/>
                </a:ln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№</a:t>
            </a:r>
            <a:r>
              <a:rPr lang="en-US" sz="1600" b="1" i="0" u="none" strike="noStrike" cap="none" spc="0" dirty="0">
                <a:ln>
                  <a:noFill/>
                </a:ln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1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-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Сформулирована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концепция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технологии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обоснована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её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полезность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Сформулирована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идея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целевая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аудитория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технология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продукта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Проведён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анализ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конкурентов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составлен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финансовый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план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бизнес-модель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проведён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опрос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основе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которого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определена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потребность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новом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продукте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сформулирована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перспективное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технологическое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решение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</a:t>
            </a:r>
            <a:endParaRPr sz="1600" b="0" i="0" u="none" strike="noStrike" cap="none" spc="0" dirty="0">
              <a:ln>
                <a:noFill/>
              </a:ln>
              <a:solidFill>
                <a:schemeClr val="tx1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-7056" y="-37689"/>
            <a:ext cx="12191998" cy="526464"/>
            <a:chOff x="0" y="0"/>
            <a:chExt cx="12191998" cy="526464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1999" cy="458647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160344"/>
              <a:ext cx="3786924" cy="3631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9801" y="160344"/>
              <a:ext cx="3559216" cy="366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      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96858"/>
              </p:ext>
            </p:extLst>
          </p:nvPr>
        </p:nvGraphicFramePr>
        <p:xfrm>
          <a:off x="0" y="542660"/>
          <a:ext cx="12227861" cy="6239150"/>
        </p:xfrm>
        <a:graphic>
          <a:graphicData uri="http://schemas.openxmlformats.org/drawingml/2006/table">
            <a:tbl>
              <a:tblPr firstRow="1" bandRow="1"/>
              <a:tblGrid>
                <a:gridCol w="952643"/>
                <a:gridCol w="1185758"/>
                <a:gridCol w="1487584"/>
                <a:gridCol w="2045428"/>
                <a:gridCol w="2417324"/>
                <a:gridCol w="2045428"/>
                <a:gridCol w="2093696"/>
              </a:tblGrid>
              <a:tr h="59044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Критерии</a:t>
                      </a:r>
                      <a:endParaRPr sz="1050" b="1" dirty="0"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Наш проект</a:t>
                      </a:r>
                      <a:endParaRPr sz="1050" b="1"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050" b="1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«Smart Campus»</a:t>
                      </a:r>
                      <a:endParaRPr sz="105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50" b="1" i="0" u="none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Модеус</a:t>
                      </a:r>
                      <a:endParaRPr sz="1050" b="1">
                        <a:solidFill>
                          <a:schemeClr val="bg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Кампус расписание вузов</a:t>
                      </a:r>
                      <a:endParaRPr sz="105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УрФУ.Учеба</a:t>
                      </a:r>
                      <a:endParaRPr sz="105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НИУ РАНХиГС</a:t>
                      </a:r>
                      <a:endParaRPr sz="105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50" b="1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     HSE App X</a:t>
                      </a:r>
                      <a:endParaRPr sz="1050" b="1" i="0" u="none" strike="noStrike" cap="none" spc="0">
                        <a:solidFill>
                          <a:schemeClr val="bg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5772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 i="0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Функциональность</a:t>
                      </a:r>
                      <a:endParaRPr sz="1050" b="1" dirty="0"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50" b="1" i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+Учебные материалы</a:t>
                      </a:r>
                      <a:endParaRPr sz="1050" b="1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r>
                        <a:rPr sz="1050" b="1" i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+Планирование и организация учебного процесса</a:t>
                      </a:r>
                      <a:endParaRPr sz="1050" b="1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r>
                        <a:rPr sz="1050" b="1" i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+Форум и общение</a:t>
                      </a: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+Широкий функционал, включающий расписание занятий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+Фильтр студентов и преподавателей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+Возможность просматривать расписание на неделю, месяц или день, а также настраивать уведомления о предстоящих занятиях.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chemeClr val="accent6"/>
                          </a:solidFill>
                          <a:latin typeface="Carlito"/>
                          <a:ea typeface="Carlito"/>
                          <a:cs typeface="Carlito"/>
                        </a:rPr>
                        <a:t>+Удобный доступ к расписанию занятий, результатам экзаменов и успеваемости.</a:t>
                      </a:r>
                      <a:endParaRPr sz="1050" b="0" i="0" u="none">
                        <a:solidFill>
                          <a:schemeClr val="accent6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-Нет функции просмотра расписания на неделю, месяц.</a:t>
                      </a:r>
                      <a:endParaRPr sz="1050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+Удобное расписание занятий и возможность настройки уведомлений о предстоящих событиях.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-Не возможно просмотреть расписание своей группы</a:t>
                      </a:r>
                      <a:endParaRPr sz="1050" i="0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+Полное и актуальное расписание занятий, включая информацию о преподавателях, аудиториях и других деталях.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+Функция оплаты обучения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-Нет срока домашних заданий</a:t>
                      </a:r>
                      <a:endParaRPr sz="1050" b="0" i="0" u="none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3651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 i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Удобство использования</a:t>
                      </a:r>
                      <a:endParaRPr sz="105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50" b="1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+Интуитивный интерфейс</a:t>
                      </a:r>
                      <a:endParaRPr sz="1050" b="1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r>
                        <a:rPr sz="1050" b="1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+Система уведомлений </a:t>
                      </a:r>
                      <a:endParaRPr sz="1050" b="1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r>
                        <a:rPr sz="1050" b="1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+Поддержка на различных языках</a:t>
                      </a:r>
                      <a:endParaRPr sz="1050" b="1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r>
                        <a:rPr sz="1050" i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+Удобное и интуитивно понятное пользовательское интерфейс, что облегчает навигацию и использование сайта</a:t>
                      </a:r>
                      <a:endParaRPr sz="1050" b="0" i="0" u="none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-Частые сбои</a:t>
                      </a:r>
                      <a:r>
                        <a:rPr sz="105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endParaRPr sz="1050" b="0" i="0" u="none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+Удобный и простой доступ к расписанию занятий в различных вузах.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lang="ru-RU"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 </a:t>
                      </a: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Интеграция с календарем на устройстве, что позволяет синхронизировать расписание с другими приложениями и устройствами. </a:t>
                      </a: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-Отсутствие фильтра преподавателей</a:t>
                      </a:r>
                      <a:endParaRPr sz="1050" b="0" i="0" u="none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-Не вовремя обновляется расписание</a:t>
                      </a:r>
                      <a:endParaRPr sz="1050" b="0" i="0" u="none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+Возможность общения с преподавателями и студентами через личные сообщения.</a:t>
                      </a:r>
                      <a:endParaRPr sz="105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+Доступ к материалам и документам, а также возможность общения с преподавателями и студентами.</a:t>
                      </a: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+Возможность настройки уведомлений о предстоящих занятиях и изменениях в расписании.</a:t>
                      </a:r>
                      <a:endParaRPr sz="1050" b="0" i="0" u="none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-Отсутствие синхронизации с календарем</a:t>
                      </a: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08859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50" b="1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Кроссплатформенность</a:t>
                      </a:r>
                      <a:endParaRPr sz="1050" b="1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b="1" i="0">
                          <a:solidFill>
                            <a:srgbClr val="00B0F0"/>
                          </a:solidFill>
                          <a:latin typeface="Carlito"/>
                          <a:ea typeface="Carlito"/>
                          <a:cs typeface="Carlito"/>
                        </a:rPr>
                        <a:t>Присутствует в App Store и Google Play + доступен для скачивания на Windows/ ios</a:t>
                      </a:r>
                      <a:endParaRPr sz="1050" b="1" i="0">
                        <a:solidFill>
                          <a:srgbClr val="00B0F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i="0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Отсутствует</a:t>
                      </a:r>
                      <a:endParaRPr sz="1050" i="0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Присутствуют в App Store и Google Play</a:t>
                      </a: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Присутствуют в App Store и Google Play</a:t>
                      </a: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Присутствуют в App Store и Google Play</a:t>
                      </a: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5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Присутствуют в App Store и Google Play</a:t>
                      </a:r>
                      <a:endParaRPr sz="1050" i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1774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50" b="1">
                          <a:latin typeface="Carlito"/>
                          <a:ea typeface="Carlito"/>
                          <a:cs typeface="Carlito"/>
                        </a:rPr>
                        <a:t>Совместимость</a:t>
                      </a:r>
                      <a:endParaRPr sz="105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b="1" i="0" u="none" strike="noStrike" cap="none" spc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+Совместим со всеми устройствами</a:t>
                      </a: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i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+Совместим со всеми устройствами</a:t>
                      </a: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b="0" i="0" u="none" strike="noStrike" cap="none" spc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+Совместим со всеми устройствами</a:t>
                      </a: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b="0" i="0" u="none" strike="noStrike" cap="none" spc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+Совместим со всеми устройствами</a:t>
                      </a:r>
                      <a:endParaRPr sz="1050" i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b="0" i="0" u="none" strike="noStrike" cap="none" spc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 Совместим со всеми устройствами</a:t>
                      </a:r>
                      <a:endParaRPr sz="1050" b="0" i="0" u="none" strike="noStrike" cap="none" spc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  <a:p>
                      <a:pPr algn="l">
                        <a:defRPr/>
                      </a:pPr>
                      <a:r>
                        <a:rPr lang="ru-RU" sz="1050" b="0" i="0" u="none" strike="noStrike" cap="none" spc="0">
                          <a:solidFill>
                            <a:srgbClr val="FF0000"/>
                          </a:solidFill>
                          <a:latin typeface="Carlito"/>
                          <a:ea typeface="Carlito"/>
                          <a:cs typeface="Carlito"/>
                        </a:rPr>
                        <a:t>-Отсутствие оптимизации </a:t>
                      </a:r>
                      <a:endParaRPr sz="1050" i="0">
                        <a:solidFill>
                          <a:srgbClr val="FF000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50" b="0" i="0" u="none" strike="noStrike" cap="none" spc="0" dirty="0">
                          <a:solidFill>
                            <a:srgbClr val="92D050"/>
                          </a:solidFill>
                          <a:latin typeface="Carlito"/>
                          <a:ea typeface="Carlito"/>
                          <a:cs typeface="Carlito"/>
                        </a:rPr>
                        <a:t>+Совместим со всеми устройствами</a:t>
                      </a:r>
                      <a:endParaRPr sz="1050" i="0" dirty="0">
                        <a:solidFill>
                          <a:srgbClr val="92D050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330198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7781" y="380818"/>
              <a:ext cx="221118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ГИПОТЕЗЫ ПРОЕКТА</a:t>
              </a:r>
              <a:endParaRPr sz="1800" b="1">
                <a:latin typeface="Carlito"/>
                <a:cs typeface="Carlito"/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48625" y="864783"/>
            <a:ext cx="6103585" cy="585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Гипотеза: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8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Улучшение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цифровой инфраструктуры и средств коммуникации на университетском кампусе</a:t>
            </a:r>
            <a:r>
              <a:rPr sz="18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приведет к увеличению эффективности обучения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развитию профессиональных навыков студентов и повышению удовлетворенности студенческого опыта.</a:t>
            </a:r>
            <a:endParaRPr sz="1800">
              <a:solidFill>
                <a:schemeClr val="tx1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1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Способ проверки: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800" b="0" i="0" u="none">
                <a:solidFill>
                  <a:srgbClr val="FFC000"/>
                </a:solidFill>
                <a:latin typeface="Carlito"/>
                <a:ea typeface="Carlito"/>
                <a:cs typeface="Carlito"/>
              </a:rPr>
              <a:t>Проведение опроса/интервью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среди студентов и преподавателей для оценки удовлетворенности текущей цифровой инфраструктурой, оценки потребностей и ожиданий от новых решений. Также будет </a:t>
            </a:r>
            <a:r>
              <a:rPr sz="1800" b="0" i="0" u="none">
                <a:solidFill>
                  <a:srgbClr val="FFC000"/>
                </a:solidFill>
                <a:latin typeface="Carlito"/>
                <a:ea typeface="Carlito"/>
                <a:cs typeface="Carlito"/>
              </a:rPr>
              <a:t>отслеживаться степень использования предложенных решений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их влияние на качество учебного процесса и комфорт студентов.</a:t>
            </a:r>
            <a:endParaRPr sz="1800">
              <a:solidFill>
                <a:schemeClr val="tx1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Целевое количество респондентов: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Целевым количеством респондентов будет </a:t>
            </a:r>
            <a:r>
              <a:rPr sz="18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100 студентов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8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10 преподавателей</a:t>
            </a: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что позволит получить достаточно объективную и репрезентативную информацию о потребностях и ожиданиях в отношении цифровой инфраструктуры на кампусе.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>
              <a:solidFill>
                <a:schemeClr val="tx1"/>
              </a:solidFill>
              <a:latin typeface="Carlito"/>
              <a:cs typeface="Carlito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554635" y="1470539"/>
            <a:ext cx="5049519" cy="417130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632355" y="1540256"/>
            <a:ext cx="489407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Вопросы для опроса / интервью:</a:t>
            </a:r>
            <a:r>
              <a:rPr sz="1600" b="0" i="0" u="none" dirty="0">
                <a:solidFill>
                  <a:srgbClr val="FFFFFF"/>
                </a:solidFill>
                <a:latin typeface="Carlito"/>
                <a:ea typeface="Carlito"/>
                <a:cs typeface="Carlito"/>
              </a:rPr>
              <a:t>1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600" b="0" i="0" u="none" dirty="0">
                <a:solidFill>
                  <a:srgbClr val="FFFFFF"/>
                </a:solidFill>
                <a:latin typeface="Carlito"/>
                <a:ea typeface="Carlito"/>
                <a:cs typeface="Carlito"/>
              </a:rPr>
              <a:t>. </a:t>
            </a:r>
            <a:r>
              <a:rPr sz="1600" b="0" i="0" u="none" dirty="0" err="1">
                <a:solidFill>
                  <a:srgbClr val="FFFFFF"/>
                </a:solidFill>
                <a:latin typeface="Carlito"/>
                <a:ea typeface="Carlito"/>
                <a:cs typeface="Carlito"/>
              </a:rPr>
              <a:t>Како</a:t>
            </a:r>
            <a:endParaRPr sz="1600" b="0" i="0" u="none" dirty="0">
              <a:solidFill>
                <a:srgbClr val="FFFFFF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Какой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уровень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удовлетворенности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текущей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цифровой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инфраструктурой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кампусе</a:t>
            </a:r>
            <a:r>
              <a:rPr sz="1600" b="0" i="0" u="none" dirty="0" smtClean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?</a:t>
            </a:r>
            <a:endParaRPr lang="ru-RU" sz="1600" b="0" i="0" u="none" dirty="0" smtClean="0">
              <a:solidFill>
                <a:schemeClr val="tx1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600" b="0" i="0" u="none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основные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проблемы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неудобства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испытываете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использовании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текущих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цифровых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ресурсов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университета</a:t>
            </a:r>
            <a:r>
              <a:rPr sz="1600" b="0" i="0" u="none" dirty="0" smtClean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?</a:t>
            </a:r>
            <a:endParaRPr lang="ru-RU" sz="1600" b="0" i="0" u="none" dirty="0" smtClean="0">
              <a:solidFill>
                <a:schemeClr val="tx1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600" b="0" i="0" u="none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возможности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функциональность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бы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хотели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видеть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новом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мобильном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приложении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для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студентов</a:t>
            </a:r>
            <a:r>
              <a:rPr sz="1600" b="0" i="0" u="none" dirty="0" smtClean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?</a:t>
            </a:r>
            <a:endParaRPr lang="ru-RU" sz="1600" b="0" i="0" u="none" dirty="0" smtClean="0">
              <a:solidFill>
                <a:schemeClr val="tx1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600" b="0" i="0" u="none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ожидания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требования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у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вас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есть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отношении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электронного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документооборота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его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внедрения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кампусе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?</a:t>
            </a: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</p:txBody>
      </p:sp>
      <p:sp>
        <p:nvSpPr>
          <p:cNvPr id="1793885953" name="TextBox 1793885952"/>
          <p:cNvSpPr txBox="1"/>
          <p:nvPr/>
        </p:nvSpPr>
        <p:spPr bwMode="auto">
          <a:xfrm>
            <a:off x="7370064" y="5837732"/>
            <a:ext cx="423409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Итог</a:t>
            </a:r>
            <a:r>
              <a:rPr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:</a:t>
            </a:r>
            <a:r>
              <a:rPr b="1" i="1" u="none" dirty="0">
                <a:solidFill>
                  <a:srgbClr val="92D050"/>
                </a:solidFill>
                <a:latin typeface="Carlito"/>
                <a:ea typeface="Carlito"/>
                <a:cs typeface="Carlito"/>
              </a:rPr>
              <a:t> </a:t>
            </a:r>
            <a:r>
              <a:rPr b="1" i="1" u="none" dirty="0" err="1">
                <a:solidFill>
                  <a:srgbClr val="92D050"/>
                </a:solidFill>
                <a:latin typeface="Carlito"/>
                <a:ea typeface="Carlito"/>
                <a:cs typeface="Carlito"/>
              </a:rPr>
              <a:t>гипотеза</a:t>
            </a:r>
            <a:r>
              <a:rPr b="1" i="1" u="none" dirty="0">
                <a:solidFill>
                  <a:srgbClr val="92D050"/>
                </a:solidFill>
                <a:latin typeface="Carlito"/>
                <a:ea typeface="Carlito"/>
                <a:cs typeface="Carlito"/>
              </a:rPr>
              <a:t> </a:t>
            </a:r>
            <a:r>
              <a:rPr b="1" i="1" u="none" dirty="0" err="1">
                <a:solidFill>
                  <a:srgbClr val="92D050"/>
                </a:solidFill>
                <a:latin typeface="Carlito"/>
                <a:ea typeface="Carlito"/>
                <a:cs typeface="Carlito"/>
              </a:rPr>
              <a:t>подтвердилась</a:t>
            </a:r>
            <a:r>
              <a:rPr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endParaRPr sz="1800" dirty="0">
              <a:solidFill>
                <a:schemeClr val="tx1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74675691" name="Группа 19"/>
          <p:cNvGrpSpPr/>
          <p:nvPr/>
        </p:nvGrpSpPr>
        <p:grpSpPr bwMode="auto">
          <a:xfrm>
            <a:off x="0" y="0"/>
            <a:ext cx="12191998" cy="797557"/>
            <a:chOff x="0" y="0"/>
            <a:chExt cx="12191998" cy="797557"/>
          </a:xfrm>
        </p:grpSpPr>
        <p:sp>
          <p:nvSpPr>
            <p:cNvPr id="621727102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1735580" name="Прямоугольник 7"/>
            <p:cNvSpPr/>
            <p:nvPr/>
          </p:nvSpPr>
          <p:spPr bwMode="auto">
            <a:xfrm>
              <a:off x="419311" y="330197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14918135" name="TextBox 3"/>
            <p:cNvSpPr txBox="1"/>
            <p:nvPr/>
          </p:nvSpPr>
          <p:spPr bwMode="auto">
            <a:xfrm>
              <a:off x="927780" y="380817"/>
              <a:ext cx="2211187" cy="36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ГИПОТЕЗЫ ПРОЕКТА</a:t>
              </a:r>
              <a:endParaRPr sz="1800" b="1">
                <a:latin typeface="Carlito"/>
                <a:cs typeface="Carlito"/>
              </a:endParaRPr>
            </a:p>
          </p:txBody>
        </p:sp>
      </p:grpSp>
      <p:pic>
        <p:nvPicPr>
          <p:cNvPr id="1187166364" name="Рисунок 118716636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6833" y="924737"/>
            <a:ext cx="4087520" cy="2650567"/>
          </a:xfrm>
          <a:prstGeom prst="rect">
            <a:avLst/>
          </a:prstGeom>
        </p:spPr>
      </p:pic>
      <p:pic>
        <p:nvPicPr>
          <p:cNvPr id="1276162790" name="Рисунок 127616278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951303" y="1011100"/>
            <a:ext cx="4039521" cy="2619442"/>
          </a:xfrm>
          <a:prstGeom prst="rect">
            <a:avLst/>
          </a:prstGeom>
        </p:spPr>
      </p:pic>
      <p:sp>
        <p:nvSpPr>
          <p:cNvPr id="919792604" name="TextBox 919792603"/>
          <p:cNvSpPr txBox="1"/>
          <p:nvPr/>
        </p:nvSpPr>
        <p:spPr bwMode="auto">
          <a:xfrm>
            <a:off x="4390533" y="1011100"/>
            <a:ext cx="3427850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Какой уровень удовлетворенности текущей цифровой инфраструктурой на кампусе?</a:t>
            </a:r>
            <a:endParaRPr sz="1800" b="0" i="0" u="none">
              <a:solidFill>
                <a:schemeClr val="tx1"/>
              </a:solidFill>
              <a:latin typeface="Carlito"/>
              <a:cs typeface="Carlito"/>
            </a:endParaRPr>
          </a:p>
        </p:txBody>
      </p:sp>
      <p:sp>
        <p:nvSpPr>
          <p:cNvPr id="266641265" name="TextBox 266641264"/>
          <p:cNvSpPr txBox="1"/>
          <p:nvPr/>
        </p:nvSpPr>
        <p:spPr bwMode="auto">
          <a:xfrm>
            <a:off x="4382973" y="4435198"/>
            <a:ext cx="3435410" cy="14634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 startAt="2"/>
              <a:defRPr/>
            </a:pPr>
            <a:r>
              <a:rPr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Какие основные проблемы и неудобства вы испытываете при использовании текущих цифровых ресурсов университета?</a:t>
            </a:r>
            <a:endParaRPr sz="1800" b="0" i="0" u="none">
              <a:solidFill>
                <a:schemeClr val="tx1"/>
              </a:solidFill>
              <a:latin typeface="Carlito"/>
              <a:cs typeface="Carlito"/>
            </a:endParaRPr>
          </a:p>
        </p:txBody>
      </p:sp>
      <p:pic>
        <p:nvPicPr>
          <p:cNvPr id="324830798" name="Рисунок 32483079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26833" y="3871882"/>
            <a:ext cx="4087520" cy="2728075"/>
          </a:xfrm>
          <a:prstGeom prst="rect">
            <a:avLst/>
          </a:prstGeom>
        </p:spPr>
      </p:pic>
      <p:pic>
        <p:nvPicPr>
          <p:cNvPr id="1444428035" name="Рисунок 144442803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882713" y="3871882"/>
            <a:ext cx="4108112" cy="27418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09229297" name="Группа 19"/>
          <p:cNvGrpSpPr/>
          <p:nvPr/>
        </p:nvGrpSpPr>
        <p:grpSpPr bwMode="auto">
          <a:xfrm>
            <a:off x="0" y="0"/>
            <a:ext cx="12191997" cy="797556"/>
            <a:chOff x="0" y="0"/>
            <a:chExt cx="12191997" cy="797556"/>
          </a:xfrm>
        </p:grpSpPr>
        <p:sp>
          <p:nvSpPr>
            <p:cNvPr id="1741906616" name="Прямоугольник 6"/>
            <p:cNvSpPr/>
            <p:nvPr/>
          </p:nvSpPr>
          <p:spPr bwMode="auto">
            <a:xfrm>
              <a:off x="0" y="0"/>
              <a:ext cx="12191998" cy="590307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877014903" name="Прямоугольник 7"/>
            <p:cNvSpPr/>
            <p:nvPr/>
          </p:nvSpPr>
          <p:spPr bwMode="auto">
            <a:xfrm>
              <a:off x="419310" y="330196"/>
              <a:ext cx="3228123" cy="4673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743054039" name="TextBox 3"/>
            <p:cNvSpPr txBox="1"/>
            <p:nvPr/>
          </p:nvSpPr>
          <p:spPr bwMode="auto">
            <a:xfrm>
              <a:off x="927778" y="380817"/>
              <a:ext cx="2211186" cy="366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ГИПОТЕЗЫ ПРОЕКТА</a:t>
              </a:r>
              <a:endParaRPr sz="1800" b="1">
                <a:latin typeface="Carlito"/>
                <a:cs typeface="Carlito"/>
              </a:endParaRPr>
            </a:p>
          </p:txBody>
        </p:sp>
      </p:grpSp>
      <p:sp>
        <p:nvSpPr>
          <p:cNvPr id="1371695212" name="TextBox 1371695211"/>
          <p:cNvSpPr txBox="1"/>
          <p:nvPr/>
        </p:nvSpPr>
        <p:spPr bwMode="auto">
          <a:xfrm>
            <a:off x="229528" y="942630"/>
            <a:ext cx="4880212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 startAt="3"/>
              <a:defRPr/>
            </a:pPr>
            <a:r>
              <a:rPr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Какие возможности и функциональность вы бы хотели видеть в новом мобильном приложении для студентов?</a:t>
            </a:r>
            <a:endParaRPr sz="1800" b="0" i="0" u="none">
              <a:solidFill>
                <a:schemeClr val="tx1"/>
              </a:solidFill>
              <a:latin typeface="Carlito"/>
              <a:cs typeface="Carlito"/>
            </a:endParaRPr>
          </a:p>
        </p:txBody>
      </p:sp>
      <p:sp>
        <p:nvSpPr>
          <p:cNvPr id="249695915" name="TextBox 249695914"/>
          <p:cNvSpPr txBox="1"/>
          <p:nvPr/>
        </p:nvSpPr>
        <p:spPr bwMode="auto">
          <a:xfrm>
            <a:off x="6482521" y="859734"/>
            <a:ext cx="5501784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 startAt="4"/>
              <a:defRPr/>
            </a:pPr>
            <a:r>
              <a:rPr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Какие ожидания и требования у вас есть в отношении электронного документооборота и его внедрения на кампусе?</a:t>
            </a:r>
            <a:endParaRPr sz="1800">
              <a:solidFill>
                <a:schemeClr val="tx1"/>
              </a:solidFill>
              <a:latin typeface="Carlito"/>
              <a:cs typeface="Carlito"/>
            </a:endParaRPr>
          </a:p>
        </p:txBody>
      </p:sp>
      <p:pic>
        <p:nvPicPr>
          <p:cNvPr id="1378921975" name="Рисунок 137892197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2554" y="2046094"/>
            <a:ext cx="4199075" cy="4370030"/>
          </a:xfrm>
          <a:prstGeom prst="rect">
            <a:avLst/>
          </a:prstGeom>
        </p:spPr>
      </p:pic>
      <p:pic>
        <p:nvPicPr>
          <p:cNvPr id="772954157" name="Рисунок 77295415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62173" y="2046094"/>
            <a:ext cx="4341565" cy="4433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5" y="402363"/>
              <a:ext cx="164816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56095" y="1209036"/>
            <a:ext cx="11741762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Динамика рынка показывает, что с начала 2024 года приобретается </a:t>
            </a: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быстрый рост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приложения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latin typeface="Carlito"/>
                <a:ea typeface="Carlito"/>
                <a:cs typeface="Carlito"/>
              </a:rPr>
              <a:t>«Smart Campus»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, по данным «Статистики запросов в Яндекс».</a:t>
            </a:r>
            <a:endParaRPr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Не смотря на конкурентов в лице </a:t>
            </a: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Modeus, Кампус Расписание Вузов, HSE App X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, мы стремимся занять </a:t>
            </a: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до 20%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российского рынка за счет предоставления уникальных и инновационных решений для улучшения жизни студентов и сотрудников нашего учебного заведения.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</p:txBody>
      </p:sp>
      <p:pic>
        <p:nvPicPr>
          <p:cNvPr id="109104685" name="Рисунок 10910468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15089" y="2869716"/>
            <a:ext cx="4934869" cy="3935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612892"/>
            <a:chOff x="0" y="0"/>
            <a:chExt cx="12191999" cy="612892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145532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54629" y="194546"/>
              <a:ext cx="190646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34682" y="745705"/>
            <a:ext cx="10127500" cy="3901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Carlito"/>
                <a:ea typeface="Carlito"/>
                <a:cs typeface="Carlito"/>
              </a:rPr>
              <a:t>Модель монетизации</a:t>
            </a:r>
            <a:endParaRPr sz="1600" dirty="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Модель монетизации: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объединим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имеющуюся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информацию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о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помощь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тьюторов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одну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цифровую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среду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что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поможет</a:t>
            </a:r>
            <a:r>
              <a:rPr sz="1600" b="0" i="0" u="none" dirty="0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студентам</a:t>
            </a:r>
            <a:r>
              <a:rPr sz="1600" b="0" i="0" u="none" dirty="0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быстрее</a:t>
            </a:r>
            <a:r>
              <a:rPr sz="1600" b="0" i="0" u="none" dirty="0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адаптироваться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университете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получать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быструю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помощь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переходя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различные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сайты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ссылки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Так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же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этом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сайте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они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смогут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разрабатывать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проекты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делиться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опытом.Для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преподователей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вся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нужная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информация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так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же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будет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этом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приложении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</a:t>
            </a: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Стоимость и регулярность: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(средняя цена на 2022-2023 =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От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1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млн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до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2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млн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эконом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/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От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2-4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млн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база</a:t>
            </a:r>
            <a:r>
              <a:rPr sz="1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.)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</a:p>
          <a:p>
            <a:pPr>
              <a:defRPr/>
            </a:pP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В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нашем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случае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- </a:t>
            </a:r>
            <a:r>
              <a:rPr sz="1600" b="1" i="1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Эконом</a:t>
            </a:r>
            <a:r>
              <a:rPr sz="1600" b="1" i="1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1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решение</a:t>
            </a:r>
            <a:r>
              <a:rPr sz="1600" b="1" i="1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: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от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200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до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400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часов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= 500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тысяч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- 1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млн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рублей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;</a:t>
            </a:r>
            <a:b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1" i="1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Базовый</a:t>
            </a:r>
            <a:r>
              <a:rPr sz="1600" b="1" i="1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1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уровень</a:t>
            </a:r>
            <a:r>
              <a:rPr sz="1600" b="1" i="1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: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от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400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до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800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часов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1-2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млн</a:t>
            </a:r>
            <a:r>
              <a:rPr sz="1600" b="0" i="0" u="none" dirty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рублей</a:t>
            </a:r>
            <a:r>
              <a:rPr sz="1600" dirty="0">
                <a:latin typeface="Carlito"/>
                <a:ea typeface="Carlito"/>
                <a:cs typeface="Carlito"/>
              </a:rPr>
              <a:t> </a:t>
            </a:r>
            <a:r>
              <a:rPr lang="ru-RU" sz="1600" b="0" i="0" u="none" strike="noStrike" cap="none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(Для одной платформы </a:t>
            </a:r>
            <a:r>
              <a:rPr lang="ru-RU" sz="1600" b="0" i="0" u="none" strike="noStrike" cap="none" spc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iOS</a:t>
            </a:r>
            <a:r>
              <a:rPr lang="ru-RU" sz="1600" b="0" i="0" u="none" strike="noStrike" cap="none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 или </a:t>
            </a:r>
            <a:r>
              <a:rPr lang="ru-RU" sz="1600" b="0" i="0" u="none" strike="noStrike" cap="none" spc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Android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)</a:t>
            </a:r>
            <a:endParaRPr sz="1600" dirty="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Основные каналы сбыта: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Приложение, с помощью которого можно будет увидеть основную информацию о </a:t>
            </a:r>
            <a:r>
              <a:rPr lang="ru-RU" sz="1600" b="0" i="0" u="none" strike="noStrike" cap="none" spc="0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расписание, расположение корпусов, принимать участие в проектах и высказывать свое мнение. И, при необходимости, всегда обратиться </a:t>
            </a:r>
            <a:r>
              <a:rPr lang="ru-RU" sz="1600" b="0" i="0" u="none" strike="noStrike" cap="none" spc="0" dirty="0">
                <a:solidFill>
                  <a:schemeClr val="accent1"/>
                </a:solidFill>
                <a:latin typeface="Carlito"/>
                <a:ea typeface="Carlito"/>
                <a:cs typeface="Carlito"/>
              </a:rPr>
              <a:t>за помощью к </a:t>
            </a:r>
            <a:r>
              <a:rPr lang="ru-RU" sz="1600" b="0" i="0" u="none" strike="noStrike" cap="none" spc="0" dirty="0" err="1">
                <a:solidFill>
                  <a:schemeClr val="accent1"/>
                </a:solidFill>
                <a:latin typeface="Carlito"/>
                <a:ea typeface="Carlito"/>
                <a:cs typeface="Carlito"/>
              </a:rPr>
              <a:t>тьютору</a:t>
            </a:r>
            <a:r>
              <a:rPr lang="ru-RU" sz="1600" b="0" i="0" u="none" strike="noStrike" cap="none" spc="0" dirty="0">
                <a:solidFill>
                  <a:schemeClr val="accent1"/>
                </a:solidFill>
                <a:latin typeface="Carlito"/>
                <a:ea typeface="Carlito"/>
                <a:cs typeface="Carlito"/>
              </a:rPr>
              <a:t>.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34682" y="4730331"/>
            <a:ext cx="11556105" cy="181588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Carlito"/>
                <a:ea typeface="Carlito"/>
                <a:cs typeface="Carlito"/>
              </a:rPr>
              <a:t>Маркетинг и продвижение</a:t>
            </a:r>
            <a:endParaRPr sz="1600" dirty="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Ценностное предложение: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разработаем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приложение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котором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будет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предоставлена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вся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важная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информация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(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расписание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расположение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столовых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каждом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корпусе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где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проходят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занятия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физкультуре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др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.)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объясняемая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простым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языком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и в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одном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месте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что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позволит</a:t>
            </a:r>
            <a:r>
              <a:rPr sz="1600" b="0" i="0" u="none" dirty="0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сэкономить</a:t>
            </a:r>
            <a:r>
              <a:rPr sz="1600" b="0" i="0" u="none" dirty="0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время</a:t>
            </a:r>
            <a:r>
              <a:rPr sz="1600" b="0" i="0" u="none" dirty="0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.</a:t>
            </a: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Основные каналы взаимодействия с пользователем: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социальные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сети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студенты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старших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курсов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личная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почта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студента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/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преподавателя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которую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предоставляли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при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регистрации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сайте</a:t>
            </a:r>
            <a:r>
              <a:rPr sz="1600" b="0" i="0" u="none" dirty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</a:t>
            </a:r>
            <a:endParaRPr sz="1600" dirty="0">
              <a:solidFill>
                <a:schemeClr val="tx1"/>
              </a:solidFill>
              <a:latin typeface="Carlito"/>
              <a:cs typeface="Carlito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0560682" y="1367271"/>
            <a:ext cx="1463194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Carlito"/>
                <a:ea typeface="Carlito"/>
                <a:cs typeface="Carlito"/>
              </a:rPr>
              <a:t>Партнёры:</a:t>
            </a:r>
            <a:endParaRPr sz="180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Тьюторы ТюмГУ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Спонсоры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66926232" name="Группа 19"/>
          <p:cNvGrpSpPr/>
          <p:nvPr/>
        </p:nvGrpSpPr>
        <p:grpSpPr bwMode="auto">
          <a:xfrm>
            <a:off x="0" y="0"/>
            <a:ext cx="12191998" cy="636041"/>
            <a:chOff x="0" y="0"/>
            <a:chExt cx="12191998" cy="636041"/>
          </a:xfrm>
        </p:grpSpPr>
        <p:sp>
          <p:nvSpPr>
            <p:cNvPr id="695507941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39054578" name="Прямоугольник 7"/>
            <p:cNvSpPr/>
            <p:nvPr/>
          </p:nvSpPr>
          <p:spPr bwMode="auto">
            <a:xfrm>
              <a:off x="419311" y="168681"/>
              <a:ext cx="4306648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98524541" name="TextBox 3"/>
            <p:cNvSpPr txBox="1"/>
            <p:nvPr/>
          </p:nvSpPr>
          <p:spPr bwMode="auto">
            <a:xfrm>
              <a:off x="959744" y="224187"/>
              <a:ext cx="3226141" cy="36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РЕСУРСЫ: ДИАГРАММА ГАНТА</a:t>
              </a:r>
              <a:endParaRPr>
                <a:latin typeface="Carlito"/>
                <a:cs typeface="Carlito"/>
              </a:endParaRPr>
            </a:p>
          </p:txBody>
        </p:sp>
      </p:grpSp>
      <p:graphicFrame>
        <p:nvGraphicFramePr>
          <p:cNvPr id="469825081" name="Таблиц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155313"/>
              </p:ext>
            </p:extLst>
          </p:nvPr>
        </p:nvGraphicFramePr>
        <p:xfrm>
          <a:off x="96642" y="764721"/>
          <a:ext cx="12022362" cy="5564549"/>
        </p:xfrm>
        <a:graphic>
          <a:graphicData uri="http://schemas.openxmlformats.org/drawingml/2006/table">
            <a:tbl>
              <a:tblPr/>
              <a:tblGrid>
                <a:gridCol w="3381848"/>
                <a:gridCol w="1360081"/>
                <a:gridCol w="1360081"/>
                <a:gridCol w="1360081"/>
                <a:gridCol w="817907"/>
                <a:gridCol w="720000"/>
                <a:gridCol w="810000"/>
                <a:gridCol w="810000"/>
                <a:gridCol w="810000"/>
                <a:gridCol w="592364"/>
              </a:tblGrid>
              <a:tr h="353055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dirty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Задача</a:t>
                      </a:r>
                      <a:endParaRPr sz="1400" b="1" i="0" dirty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Дата</a:t>
                      </a:r>
                      <a:b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</a:b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начала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Дата завершения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Ответственный </a:t>
                      </a:r>
                      <a:b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</a:b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от команды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2023-2024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52440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октябрь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ноябрь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декабрь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январь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февраль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март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30278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Составить по 5 проблем и обсудить каждую, выявить главную проблему и найти пути её решения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5.10.2023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8.10.2023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Записать целевую аудиторию, то есть на кого направлен проект. Узнать, какие есть потребности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5.10.2023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8.10.2023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Софья Некрасова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Разработать продукт проекта, записать его основные функции и инструкцию по использованию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12.10.2023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15.10.2023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Софья Некрасова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</a:tr>
              <a:tr h="30278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Расписать технологии, которые мы используем и их основные параметры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12.10.2023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15.10.2023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endParaRPr sz="1400" i="1">
                        <a:solidFill>
                          <a:srgbClr val="44546A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Дворяшина Ксени</a:t>
                      </a:r>
                      <a:r>
                        <a:rPr sz="1400" i="1">
                          <a:solidFill>
                            <a:srgbClr val="44546A"/>
                          </a:solidFill>
                          <a:latin typeface="Carlito"/>
                          <a:ea typeface="Carlito"/>
                          <a:cs typeface="Carlito"/>
                        </a:rPr>
                        <a:t>я</a:t>
                      </a:r>
                      <a:endParaRPr sz="1400" i="1">
                        <a:solidFill>
                          <a:srgbClr val="44546A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Проанализировать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конкурентоспособность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нашего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проекта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и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рассказать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о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его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уникальности</a:t>
                      </a:r>
                      <a:endParaRPr sz="1400" b="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12.10.2023</a:t>
                      </a:r>
                      <a:endParaRPr sz="1400" i="1">
                        <a:solidFill>
                          <a:srgbClr val="44546A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19.10.2023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Бобоева Нагина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0278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Обсудить гипотезу, проверить её и провести опрос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12.10.2023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24.10.2023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Александра Шабанова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Расписать бизнес-модель, как мы видим наш проект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19.10.2023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24.10.2023 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Дворяшина Ксения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265346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На основе опроса и проанализированной нами информации сделать вывод о проделанной работе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19.10.2023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19.10.2023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highlight>
                          <a:srgbClr val="FFFFFF"/>
                        </a:highlight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5"/>
          <p:cNvSpPr txBox="1"/>
          <p:nvPr/>
        </p:nvSpPr>
        <p:spPr bwMode="auto">
          <a:xfrm>
            <a:off x="7048424" y="6457951"/>
            <a:ext cx="507058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__6+___ месяцев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51603853" name="Группа 19"/>
          <p:cNvGrpSpPr/>
          <p:nvPr/>
        </p:nvGrpSpPr>
        <p:grpSpPr bwMode="auto">
          <a:xfrm>
            <a:off x="0" y="0"/>
            <a:ext cx="12191998" cy="636041"/>
            <a:chOff x="0" y="0"/>
            <a:chExt cx="12191998" cy="636041"/>
          </a:xfrm>
        </p:grpSpPr>
        <p:sp>
          <p:nvSpPr>
            <p:cNvPr id="375179896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07551125" name="Прямоугольник 7"/>
            <p:cNvSpPr/>
            <p:nvPr/>
          </p:nvSpPr>
          <p:spPr bwMode="auto">
            <a:xfrm>
              <a:off x="419311" y="168681"/>
              <a:ext cx="4306648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7121174" name="TextBox 3"/>
            <p:cNvSpPr txBox="1"/>
            <p:nvPr/>
          </p:nvSpPr>
          <p:spPr bwMode="auto">
            <a:xfrm>
              <a:off x="959744" y="224187"/>
              <a:ext cx="3226141" cy="36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РЕСУРСЫ: ДИАГРАММА ГАНТА</a:t>
              </a:r>
              <a:endParaRPr>
                <a:latin typeface="Carlito"/>
                <a:cs typeface="Carlito"/>
              </a:endParaRPr>
            </a:p>
          </p:txBody>
        </p:sp>
      </p:grpSp>
      <p:graphicFrame>
        <p:nvGraphicFramePr>
          <p:cNvPr id="416182865" name="Таблиц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141645"/>
              </p:ext>
            </p:extLst>
          </p:nvPr>
        </p:nvGraphicFramePr>
        <p:xfrm>
          <a:off x="96642" y="717095"/>
          <a:ext cx="12022358" cy="5912514"/>
        </p:xfrm>
        <a:graphic>
          <a:graphicData uri="http://schemas.openxmlformats.org/drawingml/2006/table">
            <a:tbl>
              <a:tblPr/>
              <a:tblGrid>
                <a:gridCol w="3690000"/>
                <a:gridCol w="1170000"/>
                <a:gridCol w="1242009"/>
                <a:gridCol w="1457989"/>
                <a:gridCol w="810000"/>
                <a:gridCol w="720000"/>
                <a:gridCol w="810000"/>
                <a:gridCol w="720000"/>
                <a:gridCol w="810000"/>
                <a:gridCol w="592360"/>
              </a:tblGrid>
              <a:tr h="353055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dirty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Задача</a:t>
                      </a:r>
                      <a:endParaRPr sz="1400" b="1" i="0" dirty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Дата</a:t>
                      </a:r>
                      <a:b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</a:b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начала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Дата завершения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Ответственный </a:t>
                      </a:r>
                      <a:b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</a:b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от команды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</a:rPr>
                        <a:t>2023-2024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  <a:round/>
                    </a:lnL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52440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октябрь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ноябрь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декабрь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январь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февраль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>
                          <a:latin typeface="Carlito"/>
                          <a:ea typeface="Carlito"/>
                          <a:cs typeface="Carlito"/>
                        </a:rPr>
                        <a:t>март</a:t>
                      </a:r>
                      <a:endParaRPr sz="1400" b="1" i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30278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Оформление презентации и обобщение информации, составление результатов о реализации проекта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5.10.2023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19.10.2023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Тимофей Баженов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Защита проекта и представление нашего предполагаемого продукта 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26.10.2023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26.10.2023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Софья Некрасова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rgbClr val="FFFFFF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Распределить финансы и найти разработчиков приложений 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27.10.2023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2.11.2023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</a:tr>
              <a:tr h="30278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Утверждение оформления и срока завершения работы над мобильным приложением</a:t>
                      </a: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, начальный этап</a:t>
                      </a:r>
                      <a:endParaRPr sz="14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11.11.2023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11.11.2023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Утверждение оформления и срока завершения работы над приложением для компьютеров</a:t>
                      </a: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, начальный этап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11.11.2023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11.11.2023</a:t>
                      </a:r>
                      <a:endParaRPr sz="1400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857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Работа над разработкой 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12.11.2023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 12.04.2024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Проверить приложение в работе перед началом запуска и устранить возможные неполадки 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13.04.2024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20.04.2024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>
                        <a:latin typeface="Carlito"/>
                        <a:cs typeface="Carlito"/>
                      </a:endParaRPr>
                    </a:p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265346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Устронение «багов»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21.04.2024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30.04.2024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490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Официальный запуск приложения для студентов ТюмГУ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31.04.2024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∞</a:t>
                      </a:r>
                      <a:endParaRPr sz="140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Вся команда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  <a:round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round/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001988" y="380819"/>
              <a:ext cx="3301601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rlito"/>
                  <a:ea typeface="Carlito"/>
                  <a:cs typeface="Carlito"/>
                </a:rPr>
                <a:t>РЕСУРСЫ: ФИНАНСОВЫЙ ПЛАН</a:t>
              </a:r>
              <a:endParaRPr b="1">
                <a:latin typeface="Carlito"/>
                <a:cs typeface="Carlito"/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232775"/>
            <a:ext cx="6420522" cy="59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Общая стоимость реализации проекта: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 миллион рублей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Период окупаемости: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12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167046" y="898927"/>
          <a:ext cx="11851556" cy="5211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219"/>
                <a:gridCol w="960593"/>
                <a:gridCol w="960593"/>
                <a:gridCol w="960593"/>
                <a:gridCol w="960593"/>
                <a:gridCol w="960593"/>
                <a:gridCol w="960593"/>
                <a:gridCol w="960593"/>
                <a:gridCol w="960593"/>
                <a:gridCol w="960593"/>
              </a:tblGrid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Сен.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Окт.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Дек.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Фев.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Апр. 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 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lstStyle/>
                    <a:p>
                      <a:pPr marL="0" algn="just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517411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 b="1" i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Тюмгу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1 000 000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.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.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.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+500 000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.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.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.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+500 000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17411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1" i="1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Спонсоры и рекламодатели 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rlito"/>
                        <a:ea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+500 000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+250 000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+250 000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+160 000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+160 000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+140 000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+140 000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+130 000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+130 000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% с Продажи партнерских продуктов</a:t>
                      </a:r>
                      <a:endParaRPr sz="1200" b="1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+80 000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+120  000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+190 000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+124  000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+90 000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+102 000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 b="1" i="1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Отчисления со встроенной в приложение рекламы (текстовой, видео или в PUSH-уведомлениях)</a:t>
                      </a:r>
                      <a:endParaRPr sz="1200" b="1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+40 000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+50 000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+60 000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+80 000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+75 000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+62 000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+50 000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+45 000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+51 000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 b="1" i="1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Продажа брендированных вещей и мерча</a:t>
                      </a:r>
                      <a:r>
                        <a:rPr lang="ru-RU" sz="1200" b="1" i="1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университета</a:t>
                      </a:r>
                      <a:endParaRPr sz="1200" b="1" i="1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+26 000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+30 000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+24 000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+21 000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+24 000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+22 000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+21 000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lstStyle/>
                    <a:p>
                      <a:pPr algn="ctr">
                        <a:defRPr/>
                      </a:pPr>
                      <a:endParaRPr sz="1400"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 (4 ч.)</a:t>
                      </a:r>
                      <a:endParaRPr sz="1200"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-320 000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-320 000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-320 000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-320 000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 sz="1200"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-120 000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-100 000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-100 000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-100 000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-80 000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 sz="1200"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 sz="1200"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-40 000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Выплаты спонсорам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-125 000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-62 500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-62 500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-40 000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-40 000</a:t>
                      </a:r>
                      <a:endParaRPr sz="14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-35 000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-32 500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-32 500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961 000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788 500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650 000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541 000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880 000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686 000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473 000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240 500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522 000</a:t>
                      </a: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36086" y="1209037"/>
            <a:ext cx="11603211" cy="502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Количественные результаты:</a:t>
            </a:r>
            <a:endParaRPr sz="1800" b="1" i="1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1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1. Средняя оценка приложения на платформе playmarket - не ниже 4.5, за первый месяц с даты публикации</a:t>
            </a:r>
            <a:b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2. 79% опрошенных студентов оценивают значимость нашего приложения на оценку больше 7 из 10</a:t>
            </a:r>
            <a:b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3. Более 700 человек скачало наше приложение с платформы playmarket</a:t>
            </a:r>
            <a:b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4. Более 890 человек скачало наше приложение с платформы AppStore</a:t>
            </a:r>
            <a:b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5. Более 450 человек скачало наше приложение с платформы Microsoft store</a:t>
            </a:r>
            <a:endParaRPr sz="1800" b="1" i="1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Качественные результаты:</a:t>
            </a:r>
            <a:endParaRPr sz="1800" b="1" i="1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1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1. Участники развили навык работы с кроссплатфорными мобильными приложениями и теперь они могут самостоятельно разработать кросплатформенное приложение</a:t>
            </a:r>
            <a:b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2. Благодаря приложению, повысится доступность информации и ресурсов института</a:t>
            </a:r>
            <a:b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3. Повысится улучшение качества учебного процесса и комфорта для студентов</a:t>
            </a:r>
            <a:b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4. Уменьшаться временные затраты на обработку документов, благодаря нашей системе электронного документооборота.</a:t>
            </a:r>
            <a:b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</a:br>
            <a:r>
              <a:rPr sz="18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5. Улучшаться процессы взаимодействия и коммуникации внутри университета</a:t>
            </a:r>
            <a:endParaRPr sz="1800">
              <a:solidFill>
                <a:schemeClr val="tx1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057191"/>
            <a:ext cx="11740682" cy="5212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Проект </a:t>
            </a:r>
            <a:r>
              <a:rPr lang="ru-RU" sz="1600" b="0" i="0" u="none" strike="noStrike" cap="none" spc="0">
                <a:ln>
                  <a:noFill/>
                </a:ln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1" i="1" u="none" strike="noStrike" cap="none" spc="0">
                <a:ln>
                  <a:noFill/>
                </a:ln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целесообразен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для реализации по следующим причинам: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ea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1.  Это</a:t>
            </a:r>
            <a:r>
              <a:rPr sz="16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поможет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студентам получать актуальную информацию, взаимодействовать с университетскими ресурсами и развивать свои профессиональные навыки.</a:t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/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2. Разработка приложения и создание центра инноваций предоставят доступ к новой технологической среде, где пользователи </a:t>
            </a:r>
            <a:r>
              <a:rPr sz="16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смогут развивать свои идеи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участвовать в проектах, получать поддержку и обучение от профессиональных менторов. </a:t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/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3. Организация карьерного центра поможет студентам </a:t>
            </a:r>
            <a:r>
              <a:rPr sz="16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успешно начать свою карьеру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после окончания университета.</a:t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/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4. Внедрение системы электронного документооборота</a:t>
            </a:r>
            <a:r>
              <a:rPr sz="1600" b="0" i="0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 упростит процедуру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подачи заявлений, сократит временные затраты на обработку документов и улучшит обмен информацией между различными подразделениями университета.</a:t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/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В среднесрочной перспективе </a:t>
            </a:r>
            <a:r>
              <a:rPr sz="1600" b="0" i="0" u="none">
                <a:solidFill>
                  <a:schemeClr val="tx1">
                    <a:lumMod val="65000"/>
                    <a:lumOff val="35000"/>
                  </a:schemeClr>
                </a:solidFill>
                <a:latin typeface="Carlito"/>
                <a:ea typeface="Carlito"/>
                <a:cs typeface="Carlito"/>
              </a:rPr>
              <a:t>(3-5 лет)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мы планируем, что реализация проекта </a:t>
            </a:r>
            <a:r>
              <a:rPr sz="1600" b="0" i="0" u="none">
                <a:solidFill>
                  <a:schemeClr val="accent5"/>
                </a:solidFill>
                <a:latin typeface="Carlito"/>
                <a:ea typeface="Carlito"/>
                <a:cs typeface="Carlito"/>
              </a:rPr>
              <a:t>"Smart Campus: Цифровизация студенческого опыта"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приведет к </a:t>
            </a:r>
            <a:r>
              <a:rPr sz="1600" b="1" i="1" u="none">
                <a:solidFill>
                  <a:schemeClr val="accent2"/>
                </a:solidFill>
                <a:latin typeface="Carlito"/>
                <a:ea typeface="Carlito"/>
                <a:cs typeface="Carlito"/>
              </a:rPr>
              <a:t>значительному улучшению качества учебного процесса и комфорта для студентов.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Также проект создаст инновационную и технологически развитую среду, поддерживающую разработку креативных идей студентами. В целом, проект будет способствовать улучшению взаимодействия и коммуникации внутри университетской общины и повышению доступности информации и ресурсов университета.</a:t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/>
            </a:r>
            <a:b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Исходя из вышеизложенного, проект </a:t>
            </a:r>
            <a:r>
              <a:rPr sz="1600" b="0" i="0" u="none">
                <a:solidFill>
                  <a:schemeClr val="accent5"/>
                </a:solidFill>
                <a:latin typeface="Carlito"/>
                <a:ea typeface="Carlito"/>
                <a:cs typeface="Carlito"/>
              </a:rPr>
              <a:t>"Smart Campus: Цифровизация студенческого опыта"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является</a:t>
            </a:r>
            <a:r>
              <a:rPr sz="1600" b="1" i="1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1" u="none">
                <a:solidFill>
                  <a:schemeClr val="accent6"/>
                </a:solidFill>
                <a:latin typeface="Carlito"/>
                <a:ea typeface="Carlito"/>
                <a:cs typeface="Carlito"/>
              </a:rPr>
              <a:t>целесообразным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для реализации.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2242</Words>
  <Application>Microsoft Office PowerPoint</Application>
  <DocSecurity>0</DocSecurity>
  <PresentationFormat>Широкоэкранный</PresentationFormat>
  <Paragraphs>412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Abyssinica SIL</vt:lpstr>
      <vt:lpstr>Arial</vt:lpstr>
      <vt:lpstr>Arial Black</vt:lpstr>
      <vt:lpstr>Calibri</vt:lpstr>
      <vt:lpstr>Calibri Light</vt:lpstr>
      <vt:lpstr>Carlito</vt:lpstr>
      <vt:lpstr>Liberation Sans</vt:lpstr>
      <vt:lpstr>Lohit Tamil Classical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User</cp:lastModifiedBy>
  <cp:revision>70</cp:revision>
  <dcterms:created xsi:type="dcterms:W3CDTF">2023-09-23T09:41:00Z</dcterms:created>
  <dcterms:modified xsi:type="dcterms:W3CDTF">2023-10-26T08:39:57Z</dcterms:modified>
  <cp:category/>
  <dc:identifier/>
  <cp:contentStatus/>
  <dc:language/>
  <cp:version/>
</cp:coreProperties>
</file>