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0" r:id="rId2"/>
    <p:sldId id="281" r:id="rId3"/>
    <p:sldId id="286" r:id="rId4"/>
    <p:sldId id="291" r:id="rId5"/>
    <p:sldId id="301" r:id="rId6"/>
    <p:sldId id="269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546" autoAdjust="0"/>
    <p:restoredTop sz="94694"/>
  </p:normalViewPr>
  <p:slideViewPr>
    <p:cSldViewPr snapToGrid="0" snapToObjects="1" showGuides="1">
      <p:cViewPr varScale="1">
        <p:scale>
          <a:sx n="111" d="100"/>
          <a:sy n="111" d="100"/>
        </p:scale>
        <p:origin x="-270" y="-9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6900" b="1" dirty="0" err="1" smtClean="0">
                <a:sym typeface="Gilroy-ExtraBold"/>
              </a:rPr>
              <a:t>ChatBot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smtClean="0"/>
              <a:t>Мадышев Егор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2025353"/>
            <a:ext cx="4989789" cy="3077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Проблема: Ключевой проблемой целевой аудитории является ограничения взаимодействия с </a:t>
            </a:r>
            <a:r>
              <a:rPr lang="ru-RU" sz="160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ChatGPT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 в России, а так же сам  </a:t>
            </a:r>
            <a:r>
              <a:rPr lang="ru-RU" sz="160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ChatGPT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 ограничен текстовым вводом.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Решение: Telegram-бот, интегрированный с </a:t>
            </a:r>
            <a:r>
              <a:rPr lang="ru-RU" sz="160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ChatGPT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, включает в себя следующие функции:</a:t>
            </a:r>
          </a:p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чтение запросов из различных форматов (текстовых файлов, голосовых сообщений, изображений) и возможность загрузки ответов в тот же или другой формат.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86684" y="3666146"/>
            <a:ext cx="11041593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Структура 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расходов:</a:t>
            </a:r>
          </a:p>
          <a:p>
            <a:pPr lvl="0"/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Постоянные: ФОТ, затраты на </a:t>
            </a:r>
            <a:r>
              <a:rPr lang="ru-RU" sz="160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хостинг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 и серверное оборудование, обслуживание Р/С.</a:t>
            </a:r>
          </a:p>
          <a:p>
            <a:pPr lvl="0"/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Переменные: Интеграция с API: Оплата за использование API </a:t>
            </a:r>
            <a:r>
              <a:rPr lang="ru-RU" sz="160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ChatGPT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 и других сторонних сервисов, реклама, налоги, банковский </a:t>
            </a:r>
            <a:r>
              <a:rPr lang="ru-RU" sz="160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эквайринг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: оплата комиссий.</a:t>
            </a:r>
          </a:p>
          <a:p>
            <a:pPr lvl="0"/>
            <a:endParaRPr lang="ru-RU" sz="1600" dirty="0" smtClean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Себестоимость продукта: 141 800 руб.</a:t>
            </a:r>
          </a:p>
          <a:p>
            <a:endParaRPr lang="ru-RU" sz="1600" dirty="0" smtClean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Срок окупаемости: 8 мес.</a:t>
            </a:r>
          </a:p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 </a:t>
            </a:r>
          </a:p>
          <a:p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Потенциальная прибыль по итогу 12 мес.: 1 025 798 руб.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523740" y="1786071"/>
            <a:ext cx="11041593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latin typeface="Gilroy-Light"/>
              </a:rPr>
              <a:t>Подписная модель </a:t>
            </a:r>
            <a:r>
              <a:rPr lang="en-US" sz="1600" dirty="0" err="1" smtClean="0">
                <a:latin typeface="Gilroy-Light"/>
              </a:rPr>
              <a:t>Freemium</a:t>
            </a:r>
            <a:r>
              <a:rPr lang="ru-RU" sz="1600" dirty="0" smtClean="0">
                <a:latin typeface="Gilroy-Light"/>
              </a:rPr>
              <a:t>: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latin typeface="Gilroy-Light"/>
              </a:rPr>
              <a:t>Бесплатный тариф FREE: доступно 5 запросов к боту в неделю.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latin typeface="Gilroy-Light"/>
              </a:rPr>
              <a:t>10 запросов в сутки (подписка на 30 дней - 500 р.).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latin typeface="Gilroy-Light"/>
              </a:rPr>
              <a:t>20 запросов в сутки (подписка на 30 дней - 900 р.).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latin typeface="Gilroy-Light"/>
              </a:rPr>
              <a:t>50 запросов в сутки (подписка на 30 дней - 1400 р.).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err="1" smtClean="0">
                <a:latin typeface="Gilroy-Light"/>
              </a:rPr>
              <a:t>Безлимит</a:t>
            </a:r>
            <a:r>
              <a:rPr lang="ru-RU" sz="1600" dirty="0" smtClean="0">
                <a:latin typeface="Gilroy-Light"/>
              </a:rPr>
              <a:t> по запросам (подписка 30 дней - 2500 р.)</a:t>
            </a:r>
            <a:endParaRPr lang="ru-RU" sz="1600" dirty="0"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xmlns="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94215229"/>
              </p:ext>
            </p:extLst>
          </p:nvPr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86684" y="1587759"/>
            <a:ext cx="11041593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600" dirty="0" err="1" smtClean="0">
                <a:latin typeface="Gilroy-Light"/>
              </a:rPr>
              <a:t>ChatGpt</a:t>
            </a:r>
            <a:r>
              <a:rPr lang="en-US" sz="1600" dirty="0" smtClean="0">
                <a:latin typeface="Gilroy-Light"/>
              </a:rPr>
              <a:t> </a:t>
            </a:r>
            <a:r>
              <a:rPr lang="en-US" sz="1600" dirty="0" err="1" smtClean="0">
                <a:latin typeface="Gilroy-Light"/>
              </a:rPr>
              <a:t>openai</a:t>
            </a:r>
            <a:r>
              <a:rPr lang="ru-RU" sz="1600" dirty="0" smtClean="0">
                <a:latin typeface="Gilroy-Light"/>
              </a:rPr>
              <a:t>.</a:t>
            </a:r>
            <a:r>
              <a:rPr lang="en-US" sz="1600" dirty="0" smtClean="0">
                <a:latin typeface="Gilroy-Light"/>
              </a:rPr>
              <a:t>com </a:t>
            </a:r>
            <a:r>
              <a:rPr lang="ru-RU" sz="1600" dirty="0" smtClean="0">
                <a:latin typeface="Gilroy-Light"/>
              </a:rPr>
              <a:t>Оригинал сервиса. Необходима регистрация с номером телефона, невозможность подключения с российским </a:t>
            </a:r>
            <a:r>
              <a:rPr lang="en-US" sz="1600" dirty="0" err="1" smtClean="0">
                <a:latin typeface="Gilroy-Light"/>
              </a:rPr>
              <a:t>ip</a:t>
            </a:r>
            <a:r>
              <a:rPr lang="ru-RU" sz="1600" dirty="0" smtClean="0">
                <a:latin typeface="Gilroy-Light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latin typeface="Gilroy-Light"/>
              </a:rPr>
              <a:t>https://chat-gpt.org Копия сайта, работает из России. Всего 10 бесплатных запросов без возможности увеличения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latin typeface="Gilroy-Light"/>
              </a:rPr>
              <a:t>ruGPT-3. Плохо генерируется текст.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latin typeface="Gilroy-Light"/>
              </a:rPr>
              <a:t>GPT4Telegrambot – телеграмм чат бот. Долго отвечает на запросы.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err="1" smtClean="0">
                <a:latin typeface="Gilroy-Light"/>
              </a:rPr>
              <a:t>gptio_chat_bot</a:t>
            </a:r>
            <a:r>
              <a:rPr lang="ru-RU" sz="1600" dirty="0" smtClean="0">
                <a:latin typeface="Gilroy-Light"/>
              </a:rPr>
              <a:t> – телеграмм чат бот. Малое количество бесплатных запросов – 5.</a:t>
            </a:r>
          </a:p>
          <a:p>
            <a:r>
              <a:rPr lang="ru-RU" sz="1600" dirty="0" smtClean="0">
                <a:latin typeface="Gilroy-Light"/>
              </a:rPr>
              <a:t>Общим недостатком предложенных конкурентов является отсутствие возможности отправки запроса, в каком либо формате кроме текстового.</a:t>
            </a:r>
            <a:endParaRPr lang="ru-RU" sz="1600" dirty="0"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452006" y="2107580"/>
            <a:ext cx="11563381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/>
              <a:t>Согласно приведенным данным в </a:t>
            </a:r>
            <a:r>
              <a:rPr lang="ru-RU" dirty="0" err="1" smtClean="0"/>
              <a:t>ResearchAndMarkets</a:t>
            </a:r>
            <a:r>
              <a:rPr lang="ru-RU" dirty="0" smtClean="0"/>
              <a:t>, рынок </a:t>
            </a:r>
            <a:r>
              <a:rPr lang="ru-RU" dirty="0" err="1" smtClean="0"/>
              <a:t>чат-ботов</a:t>
            </a:r>
            <a:r>
              <a:rPr lang="ru-RU" dirty="0" smtClean="0"/>
              <a:t> вырастет с 5,4 </a:t>
            </a:r>
            <a:r>
              <a:rPr lang="ru-RU" dirty="0" err="1" smtClean="0"/>
              <a:t>млрд</a:t>
            </a:r>
            <a:r>
              <a:rPr lang="ru-RU" dirty="0" smtClean="0"/>
              <a:t> долларов США в 2023 году до 15,5 </a:t>
            </a:r>
            <a:r>
              <a:rPr lang="ru-RU" dirty="0" err="1" smtClean="0"/>
              <a:t>млрд</a:t>
            </a:r>
            <a:r>
              <a:rPr lang="ru-RU" dirty="0" smtClean="0"/>
              <a:t> долларов США к 2028 году, при среднегодовом темпе роста 23,3% в течение прогнозируемого периода</a:t>
            </a:r>
            <a:endParaRPr lang="en-US" dirty="0" smtClean="0"/>
          </a:p>
          <a:p>
            <a:endParaRPr lang="ru-RU" dirty="0" smtClean="0"/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РАМ - 75 000 000 000,00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ТАМ - 3 000 000 000,00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SAM - 31 500 000,00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SOM - 6 000 000,00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535483" y="906408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Рынок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xmlns="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/>
              <a:t>8 </a:t>
            </a:r>
            <a:r>
              <a:rPr lang="en-US" dirty="0" smtClean="0"/>
              <a:t>960 374 10 98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mtClean="0"/>
              <a:t>ktrepfk@mail.ru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3155</TotalTime>
  <Words>349</Words>
  <Application>Microsoft Office PowerPoint</Application>
  <PresentationFormat>Произвольный</PresentationFormat>
  <Paragraphs>57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 Windows</cp:lastModifiedBy>
  <cp:revision>42</cp:revision>
  <dcterms:modified xsi:type="dcterms:W3CDTF">2023-12-05T12:15:48Z</dcterms:modified>
</cp:coreProperties>
</file>