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91" r:id="rId2"/>
    <p:sldId id="278" r:id="rId3"/>
    <p:sldId id="286" r:id="rId4"/>
    <p:sldId id="287" r:id="rId5"/>
    <p:sldId id="293" r:id="rId6"/>
    <p:sldId id="289" r:id="rId7"/>
    <p:sldId id="288" r:id="rId8"/>
    <p:sldId id="290" r:id="rId9"/>
    <p:sldId id="27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7DBF9-900C-4461-BB75-9BA4E8B014A4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1251A-3D59-4AB5-9E79-F93D3456B1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41EF9E1-F0E9-4E4A-9F07-ED42021BD8C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8F50671-B52C-4DEB-BD11-6748759846C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8F50671-B52C-4DEB-BD11-6748759846C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8F50671-B52C-4DEB-BD11-6748759846C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BDF21784-CA5F-4FBF-8A0C-EC7DD7238565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11" Type="http://schemas.openxmlformats.org/officeDocument/2006/relationships/image" Target="../media/image9.png" /><Relationship Id="rId5" Type="http://schemas.openxmlformats.org/officeDocument/2006/relationships/image" Target="../media/image3.png" /><Relationship Id="rId10" Type="http://schemas.openxmlformats.org/officeDocument/2006/relationships/image" Target="../media/image8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 /><Relationship Id="rId2" Type="http://schemas.openxmlformats.org/officeDocument/2006/relationships/slideLayout" Target="../slideLayouts/slideLayout2.xml" /><Relationship Id="rId1" Type="http://schemas.openxmlformats.org/officeDocument/2006/relationships/tags" Target="../tags/tag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7" Type="http://schemas.openxmlformats.org/officeDocument/2006/relationships/image" Target="../media/image18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7.jpeg" /><Relationship Id="rId5" Type="http://schemas.openxmlformats.org/officeDocument/2006/relationships/image" Target="../media/image16.jpeg" /><Relationship Id="rId4" Type="http://schemas.openxmlformats.org/officeDocument/2006/relationships/image" Target="../media/image15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/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</a:ln>
          </p:spPr>
          <p:txBody>
            <a:bodyPr lIns="27212" tIns="27212" rIns="27212" bIns="27212" anchor="ctr"/>
            <a:lstStyle/>
            <a:p>
              <a:pPr marL="0" marR="0" lvl="0" indent="0" algn="ctr" defTabSz="130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285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163322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L="0" marR="163322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L="0" marR="163322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L="0" marR="163322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L="0" marR="163322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/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30" name="Прямоугольник"/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31" name="Прямоугольник"/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32" name="Прямоугольник"/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33" name="Прямоугольник"/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900000000000000" pitchFamily="2" charset="-52"/>
                <a:cs typeface="+mn-cs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900000000000000" pitchFamily="2" charset="-52"/>
                <a:cs typeface="+mn-cs"/>
              </a:rPr>
              <a:t>СЕНТЯБРЬ-ДЕКАБРЬ 2024 Г.</a:t>
            </a:r>
          </a:p>
        </p:txBody>
      </p:sp>
      <p:sp>
        <p:nvSpPr>
          <p:cNvPr id="35" name="Прямоугольник"/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36" name="Прямоугольник"/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476" y="6480201"/>
            <a:ext cx="14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900000000000000" pitchFamily="2" charset="-52"/>
                <a:cs typeface="+mn-cs"/>
              </a:rPr>
              <a:t>ТРЕКЕР: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42" name="Прямоугольник"/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48" name="Прямоугольник"/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49" name="Прямоугольник"/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27212" tIns="27212" rIns="27212" bIns="27212" anchor="ctr"/>
          <a:lstStyle/>
          <a:p>
            <a:pPr marL="0" marR="0" lvl="0" indent="0" algn="ctr" defTabSz="130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285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9141" y="2497649"/>
            <a:ext cx="8208912" cy="462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cs typeface="+mn-cs"/>
              </a:rPr>
              <a:t>Бандаж-для тазобедренных суставов 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116195" y="6463030"/>
            <a:ext cx="5375275" cy="4279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Абрамов Денис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132" y="4185692"/>
            <a:ext cx="2325045" cy="1305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cs typeface="+mn-cs"/>
              </a:rPr>
              <a:t>Hip</a:t>
            </a:r>
          </a:p>
          <a:p>
            <a:pPr marL="0" marR="0" lvl="0" indent="0" algn="l" defTabSz="914400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Bahnschrift" panose="020B0502040204020203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cs typeface="+mn-cs"/>
              </a:rPr>
              <a:t>Guard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Bahnschrift" panose="020B0502040204020203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2</a:t>
              </a: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Проблема и актуальность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pic>
        <p:nvPicPr>
          <p:cNvPr id="7" name="Изображение 6" descr="photo_5224490861755229872_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-15240"/>
            <a:ext cx="6858000" cy="6858000"/>
          </a:xfrm>
          <a:prstGeom prst="rect">
            <a:avLst/>
          </a:prstGeom>
        </p:spPr>
      </p:pic>
      <p:sp>
        <p:nvSpPr>
          <p:cNvPr id="18" name="Текстовое поле 17"/>
          <p:cNvSpPr txBox="1"/>
          <p:nvPr/>
        </p:nvSpPr>
        <p:spPr>
          <a:xfrm>
            <a:off x="36195" y="972820"/>
            <a:ext cx="501205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 Дисплазия тазобедренного сустава является одной из самых актуальных проблем современной детской ортопедии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Распространенность паталогии среди новорожденных,по разным данным,составляет от  5 до 20 процентов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Восстановление правильного анатомического взаимоотношения в тазобедренном суставе любым способом - это одна из главных задач лечения дисплазии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3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Решение/продукт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91465" y="943610"/>
            <a:ext cx="416623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Бандаж Б-801 для тазобедренных суставов (ШИНА - ФРЕЙКА) предназначен для комфортной фиксации обоих бедер у грудных детей в положении сгибания и последующего отведения под углом примерно 90 градусов , обеспечивает возможность правильного формирования вертлужной впадины .</a:t>
            </a:r>
          </a:p>
        </p:txBody>
      </p:sp>
      <p:pic>
        <p:nvPicPr>
          <p:cNvPr id="2" name="Изображение 1" descr="photo_5278261502954037489_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640" y="154940"/>
            <a:ext cx="6350000" cy="64376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Рынок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1659" y="1855340"/>
            <a:ext cx="6919833" cy="4162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2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154;p18"/>
          <p:cNvSpPr/>
          <p:nvPr/>
        </p:nvSpPr>
        <p:spPr>
          <a:xfrm>
            <a:off x="3325085" y="2705690"/>
            <a:ext cx="1911600" cy="2954400"/>
          </a:xfrm>
          <a:prstGeom prst="roundRect">
            <a:avLst>
              <a:gd name="adj" fmla="val 7000"/>
            </a:avLst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grpSp>
        <p:nvGrpSpPr>
          <p:cNvPr id="3" name="Google Shape;155;p18"/>
          <p:cNvGrpSpPr/>
          <p:nvPr/>
        </p:nvGrpSpPr>
        <p:grpSpPr>
          <a:xfrm>
            <a:off x="3325093" y="5189635"/>
            <a:ext cx="1911600" cy="473859"/>
            <a:chOff x="2562100" y="3962350"/>
            <a:chExt cx="1911600" cy="530400"/>
          </a:xfrm>
        </p:grpSpPr>
        <p:sp>
          <p:nvSpPr>
            <p:cNvPr id="8" name="Google Shape;156;p18"/>
            <p:cNvSpPr/>
            <p:nvPr/>
          </p:nvSpPr>
          <p:spPr>
            <a:xfrm rot="10800000" flipH="1">
              <a:off x="2562100" y="3962350"/>
              <a:ext cx="1911600" cy="530400"/>
            </a:xfrm>
            <a:prstGeom prst="round2SameRect">
              <a:avLst>
                <a:gd name="adj1" fmla="val 25594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9" name="Google Shape;157;p18"/>
            <p:cNvSpPr/>
            <p:nvPr/>
          </p:nvSpPr>
          <p:spPr>
            <a:xfrm>
              <a:off x="2793225" y="3984569"/>
              <a:ext cx="14541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sp>
        <p:nvSpPr>
          <p:cNvPr id="10" name="Google Shape;158;p18"/>
          <p:cNvSpPr/>
          <p:nvPr/>
        </p:nvSpPr>
        <p:spPr>
          <a:xfrm>
            <a:off x="3325093" y="2705833"/>
            <a:ext cx="1911600" cy="848700"/>
          </a:xfrm>
          <a:prstGeom prst="round2SameRect">
            <a:avLst>
              <a:gd name="adj1" fmla="val 9707"/>
              <a:gd name="adj2" fmla="val 0"/>
            </a:avLst>
          </a:prstGeom>
          <a:solidFill>
            <a:schemeClr val="bg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2019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" name="Google Shape;160;p18"/>
          <p:cNvSpPr/>
          <p:nvPr/>
        </p:nvSpPr>
        <p:spPr>
          <a:xfrm>
            <a:off x="5391487" y="2379074"/>
            <a:ext cx="1911600" cy="2954400"/>
          </a:xfrm>
          <a:prstGeom prst="roundRect">
            <a:avLst>
              <a:gd name="adj" fmla="val 7000"/>
            </a:avLst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grpSp>
        <p:nvGrpSpPr>
          <p:cNvPr id="12" name="Google Shape;161;p18"/>
          <p:cNvGrpSpPr/>
          <p:nvPr/>
        </p:nvGrpSpPr>
        <p:grpSpPr>
          <a:xfrm>
            <a:off x="5391479" y="4853344"/>
            <a:ext cx="1911600" cy="473859"/>
            <a:chOff x="2562100" y="3962350"/>
            <a:chExt cx="1911600" cy="530400"/>
          </a:xfrm>
        </p:grpSpPr>
        <p:sp>
          <p:nvSpPr>
            <p:cNvPr id="13" name="Google Shape;162;p18"/>
            <p:cNvSpPr/>
            <p:nvPr/>
          </p:nvSpPr>
          <p:spPr>
            <a:xfrm rot="10800000" flipH="1">
              <a:off x="2562100" y="3962350"/>
              <a:ext cx="1911600" cy="530400"/>
            </a:xfrm>
            <a:prstGeom prst="round2SameRect">
              <a:avLst>
                <a:gd name="adj1" fmla="val 25594"/>
                <a:gd name="adj2" fmla="val 0"/>
              </a:avLst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18" name="Google Shape;163;p18"/>
            <p:cNvSpPr/>
            <p:nvPr/>
          </p:nvSpPr>
          <p:spPr>
            <a:xfrm>
              <a:off x="2793225" y="3984569"/>
              <a:ext cx="1454100" cy="481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+ 8,3 %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sp>
        <p:nvSpPr>
          <p:cNvPr id="19" name="Google Shape;164;p18"/>
          <p:cNvSpPr/>
          <p:nvPr/>
        </p:nvSpPr>
        <p:spPr>
          <a:xfrm>
            <a:off x="5391479" y="2379067"/>
            <a:ext cx="1911600" cy="848700"/>
          </a:xfrm>
          <a:prstGeom prst="round2SameRect">
            <a:avLst>
              <a:gd name="adj1" fmla="val 9707"/>
              <a:gd name="adj2" fmla="val 0"/>
            </a:avLst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2020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" name="Google Shape;178;p18"/>
          <p:cNvSpPr txBox="1"/>
          <p:nvPr/>
        </p:nvSpPr>
        <p:spPr>
          <a:xfrm>
            <a:off x="3325085" y="4013134"/>
            <a:ext cx="2064677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5 281 646 шт.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184;p18"/>
          <p:cNvSpPr txBox="1"/>
          <p:nvPr/>
        </p:nvSpPr>
        <p:spPr>
          <a:xfrm>
            <a:off x="5274756" y="3524158"/>
            <a:ext cx="222444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5 720 023 шт.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194;p18"/>
          <p:cNvSpPr/>
          <p:nvPr/>
        </p:nvSpPr>
        <p:spPr>
          <a:xfrm>
            <a:off x="4180114" y="1331469"/>
            <a:ext cx="2458555" cy="1362412"/>
          </a:xfrm>
          <a:prstGeom prst="uturnArrow">
            <a:avLst>
              <a:gd name="adj1" fmla="val 18919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Конкурентный анализ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88365" y="993775"/>
          <a:ext cx="9273540" cy="53568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80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3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31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921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свойства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Бандаж Б-801«подушка» Фрейка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«подушка» </a:t>
                      </a:r>
                    </a:p>
                    <a:p>
                      <a:pPr algn="ctr"/>
                      <a:r>
                        <a:rPr lang="ru-RU" dirty="0"/>
                        <a:t>Кошля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«подушка» Виленского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«стремена» Павлика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Orlett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215">
                <a:tc>
                  <a:txBody>
                    <a:bodyPr/>
                    <a:lstStyle/>
                    <a:p>
                      <a:r>
                        <a:rPr lang="ru-RU" dirty="0"/>
                        <a:t>Возрост применения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первых дней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ym typeface="+mn-ea"/>
                        </a:rPr>
                        <a:t>с первых дней жизни</a:t>
                      </a:r>
                      <a:endParaRPr lang="ru-RU" sz="1800" dirty="0"/>
                    </a:p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6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ym typeface="+mn-ea"/>
                        </a:rPr>
                        <a:t>с первых дней жизни</a:t>
                      </a:r>
                      <a:endParaRPr lang="ru-RU" sz="1800" dirty="0"/>
                    </a:p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ym typeface="+mn-ea"/>
                        </a:rPr>
                        <a:t>с первых дней жизни</a:t>
                      </a:r>
                      <a:endParaRPr lang="ru-RU" sz="1800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070">
                <a:tc>
                  <a:txBody>
                    <a:bodyPr/>
                    <a:lstStyle/>
                    <a:p>
                      <a:r>
                        <a:rPr lang="ru-RU" dirty="0"/>
                        <a:t>Цель применения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лечебной и профилактической целью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 лечебной целью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 лечебной целью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лечебной целью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лечебной целью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360">
                <a:tc>
                  <a:txBody>
                    <a:bodyPr/>
                    <a:lstStyle/>
                    <a:p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2000-4000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7680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5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0" y="-731520"/>
            <a:ext cx="2658745" cy="5207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Бизнес-модель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757555" y="10877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 flipV="1">
            <a:off x="1268730" y="-1002030"/>
            <a:ext cx="2896235" cy="1694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215265" y="692150"/>
            <a:ext cx="2095500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Партнеры: производители-аутсорсеры для производства бандажа</a:t>
            </a:r>
            <a:r>
              <a:rPr lang="ru-RU" altLang="en-US">
                <a:sym typeface="+mn-ea"/>
              </a:rPr>
              <a:t> </a:t>
            </a:r>
            <a:endParaRPr lang="ru-RU" altLang="en-US"/>
          </a:p>
          <a:p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2640965" y="691515"/>
            <a:ext cx="2179955" cy="396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Производство бандажа (возможен аутсорс), послепродажное сопровождение, маркетинг.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066665" y="922655"/>
            <a:ext cx="2172335" cy="330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990465" y="706755"/>
            <a:ext cx="224853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Возможность полного излечения последствий врождённой дисплазии и врождённого подвывиха в сочетании с мобильностью стандартной переноски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7428865" y="3526155"/>
            <a:ext cx="2177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  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7408545" y="3429635"/>
            <a:ext cx="2255520" cy="2658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Прямые продажи через интернет и маркетплейсы, также через центры.</a:t>
            </a: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2780665" y="3513455"/>
            <a:ext cx="1778000" cy="3816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2602865" y="3564255"/>
            <a:ext cx="21983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Ноу-хау устройства и производства бандажа </a:t>
            </a:r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7428865" y="884555"/>
            <a:ext cx="22098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  через службу послепродажного сопровождения и горячую линию с ответами на часто встречающиеся.</a:t>
            </a:r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6349365" y="56724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 </a:t>
            </a: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6349365" y="5672455"/>
            <a:ext cx="406400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доходы от прямых продаж товара.</a:t>
            </a:r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215265" y="5672455"/>
            <a:ext cx="449580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фонд оплаты труда, расходы на аутсорс производства, маркетинг, логистика Монетизация. </a:t>
            </a:r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9918065" y="833755"/>
            <a:ext cx="2108835" cy="420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/>
              <a:t> дети с дисплазией и подвывихом тазобедренных суставов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5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292174" y="241846"/>
            <a:ext cx="94042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Текущие результаты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Bahnschrift" panose="020B0502040204020203" pitchFamily="34" charset="0"/>
              <a:sym typeface="Gilroy-ExtraBold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1130" y="1820028"/>
            <a:ext cx="7532651" cy="3725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3246903" y="943998"/>
            <a:ext cx="4393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</a:t>
            </a:r>
          </a:p>
        </p:txBody>
      </p:sp>
      <p:grpSp>
        <p:nvGrpSpPr>
          <p:cNvPr id="2" name="Google Shape;664;p29"/>
          <p:cNvGrpSpPr/>
          <p:nvPr/>
        </p:nvGrpSpPr>
        <p:grpSpPr>
          <a:xfrm>
            <a:off x="1888460" y="2852647"/>
            <a:ext cx="908700" cy="830218"/>
            <a:chOff x="923759" y="2789357"/>
            <a:chExt cx="908700" cy="830218"/>
          </a:xfrm>
        </p:grpSpPr>
        <p:sp>
          <p:nvSpPr>
            <p:cNvPr id="3" name="Google Shape;665;p29"/>
            <p:cNvSpPr/>
            <p:nvPr/>
          </p:nvSpPr>
          <p:spPr>
            <a:xfrm rot="5400000">
              <a:off x="1083509" y="2629607"/>
              <a:ext cx="589200" cy="908700"/>
            </a:xfrm>
            <a:prstGeom prst="chevron">
              <a:avLst>
                <a:gd name="adj" fmla="val 36884"/>
              </a:avLst>
            </a:prstGeom>
            <a:solidFill>
              <a:srgbClr val="FFC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8" name="Google Shape;666;p29"/>
            <p:cNvSpPr/>
            <p:nvPr/>
          </p:nvSpPr>
          <p:spPr>
            <a:xfrm flipH="1">
              <a:off x="1135536" y="3134475"/>
              <a:ext cx="485100" cy="485100"/>
            </a:xfrm>
            <a:prstGeom prst="ellipse">
              <a:avLst/>
            </a:prstGeom>
            <a:solidFill>
              <a:srgbClr val="FFC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1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9" name="Google Shape;667;p29"/>
          <p:cNvGrpSpPr/>
          <p:nvPr/>
        </p:nvGrpSpPr>
        <p:grpSpPr>
          <a:xfrm>
            <a:off x="3705339" y="2854410"/>
            <a:ext cx="908700" cy="828454"/>
            <a:chOff x="2741252" y="2791121"/>
            <a:chExt cx="908700" cy="828454"/>
          </a:xfrm>
        </p:grpSpPr>
        <p:sp>
          <p:nvSpPr>
            <p:cNvPr id="10" name="Google Shape;668;p29"/>
            <p:cNvSpPr/>
            <p:nvPr/>
          </p:nvSpPr>
          <p:spPr>
            <a:xfrm rot="5400000">
              <a:off x="2901002" y="2631371"/>
              <a:ext cx="589200" cy="908700"/>
            </a:xfrm>
            <a:prstGeom prst="chevron">
              <a:avLst>
                <a:gd name="adj" fmla="val 36884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11" name="Google Shape;669;p29"/>
            <p:cNvSpPr/>
            <p:nvPr/>
          </p:nvSpPr>
          <p:spPr>
            <a:xfrm flipH="1">
              <a:off x="2953029" y="3134475"/>
              <a:ext cx="485100" cy="4851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3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12" name="Google Shape;670;p29"/>
          <p:cNvGrpSpPr/>
          <p:nvPr/>
        </p:nvGrpSpPr>
        <p:grpSpPr>
          <a:xfrm>
            <a:off x="5522219" y="2854410"/>
            <a:ext cx="908700" cy="828454"/>
            <a:chOff x="4562463" y="2791121"/>
            <a:chExt cx="908700" cy="828454"/>
          </a:xfrm>
        </p:grpSpPr>
        <p:sp>
          <p:nvSpPr>
            <p:cNvPr id="13" name="Google Shape;671;p29"/>
            <p:cNvSpPr/>
            <p:nvPr/>
          </p:nvSpPr>
          <p:spPr>
            <a:xfrm rot="5400000">
              <a:off x="4722213" y="2631371"/>
              <a:ext cx="589200" cy="908700"/>
            </a:xfrm>
            <a:prstGeom prst="chevron">
              <a:avLst>
                <a:gd name="adj" fmla="val 36884"/>
              </a:avLst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17" name="Google Shape;672;p29"/>
            <p:cNvSpPr/>
            <p:nvPr/>
          </p:nvSpPr>
          <p:spPr>
            <a:xfrm flipH="1">
              <a:off x="4774239" y="3134475"/>
              <a:ext cx="485100" cy="4851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5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19" name="Google Shape;673;p29"/>
          <p:cNvGrpSpPr/>
          <p:nvPr/>
        </p:nvGrpSpPr>
        <p:grpSpPr>
          <a:xfrm>
            <a:off x="7339098" y="2854410"/>
            <a:ext cx="908700" cy="828454"/>
            <a:chOff x="6383673" y="2791121"/>
            <a:chExt cx="908700" cy="828454"/>
          </a:xfrm>
        </p:grpSpPr>
        <p:sp>
          <p:nvSpPr>
            <p:cNvPr id="20" name="Google Shape;674;p29"/>
            <p:cNvSpPr/>
            <p:nvPr/>
          </p:nvSpPr>
          <p:spPr>
            <a:xfrm rot="5400000">
              <a:off x="6543423" y="2631371"/>
              <a:ext cx="589200" cy="908700"/>
            </a:xfrm>
            <a:prstGeom prst="chevron">
              <a:avLst>
                <a:gd name="adj" fmla="val 36884"/>
              </a:avLst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21" name="Google Shape;675;p29"/>
            <p:cNvSpPr/>
            <p:nvPr/>
          </p:nvSpPr>
          <p:spPr>
            <a:xfrm flipH="1">
              <a:off x="6595450" y="3134475"/>
              <a:ext cx="485100" cy="485100"/>
            </a:xfrm>
            <a:prstGeom prst="ellipse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7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22" name="Google Shape;676;p29"/>
          <p:cNvGrpSpPr/>
          <p:nvPr/>
        </p:nvGrpSpPr>
        <p:grpSpPr>
          <a:xfrm>
            <a:off x="2796900" y="2369090"/>
            <a:ext cx="908700" cy="855195"/>
            <a:chOff x="1832448" y="2305800"/>
            <a:chExt cx="908700" cy="855195"/>
          </a:xfrm>
        </p:grpSpPr>
        <p:sp>
          <p:nvSpPr>
            <p:cNvPr id="23" name="Google Shape;677;p29"/>
            <p:cNvSpPr/>
            <p:nvPr/>
          </p:nvSpPr>
          <p:spPr>
            <a:xfrm rot="-5400000">
              <a:off x="1992198" y="2412045"/>
              <a:ext cx="589200" cy="908700"/>
            </a:xfrm>
            <a:prstGeom prst="chevron">
              <a:avLst>
                <a:gd name="adj" fmla="val 36884"/>
              </a:avLst>
            </a:prstGeom>
            <a:solidFill>
              <a:srgbClr val="FF0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24" name="Google Shape;678;p29"/>
            <p:cNvSpPr/>
            <p:nvPr/>
          </p:nvSpPr>
          <p:spPr>
            <a:xfrm flipH="1">
              <a:off x="2049936" y="2305800"/>
              <a:ext cx="485100" cy="485100"/>
            </a:xfrm>
            <a:prstGeom prst="ellipse">
              <a:avLst/>
            </a:prstGeom>
            <a:solidFill>
              <a:srgbClr val="FF0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2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25" name="Google Shape;679;p29"/>
          <p:cNvGrpSpPr/>
          <p:nvPr/>
        </p:nvGrpSpPr>
        <p:grpSpPr>
          <a:xfrm>
            <a:off x="4613779" y="2369090"/>
            <a:ext cx="908700" cy="856958"/>
            <a:chOff x="3649941" y="2305800"/>
            <a:chExt cx="908700" cy="856958"/>
          </a:xfrm>
          <a:solidFill>
            <a:srgbClr val="612A8A"/>
          </a:solidFill>
        </p:grpSpPr>
        <p:sp>
          <p:nvSpPr>
            <p:cNvPr id="26" name="Google Shape;680;p29"/>
            <p:cNvSpPr/>
            <p:nvPr/>
          </p:nvSpPr>
          <p:spPr>
            <a:xfrm rot="-5400000">
              <a:off x="3809691" y="2413808"/>
              <a:ext cx="589200" cy="908700"/>
            </a:xfrm>
            <a:prstGeom prst="chevron">
              <a:avLst>
                <a:gd name="adj" fmla="val 36884"/>
              </a:avLst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27" name="Google Shape;681;p29"/>
            <p:cNvSpPr/>
            <p:nvPr/>
          </p:nvSpPr>
          <p:spPr>
            <a:xfrm flipH="1">
              <a:off x="3867429" y="2305800"/>
              <a:ext cx="485100" cy="4851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4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28" name="Google Shape;682;p29"/>
          <p:cNvGrpSpPr/>
          <p:nvPr/>
        </p:nvGrpSpPr>
        <p:grpSpPr>
          <a:xfrm>
            <a:off x="6430658" y="2369090"/>
            <a:ext cx="908700" cy="856958"/>
            <a:chOff x="5471152" y="2305800"/>
            <a:chExt cx="908700" cy="856958"/>
          </a:xfrm>
          <a:solidFill>
            <a:srgbClr val="FFC000"/>
          </a:solidFill>
        </p:grpSpPr>
        <p:sp>
          <p:nvSpPr>
            <p:cNvPr id="29" name="Google Shape;683;p29"/>
            <p:cNvSpPr/>
            <p:nvPr/>
          </p:nvSpPr>
          <p:spPr>
            <a:xfrm rot="-5400000">
              <a:off x="5630902" y="2413808"/>
              <a:ext cx="589200" cy="908700"/>
            </a:xfrm>
            <a:prstGeom prst="chevron">
              <a:avLst>
                <a:gd name="adj" fmla="val 36884"/>
              </a:avLst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30" name="Google Shape;684;p29"/>
            <p:cNvSpPr/>
            <p:nvPr/>
          </p:nvSpPr>
          <p:spPr>
            <a:xfrm flipH="1">
              <a:off x="5688639" y="2305800"/>
              <a:ext cx="485100" cy="4851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6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31" name="Google Shape;685;p29"/>
          <p:cNvGrpSpPr/>
          <p:nvPr/>
        </p:nvGrpSpPr>
        <p:grpSpPr>
          <a:xfrm>
            <a:off x="8247538" y="2369090"/>
            <a:ext cx="908700" cy="856958"/>
            <a:chOff x="7292362" y="2305800"/>
            <a:chExt cx="908700" cy="85695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2" name="Google Shape;686;p29"/>
            <p:cNvSpPr/>
            <p:nvPr/>
          </p:nvSpPr>
          <p:spPr>
            <a:xfrm rot="-5400000">
              <a:off x="7452112" y="2413808"/>
              <a:ext cx="589200" cy="908700"/>
            </a:xfrm>
            <a:prstGeom prst="chevron">
              <a:avLst>
                <a:gd name="adj" fmla="val 36884"/>
              </a:avLst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33" name="Google Shape;687;p29"/>
            <p:cNvSpPr/>
            <p:nvPr/>
          </p:nvSpPr>
          <p:spPr>
            <a:xfrm flipH="1">
              <a:off x="7509850" y="2305800"/>
              <a:ext cx="485100" cy="4851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8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cxnSp>
        <p:nvCxnSpPr>
          <p:cNvPr id="38" name="Google Shape;696;p29"/>
          <p:cNvCxnSpPr>
            <a:stCxn id="8" idx="4"/>
          </p:cNvCxnSpPr>
          <p:nvPr/>
        </p:nvCxnSpPr>
        <p:spPr>
          <a:xfrm>
            <a:off x="2342787" y="3682865"/>
            <a:ext cx="0" cy="24903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" name="Rectangle: Rounded Corners 41"/>
          <p:cNvSpPr/>
          <p:nvPr/>
        </p:nvSpPr>
        <p:spPr>
          <a:xfrm>
            <a:off x="9156238" y="2635084"/>
            <a:ext cx="1555890" cy="8067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Финал</a:t>
            </a:r>
          </a:p>
        </p:txBody>
      </p:sp>
      <p:sp>
        <p:nvSpPr>
          <p:cNvPr id="44" name="Rectangle: Rounded Corners 43"/>
          <p:cNvSpPr/>
          <p:nvPr/>
        </p:nvSpPr>
        <p:spPr>
          <a:xfrm>
            <a:off x="1166650" y="3941616"/>
            <a:ext cx="2352274" cy="80676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TRL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Идея проекта и обоснование эффективности метода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+mn-cs"/>
                <a:sym typeface="Calibri" panose="020F0502020204030204"/>
              </a:endParaRPr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5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4" name="Прямоугольник 1"/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38174" y="-17246"/>
            <a:ext cx="6518934" cy="5207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Bahnschrift" panose="020B0502040204020203" pitchFamily="34" charset="0"/>
                <a:sym typeface="Gilroy-ExtraBold"/>
              </a:rPr>
              <a:t>  Команда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2827" y="503454"/>
            <a:ext cx="7244149" cy="2469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6830" y="406400"/>
            <a:ext cx="2767965" cy="862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Атамырадов Какамырат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лидер проекта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8850" y="760876"/>
            <a:ext cx="25276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Нурмедова Джерен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4411" y="766704"/>
            <a:ext cx="2435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Махмудова Хатыджа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82" y="3764065"/>
            <a:ext cx="2767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Зайыров Атамураджан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8970" y="3777615"/>
            <a:ext cx="2352040" cy="3683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Ёлдашов Мансур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81811" y="3879489"/>
            <a:ext cx="235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Перманова Айнура  </a:t>
            </a:r>
          </a:p>
        </p:txBody>
      </p:sp>
      <p:pic>
        <p:nvPicPr>
          <p:cNvPr id="8" name="Изображение 7" descr="photo_5271649237593088537_y"/>
          <p:cNvPicPr>
            <a:picLocks noChangeAspect="1"/>
          </p:cNvPicPr>
          <p:nvPr/>
        </p:nvPicPr>
        <p:blipFill>
          <a:blip r:embed="rId2"/>
          <a:srcRect l="55409" t="4630" r="21724" b="50370"/>
          <a:stretch>
            <a:fillRect/>
          </a:stretch>
        </p:blipFill>
        <p:spPr>
          <a:xfrm>
            <a:off x="36830" y="4248785"/>
            <a:ext cx="2997200" cy="2609850"/>
          </a:xfrm>
          <a:prstGeom prst="rect">
            <a:avLst/>
          </a:prstGeom>
        </p:spPr>
      </p:pic>
      <p:pic>
        <p:nvPicPr>
          <p:cNvPr id="12" name="Изображение 11" descr="photo_5271559038984906180_y (1)"/>
          <p:cNvPicPr>
            <a:picLocks noChangeAspect="1"/>
          </p:cNvPicPr>
          <p:nvPr/>
        </p:nvPicPr>
        <p:blipFill>
          <a:blip r:embed="rId3"/>
          <a:srcRect l="14395" r="26185" b="52593"/>
          <a:stretch>
            <a:fillRect/>
          </a:stretch>
        </p:blipFill>
        <p:spPr>
          <a:xfrm>
            <a:off x="8235950" y="1136015"/>
            <a:ext cx="3056255" cy="2628900"/>
          </a:xfrm>
          <a:prstGeom prst="rect">
            <a:avLst/>
          </a:prstGeom>
        </p:spPr>
      </p:pic>
      <p:pic>
        <p:nvPicPr>
          <p:cNvPr id="15" name="Изображение 14" descr="photo_5271654022186659076_y"/>
          <p:cNvPicPr>
            <a:picLocks noChangeAspect="1"/>
          </p:cNvPicPr>
          <p:nvPr/>
        </p:nvPicPr>
        <p:blipFill>
          <a:blip r:embed="rId4"/>
          <a:srcRect l="20156" t="14167" b="44843"/>
          <a:stretch>
            <a:fillRect/>
          </a:stretch>
        </p:blipFill>
        <p:spPr>
          <a:xfrm>
            <a:off x="8335010" y="4248785"/>
            <a:ext cx="2957195" cy="2519045"/>
          </a:xfrm>
          <a:prstGeom prst="rect">
            <a:avLst/>
          </a:prstGeom>
        </p:spPr>
      </p:pic>
      <p:pic>
        <p:nvPicPr>
          <p:cNvPr id="19" name="Изображение 18" descr="photo_5271805939474884961_y"/>
          <p:cNvPicPr>
            <a:picLocks noChangeAspect="1"/>
          </p:cNvPicPr>
          <p:nvPr/>
        </p:nvPicPr>
        <p:blipFill>
          <a:blip r:embed="rId5"/>
          <a:srcRect l="20967" t="11652" r="21591" b="54309"/>
          <a:stretch>
            <a:fillRect/>
          </a:stretch>
        </p:blipFill>
        <p:spPr>
          <a:xfrm>
            <a:off x="4192270" y="1130300"/>
            <a:ext cx="2871470" cy="2633980"/>
          </a:xfrm>
          <a:prstGeom prst="rect">
            <a:avLst/>
          </a:prstGeom>
        </p:spPr>
      </p:pic>
      <p:pic>
        <p:nvPicPr>
          <p:cNvPr id="20" name="Изображение 19" descr="photo_5271884614685812817_y"/>
          <p:cNvPicPr>
            <a:picLocks noChangeAspect="1"/>
          </p:cNvPicPr>
          <p:nvPr/>
        </p:nvPicPr>
        <p:blipFill>
          <a:blip r:embed="rId6"/>
          <a:srcRect l="16778" t="13213" r="41099" b="53056"/>
          <a:stretch>
            <a:fillRect/>
          </a:stretch>
        </p:blipFill>
        <p:spPr>
          <a:xfrm>
            <a:off x="4575175" y="4248785"/>
            <a:ext cx="3042285" cy="2519045"/>
          </a:xfrm>
          <a:prstGeom prst="rect">
            <a:avLst/>
          </a:prstGeom>
        </p:spPr>
      </p:pic>
      <p:pic>
        <p:nvPicPr>
          <p:cNvPr id="22" name="Изображение 21" descr="photo_5271649237593089072_y"/>
          <p:cNvPicPr>
            <a:picLocks noChangeAspect="1"/>
          </p:cNvPicPr>
          <p:nvPr/>
        </p:nvPicPr>
        <p:blipFill>
          <a:blip r:embed="rId7"/>
          <a:srcRect t="11667" b="46889"/>
          <a:stretch>
            <a:fillRect/>
          </a:stretch>
        </p:blipFill>
        <p:spPr>
          <a:xfrm>
            <a:off x="202565" y="1078865"/>
            <a:ext cx="3204210" cy="26149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9F00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ADDAE3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>
            <a:fillRect/>
          </a:stretch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5" name="Текст 2"/>
          <p:cNvSpPr txBox="1"/>
          <p:nvPr/>
        </p:nvSpPr>
        <p:spPr>
          <a:xfrm>
            <a:off x="584498" y="1430022"/>
            <a:ext cx="4085883" cy="3397000"/>
          </a:xfrm>
          <a:prstGeom prst="rect">
            <a:avLst/>
          </a:prstGeom>
          <a:ln w="12700">
            <a:miter lim="400000"/>
          </a:ln>
        </p:spPr>
        <p:txBody>
          <a:bodyPr lIns="34289" tIns="34289" rIns="34289" bIns="34289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kumimoji="0" sz="5175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СП</a:t>
            </a:r>
            <a:r>
              <a:rPr kumimoji="0" lang="ru-RU" sz="5175" b="0" i="0" u="none" strike="noStrike" kern="120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ExtraBold"/>
                <a:sym typeface="Gilroy-ExtraBold"/>
              </a:rPr>
              <a:t>АСИБО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kumimoji="0" lang="ru-RU" sz="5175" b="0" i="1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ADDAE3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+mn-cs"/>
              <a:sym typeface="Calibri" panose="020F050202020403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514350" y="3655695"/>
            <a:ext cx="40640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 Контакты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ФИО : Атамырадов Какамырат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Почта: </a:t>
            </a:r>
            <a:r>
              <a:rPr kumimoji="0" lang="en-US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kakamyrat976@gmail.com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Телефон: 89093083600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+mn-cs"/>
              </a:rPr>
              <a:t>Ссылка ТГ и.т.д.https://vk.com/video-53933038_456239344?ref_domain=kreitspb.ru.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30*421"/>
  <p:tag name="TABLE_ENDDRAG_RECT" val="69*78*730*421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2328</Words>
  <Application>Microsoft Office PowerPoint</Application>
  <PresentationFormat>Широкоэкранный</PresentationFormat>
  <Paragraphs>196</Paragraphs>
  <Slides>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Абрамов</dc:creator>
  <cp:lastModifiedBy>kakamyrat976@gmail.com</cp:lastModifiedBy>
  <cp:revision>6</cp:revision>
  <dcterms:created xsi:type="dcterms:W3CDTF">2024-11-01T13:56:00Z</dcterms:created>
  <dcterms:modified xsi:type="dcterms:W3CDTF">2024-11-05T16:09:28Z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66E5E0836E7B49A891CA7FAC6C1258FF_13</vt:lpwstr>
  </property>
  <property fmtid="{D5CDD505-2E9C-101B-9397-08002B2CF9AE}" pid="3" name="KSOProductBuildVer">
    <vt:lpwstr>1049-12.2.0.18607</vt:lpwstr>
  </property>
</Properties>
</file>