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Montserrat SemiBold" panose="020B0604020202020204" charset="-52"/>
      <p:regular r:id="rId10"/>
      <p:bold r:id="rId11"/>
      <p:italic r:id="rId12"/>
      <p:boldItalic r:id="rId13"/>
    </p:embeddedFont>
    <p:embeddedFont>
      <p:font typeface="Montserrat Medium" panose="020B0604020202020204" charset="-52"/>
      <p:regular r:id="rId14"/>
      <p:bold r:id="rId15"/>
      <p:italic r:id="rId16"/>
      <p:boldItalic r:id="rId17"/>
    </p:embeddedFont>
    <p:embeddedFont>
      <p:font typeface="Montserrat" panose="020B0604020202020204" charset="-52"/>
      <p:regular r:id="rId18"/>
      <p:bold r:id="rId19"/>
      <p:italic r:id="rId20"/>
      <p:boldItalic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  <p15:guide id="3">
          <p15:clr>
            <a:srgbClr val="747775"/>
          </p15:clr>
        </p15:guide>
        <p15:guide id="4" orient="horz" pos="32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BF1D7C-31F7-4F38-9D1C-7E56EF2B50C7}">
  <a:tblStyle styleId="{14BF1D7C-31F7-4F38-9D1C-7E56EF2B50C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6F3EA"/>
          </a:solidFill>
        </a:fill>
      </a:tcStyle>
    </a:wholeTbl>
    <a:band1H>
      <a:tcTxStyle/>
      <a:tcStyle>
        <a:tcBdr/>
        <a:fill>
          <a:solidFill>
            <a:srgbClr val="EDE6D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DE6D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285F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285F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285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285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177BA2B-7BCA-429B-8728-7DDBD65486EF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EBF3"/>
          </a:solidFill>
        </a:fill>
      </a:tcStyle>
    </a:wholeTbl>
    <a:band1H>
      <a:tcTxStyle/>
      <a:tcStyle>
        <a:tcBdr/>
        <a:fill>
          <a:solidFill>
            <a:srgbClr val="E0D6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D6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EFF4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EFF4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EFF4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EEFF4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  <p:guide/>
        <p:guide orient="horz"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font" Target="fonts/font24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font" Target="fonts/font2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36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font" Target="fonts/font21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5679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f87997393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f87997393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201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38db62ec6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38db62ec6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9045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38db62ec66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38db62ec66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1878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38db62ec6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38db62ec6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2615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f87997393_0_1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f87997393_0_1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5318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38db62ec66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38db62ec66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2464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38db62ec66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38db62ec66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5109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32" name="Google Shape;132;p1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" name="Google Shape;15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3">
  <p:cSld name="TITLE_AND_BODY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4" descr="offset_comp_343059.jpg"/>
          <p:cNvPicPr preferRelativeResize="0"/>
          <p:nvPr/>
        </p:nvPicPr>
        <p:blipFill rotWithShape="1">
          <a:blip r:embed="rId2">
            <a:alphaModFix amt="80000"/>
          </a:blip>
          <a:srcRect l="30474" t="11955" r="30474" b="25870"/>
          <a:stretch/>
        </p:blipFill>
        <p:spPr>
          <a:xfrm rot="-5400000">
            <a:off x="113630" y="-105700"/>
            <a:ext cx="5142300" cy="5364300"/>
          </a:xfrm>
          <a:prstGeom prst="diagStripe">
            <a:avLst>
              <a:gd name="adj" fmla="val 50343"/>
            </a:avLst>
          </a:prstGeom>
          <a:noFill/>
          <a:ln>
            <a:noFill/>
          </a:ln>
        </p:spPr>
      </p:pic>
      <p:sp>
        <p:nvSpPr>
          <p:cNvPr id="154" name="Google Shape;154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14"/>
          <p:cNvSpPr txBox="1">
            <a:spLocks noGrp="1"/>
          </p:cNvSpPr>
          <p:nvPr>
            <p:ph type="body" idx="1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57" name="Google Shape;157;p14">
            <a:hlinkClick r:id="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4">
            <a:hlinkClick r:id="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4">
            <a:hlinkClick r:id="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4">
            <a:hlinkClick r:id="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" name="Google Shape;161;p1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62" name="Google Shape;162;p1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1">
  <p:cSld name="TITLE_AND_BODY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>
            <a:spLocks noGrp="1"/>
          </p:cNvSpPr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6" name="Google Shape;166;p15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body" idx="1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5">
            <a:hlinkClick r:id="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">
            <a:hlinkClick r:id="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5">
            <a:hlinkClick r:id="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5">
            <a:hlinkClick r:id="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" name="Google Shape;172;p1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73" name="Google Shape;173;p1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15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2">
  <p:cSld name="TITLE_AND_BODY_2_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"/>
          <p:cNvSpPr txBox="1">
            <a:spLocks noGrp="1"/>
          </p:cNvSpPr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9" name="Google Shape;179;p16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">
            <a:hlinkClick r:id="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">
            <a:hlinkClick r:id="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">
            <a:hlinkClick r:id="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">
            <a:hlinkClick r:id="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" name="Google Shape;184;p1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85" name="Google Shape;185;p1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16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8" name="Google Shape;18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89" name="Google Shape;189;p16"/>
          <p:cNvSpPr txBox="1">
            <a:spLocks noGrp="1"/>
          </p:cNvSpPr>
          <p:nvPr>
            <p:ph type="body" idx="1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7"/>
          <p:cNvPicPr preferRelativeResize="0"/>
          <p:nvPr/>
        </p:nvPicPr>
        <p:blipFill rotWithShape="1">
          <a:blip r:embed="rId3">
            <a:alphaModFix amt="15000"/>
          </a:blip>
          <a:srcRect l="9584" t="-15012" r="-40697" b="-16100"/>
          <a:stretch/>
        </p:blipFill>
        <p:spPr>
          <a:xfrm rot="693807">
            <a:off x="-1955041" y="-248138"/>
            <a:ext cx="10278724" cy="6850973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95" name="Google Shape;195;p17"/>
          <p:cNvSpPr txBox="1">
            <a:spLocks noGrp="1"/>
          </p:cNvSpPr>
          <p:nvPr>
            <p:ph type="ctrTitle"/>
          </p:nvPr>
        </p:nvSpPr>
        <p:spPr>
          <a:xfrm>
            <a:off x="3342150" y="1578400"/>
            <a:ext cx="56637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00"/>
              <a:t>Создание технологии извлечения обсадных колонн</a:t>
            </a:r>
            <a:endParaRPr sz="2800"/>
          </a:p>
        </p:txBody>
      </p:sp>
      <p:sp>
        <p:nvSpPr>
          <p:cNvPr id="196" name="Google Shape;196;p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Стартап, этап №1, 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2023 год</a:t>
            </a:r>
            <a:endParaRPr/>
          </a:p>
        </p:txBody>
      </p:sp>
      <p:pic>
        <p:nvPicPr>
          <p:cNvPr id="197" name="Google Shape;1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2200" y="81725"/>
            <a:ext cx="1194240" cy="957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17"/>
          <p:cNvCxnSpPr/>
          <p:nvPr/>
        </p:nvCxnSpPr>
        <p:spPr>
          <a:xfrm>
            <a:off x="6098625" y="3891975"/>
            <a:ext cx="24315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9" name="Google Shape;19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6455" y="81725"/>
            <a:ext cx="957300" cy="957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>
            <a:spLocks noGrp="1"/>
          </p:cNvSpPr>
          <p:nvPr>
            <p:ph type="title" idx="4294967295"/>
          </p:nvPr>
        </p:nvSpPr>
        <p:spPr>
          <a:xfrm>
            <a:off x="134100" y="95025"/>
            <a:ext cx="9035400" cy="4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000"/>
              <a:t>Актуальность проекта</a:t>
            </a:r>
            <a:endParaRPr sz="2000"/>
          </a:p>
        </p:txBody>
      </p:sp>
      <p:sp>
        <p:nvSpPr>
          <p:cNvPr id="205" name="Google Shape;205;p18"/>
          <p:cNvSpPr/>
          <p:nvPr/>
        </p:nvSpPr>
        <p:spPr>
          <a:xfrm rot="-412">
            <a:off x="-773285" y="2514953"/>
            <a:ext cx="2501700" cy="2743800"/>
          </a:xfrm>
          <a:prstGeom prst="ellipse">
            <a:avLst/>
          </a:prstGeom>
          <a:solidFill>
            <a:srgbClr val="5CBA8D">
              <a:alpha val="23130"/>
            </a:srgbClr>
          </a:solidFill>
          <a:ln w="9525" cap="flat" cmpd="sng">
            <a:solidFill>
              <a:srgbClr val="F6F7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8"/>
          <p:cNvSpPr/>
          <p:nvPr/>
        </p:nvSpPr>
        <p:spPr>
          <a:xfrm>
            <a:off x="-380267" y="3320251"/>
            <a:ext cx="1715400" cy="1938600"/>
          </a:xfrm>
          <a:prstGeom prst="ellipse">
            <a:avLst/>
          </a:prstGeom>
          <a:solidFill>
            <a:srgbClr val="2CA66A">
              <a:alpha val="14380"/>
            </a:srgbClr>
          </a:solidFill>
          <a:ln w="19050" cap="flat" cmpd="sng">
            <a:solidFill>
              <a:srgbClr val="F6F7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8"/>
          <p:cNvSpPr/>
          <p:nvPr/>
        </p:nvSpPr>
        <p:spPr>
          <a:xfrm>
            <a:off x="-35127" y="4100431"/>
            <a:ext cx="1024800" cy="1158600"/>
          </a:xfrm>
          <a:prstGeom prst="ellipse">
            <a:avLst/>
          </a:prstGeom>
          <a:solidFill>
            <a:srgbClr val="02954D">
              <a:alpha val="40000"/>
            </a:srgbClr>
          </a:solidFill>
          <a:ln w="19050" cap="flat" cmpd="sng">
            <a:solidFill>
              <a:srgbClr val="F6F7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134100" y="4252325"/>
            <a:ext cx="771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latin typeface="Lato"/>
                <a:ea typeface="Lato"/>
                <a:cs typeface="Lato"/>
                <a:sym typeface="Lato"/>
              </a:rPr>
              <a:t>600</a:t>
            </a:r>
            <a:endParaRPr sz="1200"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Lato"/>
                <a:ea typeface="Lato"/>
                <a:cs typeface="Lato"/>
                <a:sym typeface="Lato"/>
              </a:rPr>
              <a:t>млн.</a:t>
            </a:r>
            <a:r>
              <a:rPr lang="ru" sz="1200">
                <a:latin typeface="Montserrat Medium"/>
                <a:ea typeface="Montserrat Medium"/>
                <a:cs typeface="Montserrat Medium"/>
                <a:sym typeface="Montserrat Medium"/>
              </a:rPr>
              <a:t>₽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134100" y="2202450"/>
            <a:ext cx="1321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latin typeface="Montserrat"/>
                <a:ea typeface="Montserrat"/>
                <a:cs typeface="Montserrat"/>
                <a:sym typeface="Montserrat"/>
              </a:rPr>
              <a:t>Объем рынка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18"/>
          <p:cNvSpPr txBox="1"/>
          <p:nvPr/>
        </p:nvSpPr>
        <p:spPr>
          <a:xfrm>
            <a:off x="134100" y="3430831"/>
            <a:ext cx="771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Lato"/>
                <a:ea typeface="Lato"/>
                <a:cs typeface="Lato"/>
                <a:sym typeface="Lato"/>
              </a:rPr>
              <a:t>4</a:t>
            </a:r>
            <a:endParaRPr sz="1800"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Lato"/>
                <a:ea typeface="Lato"/>
                <a:cs typeface="Lato"/>
                <a:sym typeface="Lato"/>
              </a:rPr>
              <a:t>млрд.</a:t>
            </a:r>
            <a:r>
              <a:rPr lang="ru" sz="1200">
                <a:latin typeface="Montserrat Medium"/>
                <a:ea typeface="Montserrat Medium"/>
                <a:cs typeface="Montserrat Medium"/>
                <a:sym typeface="Montserrat Medium"/>
              </a:rPr>
              <a:t>₽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134100" y="2609338"/>
            <a:ext cx="771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Lato"/>
                <a:ea typeface="Lato"/>
                <a:cs typeface="Lato"/>
                <a:sym typeface="Lato"/>
              </a:rPr>
              <a:t>26,4</a:t>
            </a:r>
            <a:endParaRPr sz="1800"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Lato"/>
                <a:ea typeface="Lato"/>
                <a:cs typeface="Lato"/>
                <a:sym typeface="Lato"/>
              </a:rPr>
              <a:t>млрд.$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1584000" y="3477013"/>
            <a:ext cx="2958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latin typeface="Lato"/>
                <a:ea typeface="Lato"/>
                <a:cs typeface="Lato"/>
                <a:sym typeface="Lato"/>
              </a:rPr>
              <a:t>SAM, </a:t>
            </a:r>
            <a:r>
              <a:rPr lang="ru" sz="1200">
                <a:latin typeface="Lato"/>
                <a:ea typeface="Lato"/>
                <a:cs typeface="Lato"/>
                <a:sym typeface="Lato"/>
              </a:rPr>
              <a:t>потребность прочих российских компаний в услуге извлечения обсадных колонн: 200 скважин в год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3" name="Google Shape;213;p18"/>
          <p:cNvSpPr txBox="1"/>
          <p:nvPr/>
        </p:nvSpPr>
        <p:spPr>
          <a:xfrm>
            <a:off x="1540050" y="2655550"/>
            <a:ext cx="295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latin typeface="Lato"/>
                <a:ea typeface="Lato"/>
                <a:cs typeface="Lato"/>
                <a:sym typeface="Lato"/>
              </a:rPr>
              <a:t>TAM,</a:t>
            </a:r>
            <a:r>
              <a:rPr lang="ru" sz="1200">
                <a:latin typeface="Lato"/>
                <a:ea typeface="Lato"/>
                <a:cs typeface="Lato"/>
                <a:sym typeface="Lato"/>
              </a:rPr>
              <a:t> объем рынка нефтесервисных услуг (OFS) в России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4" name="Google Shape;214;p18"/>
          <p:cNvSpPr txBox="1"/>
          <p:nvPr/>
        </p:nvSpPr>
        <p:spPr>
          <a:xfrm>
            <a:off x="1584000" y="4252325"/>
            <a:ext cx="2958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latin typeface="Lato"/>
                <a:ea typeface="Lato"/>
                <a:cs typeface="Lato"/>
                <a:sym typeface="Lato"/>
              </a:rPr>
              <a:t>SOM, </a:t>
            </a:r>
            <a:r>
              <a:rPr lang="ru" sz="1200">
                <a:latin typeface="Lato"/>
                <a:ea typeface="Lato"/>
                <a:cs typeface="Lato"/>
                <a:sym typeface="Lato"/>
              </a:rPr>
              <a:t>потребность ПАО “Газпром” в услуге извлечения обсадных колонн: 30 скважин в год в РФ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15" name="Google Shape;215;p18"/>
          <p:cNvCxnSpPr>
            <a:stCxn id="211" idx="3"/>
            <a:endCxn id="213" idx="1"/>
          </p:cNvCxnSpPr>
          <p:nvPr/>
        </p:nvCxnSpPr>
        <p:spPr>
          <a:xfrm>
            <a:off x="906000" y="2932588"/>
            <a:ext cx="634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18"/>
          <p:cNvCxnSpPr>
            <a:stCxn id="210" idx="3"/>
            <a:endCxn id="212" idx="1"/>
          </p:cNvCxnSpPr>
          <p:nvPr/>
        </p:nvCxnSpPr>
        <p:spPr>
          <a:xfrm>
            <a:off x="906000" y="3754081"/>
            <a:ext cx="678000" cy="9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p18"/>
          <p:cNvCxnSpPr>
            <a:stCxn id="208" idx="3"/>
            <a:endCxn id="214" idx="1"/>
          </p:cNvCxnSpPr>
          <p:nvPr/>
        </p:nvCxnSpPr>
        <p:spPr>
          <a:xfrm>
            <a:off x="906000" y="4529375"/>
            <a:ext cx="678000" cy="9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8" name="Google Shape;21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0075" y="140383"/>
            <a:ext cx="3787876" cy="4789443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8"/>
          <p:cNvSpPr txBox="1"/>
          <p:nvPr/>
        </p:nvSpPr>
        <p:spPr>
          <a:xfrm>
            <a:off x="134100" y="562425"/>
            <a:ext cx="4364700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latin typeface="Montserrat"/>
                <a:ea typeface="Montserrat"/>
                <a:cs typeface="Montserrat"/>
                <a:sym typeface="Montserrat"/>
              </a:rPr>
              <a:t>Потребность в извлечении обсадных колонн:</a:t>
            </a:r>
            <a:r>
              <a:rPr lang="ru" sz="1200">
                <a:latin typeface="Lato"/>
                <a:ea typeface="Lato"/>
                <a:cs typeface="Lato"/>
                <a:sym typeface="Lato"/>
              </a:rPr>
              <a:t>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Lato"/>
                <a:ea typeface="Lato"/>
                <a:cs typeface="Lato"/>
                <a:sym typeface="Lato"/>
              </a:rPr>
              <a:t>30 скважин в год в РФ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 b="1">
                <a:latin typeface="Montserrat"/>
                <a:ea typeface="Montserrat"/>
                <a:cs typeface="Montserrat"/>
                <a:sym typeface="Montserrat"/>
              </a:rPr>
              <a:t>Стоимость услуги в настоящее время:</a:t>
            </a:r>
            <a:r>
              <a:rPr lang="ru" sz="1200">
                <a:latin typeface="Lato"/>
                <a:ea typeface="Lato"/>
                <a:cs typeface="Lato"/>
                <a:sym typeface="Lato"/>
              </a:rPr>
              <a:t> до 20 млн рублей за скважину срок исполнения до 3 месяцев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 b="1">
                <a:latin typeface="Montserrat"/>
                <a:ea typeface="Montserrat"/>
                <a:cs typeface="Montserrat"/>
                <a:sym typeface="Montserrat"/>
              </a:rPr>
              <a:t>Описание задачи: </a:t>
            </a:r>
            <a:r>
              <a:rPr lang="ru" sz="1200">
                <a:latin typeface="Lato"/>
                <a:ea typeface="Lato"/>
                <a:cs typeface="Lato"/>
                <a:sym typeface="Lato"/>
              </a:rPr>
              <a:t>Достать  участок  обсадной колонны от устья до точки зарезки бокового ствола (до 500 м) и заменить на больший диаметр.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220" name="Google Shape;220;p18"/>
          <p:cNvPicPr preferRelativeResize="0"/>
          <p:nvPr/>
        </p:nvPicPr>
        <p:blipFill rotWithShape="1">
          <a:blip r:embed="rId4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title" idx="4294967295"/>
          </p:nvPr>
        </p:nvSpPr>
        <p:spPr>
          <a:xfrm>
            <a:off x="134100" y="95025"/>
            <a:ext cx="9035400" cy="4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Генерация идей и сборка проекта</a:t>
            </a:r>
            <a:endParaRPr sz="2000"/>
          </a:p>
        </p:txBody>
      </p:sp>
      <p:graphicFrame>
        <p:nvGraphicFramePr>
          <p:cNvPr id="226" name="Google Shape;226;p19"/>
          <p:cNvGraphicFramePr/>
          <p:nvPr/>
        </p:nvGraphicFramePr>
        <p:xfrm>
          <a:off x="212275" y="661610"/>
          <a:ext cx="8746000" cy="1828860"/>
        </p:xfrm>
        <a:graphic>
          <a:graphicData uri="http://schemas.openxmlformats.org/drawingml/2006/table">
            <a:tbl>
              <a:tblPr firstRow="1" bandRow="1">
                <a:noFill/>
                <a:tableStyleId>{14BF1D7C-31F7-4F38-9D1C-7E56EF2B50C7}</a:tableStyleId>
              </a:tblPr>
              <a:tblGrid>
                <a:gridCol w="382900"/>
                <a:gridCol w="8363100"/>
              </a:tblGrid>
              <a:tr h="29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 b="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 b="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Постановка задачи- ПАО «Газпром нефть» -ноябрь 2022г.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24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2.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Рекламная кампания по привлечению «решателей».Охват целевой аудитории-26 тысяч человек 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225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3.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Обсуждение задачи- 11 кафедр УГНТУ и 4 кафедр других вузов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4.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Мозговые штурмы,онлайн-хакатон(декабрь 2022г.) -88 участников, 21 идея для проверки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5.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Патентный поиск и литературный обзор. Обсуждение гипотез с компанией-23 январь 2023г.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218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6.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">
                          <a:latin typeface="Lato"/>
                          <a:ea typeface="Lato"/>
                          <a:cs typeface="Lato"/>
                          <a:sym typeface="Lato"/>
                        </a:rPr>
                        <a:t>Получение от компании технической документации по существующим объектам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227" name="Google Shape;22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276" y="2647950"/>
            <a:ext cx="3170017" cy="209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9"/>
          <p:cNvPicPr preferRelativeResize="0"/>
          <p:nvPr/>
        </p:nvPicPr>
        <p:blipFill rotWithShape="1">
          <a:blip r:embed="rId4">
            <a:alphaModFix/>
          </a:blip>
          <a:srcRect l="8447" t="2486" r="10172"/>
          <a:stretch/>
        </p:blipFill>
        <p:spPr>
          <a:xfrm>
            <a:off x="2734351" y="2835801"/>
            <a:ext cx="2545425" cy="22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/>
          <p:cNvPicPr preferRelativeResize="0"/>
          <p:nvPr/>
        </p:nvPicPr>
        <p:blipFill rotWithShape="1">
          <a:blip r:embed="rId5">
            <a:alphaModFix/>
          </a:blip>
          <a:srcRect t="1300" r="1487" b="2360"/>
          <a:stretch/>
        </p:blipFill>
        <p:spPr>
          <a:xfrm>
            <a:off x="5213250" y="2771500"/>
            <a:ext cx="3745025" cy="1374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/>
          <p:cNvPicPr preferRelativeResize="0"/>
          <p:nvPr/>
        </p:nvPicPr>
        <p:blipFill rotWithShape="1">
          <a:blip r:embed="rId6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0"/>
          <p:cNvSpPr txBox="1">
            <a:spLocks noGrp="1"/>
          </p:cNvSpPr>
          <p:nvPr>
            <p:ph type="title" idx="4294967295"/>
          </p:nvPr>
        </p:nvSpPr>
        <p:spPr>
          <a:xfrm>
            <a:off x="134100" y="95025"/>
            <a:ext cx="9035400" cy="4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Техническое решение</a:t>
            </a:r>
            <a:endParaRPr sz="2000"/>
          </a:p>
        </p:txBody>
      </p:sp>
      <p:pic>
        <p:nvPicPr>
          <p:cNvPr id="236" name="Google Shape;23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1150" y="2566742"/>
            <a:ext cx="3072850" cy="251253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0"/>
          <p:cNvSpPr txBox="1"/>
          <p:nvPr/>
        </p:nvSpPr>
        <p:spPr>
          <a:xfrm>
            <a:off x="134100" y="490400"/>
            <a:ext cx="44379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/>
              <a:t>Выбранное приоритетным техническое решение</a:t>
            </a:r>
            <a:r>
              <a:rPr lang="ru" sz="1100"/>
              <a:t> – механическая резка металла на участки 30-50 метров, механическое ослабление сцепления металла с бетоном, извлечение участков труб домкратом.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/>
              <a:t>Гипотезы из шорт-листа:</a:t>
            </a:r>
            <a:endParaRPr sz="1100" b="1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растворение бетона кислотой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разрушение бетона ультразвуком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разрушение бетона индукционным нагревом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/>
              <a:t>Альтернативные способы:</a:t>
            </a:r>
            <a:endParaRPr sz="1100" b="1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фрезерование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применение невзрывчатой расширяющейся смеси для растрескивания бетона 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ru" sz="1100"/>
              <a:t>применение электрической плазмы для удаления бетона и фрезерования обсадной колонны</a:t>
            </a:r>
            <a:endParaRPr sz="1100"/>
          </a:p>
        </p:txBody>
      </p:sp>
      <p:pic>
        <p:nvPicPr>
          <p:cNvPr id="238" name="Google Shape;23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1150" y="175000"/>
            <a:ext cx="3072850" cy="272513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0"/>
          <p:cNvSpPr txBox="1"/>
          <p:nvPr/>
        </p:nvSpPr>
        <p:spPr>
          <a:xfrm>
            <a:off x="134088" y="32909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/>
              <a:t>Преимущества решения:</a:t>
            </a:r>
            <a:endParaRPr/>
          </a:p>
        </p:txBody>
      </p:sp>
      <p:sp>
        <p:nvSpPr>
          <p:cNvPr id="240" name="Google Shape;240;p20"/>
          <p:cNvSpPr/>
          <p:nvPr/>
        </p:nvSpPr>
        <p:spPr>
          <a:xfrm>
            <a:off x="196199" y="3584000"/>
            <a:ext cx="1246500" cy="1298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0"/>
          <p:cNvSpPr/>
          <p:nvPr/>
        </p:nvSpPr>
        <p:spPr>
          <a:xfrm>
            <a:off x="257705" y="3648063"/>
            <a:ext cx="1123500" cy="11700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0"/>
          <p:cNvSpPr/>
          <p:nvPr/>
        </p:nvSpPr>
        <p:spPr>
          <a:xfrm>
            <a:off x="257705" y="3648063"/>
            <a:ext cx="1123500" cy="1170000"/>
          </a:xfrm>
          <a:prstGeom prst="pie">
            <a:avLst>
              <a:gd name="adj1" fmla="val 21589264"/>
              <a:gd name="adj2" fmla="val 16200000"/>
            </a:avLst>
          </a:prstGeom>
          <a:solidFill>
            <a:srgbClr val="3CC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0"/>
          <p:cNvSpPr/>
          <p:nvPr/>
        </p:nvSpPr>
        <p:spPr>
          <a:xfrm>
            <a:off x="417803" y="3814818"/>
            <a:ext cx="803100" cy="836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0"/>
          <p:cNvSpPr txBox="1"/>
          <p:nvPr/>
        </p:nvSpPr>
        <p:spPr>
          <a:xfrm>
            <a:off x="-162" y="4822349"/>
            <a:ext cx="15675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ЦЕНА</a:t>
            </a:r>
            <a:endParaRPr sz="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543811" y="4034697"/>
            <a:ext cx="5658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75%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2459318" y="3584000"/>
            <a:ext cx="1246500" cy="1298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0"/>
          <p:cNvSpPr/>
          <p:nvPr/>
        </p:nvSpPr>
        <p:spPr>
          <a:xfrm>
            <a:off x="2520823" y="3648063"/>
            <a:ext cx="1123500" cy="11700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0"/>
          <p:cNvSpPr/>
          <p:nvPr/>
        </p:nvSpPr>
        <p:spPr>
          <a:xfrm>
            <a:off x="2520823" y="3648063"/>
            <a:ext cx="1123500" cy="1170000"/>
          </a:xfrm>
          <a:prstGeom prst="pie">
            <a:avLst>
              <a:gd name="adj1" fmla="val 5378659"/>
              <a:gd name="adj2" fmla="val 16200000"/>
            </a:avLst>
          </a:prstGeom>
          <a:solidFill>
            <a:srgbClr val="3CC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0"/>
          <p:cNvSpPr/>
          <p:nvPr/>
        </p:nvSpPr>
        <p:spPr>
          <a:xfrm>
            <a:off x="2680922" y="3814818"/>
            <a:ext cx="803100" cy="836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0"/>
          <p:cNvSpPr txBox="1"/>
          <p:nvPr/>
        </p:nvSpPr>
        <p:spPr>
          <a:xfrm>
            <a:off x="2321706" y="4822349"/>
            <a:ext cx="15675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ДЛИТЕЛЬНОСТЬ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1" name="Google Shape;251;p20"/>
          <p:cNvSpPr txBox="1"/>
          <p:nvPr/>
        </p:nvSpPr>
        <p:spPr>
          <a:xfrm>
            <a:off x="2799567" y="4034697"/>
            <a:ext cx="5658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2" name="Google Shape;252;p20"/>
          <p:cNvPicPr preferRelativeResize="0"/>
          <p:nvPr/>
        </p:nvPicPr>
        <p:blipFill rotWithShape="1">
          <a:blip r:embed="rId5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 реализации проекта</a:t>
            </a:r>
            <a:endParaRPr/>
          </a:p>
        </p:txBody>
      </p:sp>
      <p:sp>
        <p:nvSpPr>
          <p:cNvPr id="258" name="Google Shape;258;p21"/>
          <p:cNvSpPr txBox="1"/>
          <p:nvPr/>
        </p:nvSpPr>
        <p:spPr>
          <a:xfrm>
            <a:off x="4754423" y="3717162"/>
            <a:ext cx="11970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1158075" y="3019122"/>
            <a:ext cx="12288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2954D"/>
                </a:solidFill>
                <a:latin typeface="Roboto"/>
                <a:ea typeface="Roboto"/>
                <a:cs typeface="Roboto"/>
                <a:sym typeface="Roboto"/>
              </a:rPr>
              <a:t>Сбор и анализ информации по существующим технологиям</a:t>
            </a:r>
            <a:endParaRPr sz="1000">
              <a:solidFill>
                <a:srgbClr val="02954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21"/>
          <p:cNvSpPr txBox="1"/>
          <p:nvPr/>
        </p:nvSpPr>
        <p:spPr>
          <a:xfrm>
            <a:off x="2363302" y="3022416"/>
            <a:ext cx="11970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2954D"/>
                </a:solidFill>
                <a:latin typeface="Roboto"/>
                <a:ea typeface="Roboto"/>
                <a:cs typeface="Roboto"/>
                <a:sym typeface="Roboto"/>
              </a:rPr>
              <a:t>Формирование проектной команды</a:t>
            </a:r>
            <a:endParaRPr sz="1000">
              <a:solidFill>
                <a:srgbClr val="02954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21"/>
          <p:cNvSpPr txBox="1"/>
          <p:nvPr/>
        </p:nvSpPr>
        <p:spPr>
          <a:xfrm>
            <a:off x="3560313" y="3022416"/>
            <a:ext cx="11970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2954D"/>
                </a:solidFill>
                <a:latin typeface="Roboto"/>
                <a:ea typeface="Roboto"/>
                <a:cs typeface="Roboto"/>
                <a:sym typeface="Roboto"/>
              </a:rPr>
              <a:t>Проведение лабораторных испытаний</a:t>
            </a:r>
            <a:endParaRPr sz="1000">
              <a:solidFill>
                <a:srgbClr val="02954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21"/>
          <p:cNvSpPr txBox="1"/>
          <p:nvPr/>
        </p:nvSpPr>
        <p:spPr>
          <a:xfrm>
            <a:off x="4754423" y="3022416"/>
            <a:ext cx="11970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Формирование клиентской базы заказчиков и индустриальных партнеров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5944987" y="3022416"/>
            <a:ext cx="11970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Проведение переговоров и заключение договоров с потенциальными заказчиками и партнерами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7139500" y="3022416"/>
            <a:ext cx="11970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Разработка технического задания с учётом  требований  индустриального партнёра. 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5" name="Google Shape;265;p21"/>
          <p:cNvCxnSpPr/>
          <p:nvPr/>
        </p:nvCxnSpPr>
        <p:spPr>
          <a:xfrm>
            <a:off x="1793746" y="1447943"/>
            <a:ext cx="672900" cy="12171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6" name="Google Shape;266;p21"/>
          <p:cNvSpPr/>
          <p:nvPr/>
        </p:nvSpPr>
        <p:spPr>
          <a:xfrm flipH="1">
            <a:off x="1231845" y="2442084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267" name="Google Shape;267;p21"/>
          <p:cNvSpPr/>
          <p:nvPr/>
        </p:nvSpPr>
        <p:spPr>
          <a:xfrm>
            <a:off x="1231368" y="2703218"/>
            <a:ext cx="1248000" cy="236100"/>
          </a:xfrm>
          <a:prstGeom prst="parallelogram">
            <a:avLst>
              <a:gd name="adj" fmla="val 96952"/>
            </a:avLst>
          </a:prstGeom>
          <a:solidFill>
            <a:srgbClr val="3CC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268" name="Google Shape;268;p21"/>
          <p:cNvCxnSpPr/>
          <p:nvPr/>
        </p:nvCxnSpPr>
        <p:spPr>
          <a:xfrm>
            <a:off x="2945624" y="1447943"/>
            <a:ext cx="672900" cy="12171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9" name="Google Shape;269;p21"/>
          <p:cNvSpPr/>
          <p:nvPr/>
        </p:nvSpPr>
        <p:spPr>
          <a:xfrm flipH="1">
            <a:off x="2383722" y="2442084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999999"/>
                </a:solidFill>
              </a:rPr>
              <a:t>  </a:t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270" name="Google Shape;270;p21"/>
          <p:cNvSpPr/>
          <p:nvPr/>
        </p:nvSpPr>
        <p:spPr>
          <a:xfrm>
            <a:off x="2383246" y="2703218"/>
            <a:ext cx="1248000" cy="236100"/>
          </a:xfrm>
          <a:prstGeom prst="parallelogram">
            <a:avLst>
              <a:gd name="adj" fmla="val 96952"/>
            </a:avLst>
          </a:prstGeom>
          <a:solidFill>
            <a:srgbClr val="3CC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271" name="Google Shape;271;p21"/>
          <p:cNvCxnSpPr/>
          <p:nvPr/>
        </p:nvCxnSpPr>
        <p:spPr>
          <a:xfrm>
            <a:off x="4098080" y="1447943"/>
            <a:ext cx="672900" cy="12171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2" name="Google Shape;272;p21"/>
          <p:cNvSpPr/>
          <p:nvPr/>
        </p:nvSpPr>
        <p:spPr>
          <a:xfrm flipH="1">
            <a:off x="3536179" y="2442084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273" name="Google Shape;273;p21"/>
          <p:cNvSpPr/>
          <p:nvPr/>
        </p:nvSpPr>
        <p:spPr>
          <a:xfrm>
            <a:off x="3535702" y="2703218"/>
            <a:ext cx="1248000" cy="236100"/>
          </a:xfrm>
          <a:prstGeom prst="parallelogram">
            <a:avLst>
              <a:gd name="adj" fmla="val 96952"/>
            </a:avLst>
          </a:prstGeom>
          <a:solidFill>
            <a:srgbClr val="3CC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274" name="Google Shape;274;p21"/>
          <p:cNvCxnSpPr/>
          <p:nvPr/>
        </p:nvCxnSpPr>
        <p:spPr>
          <a:xfrm>
            <a:off x="5247753" y="1447943"/>
            <a:ext cx="672900" cy="12171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5" name="Google Shape;275;p21"/>
          <p:cNvSpPr/>
          <p:nvPr/>
        </p:nvSpPr>
        <p:spPr>
          <a:xfrm flipH="1">
            <a:off x="4685852" y="2442084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4685376" y="2703218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277" name="Google Shape;277;p21"/>
          <p:cNvCxnSpPr/>
          <p:nvPr/>
        </p:nvCxnSpPr>
        <p:spPr>
          <a:xfrm>
            <a:off x="6393987" y="1447943"/>
            <a:ext cx="672900" cy="12171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Google Shape;278;p21"/>
          <p:cNvSpPr/>
          <p:nvPr/>
        </p:nvSpPr>
        <p:spPr>
          <a:xfrm flipH="1">
            <a:off x="5832086" y="2442084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5831609" y="2703218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280" name="Google Shape;280;p21"/>
          <p:cNvCxnSpPr/>
          <p:nvPr/>
        </p:nvCxnSpPr>
        <p:spPr>
          <a:xfrm>
            <a:off x="7544036" y="1447943"/>
            <a:ext cx="672900" cy="12171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1" name="Google Shape;281;p21"/>
          <p:cNvSpPr/>
          <p:nvPr/>
        </p:nvSpPr>
        <p:spPr>
          <a:xfrm flipH="1">
            <a:off x="6982134" y="2442084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6981658" y="2703218"/>
            <a:ext cx="1248000" cy="236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283" name="Google Shape;283;p21"/>
          <p:cNvSpPr txBox="1"/>
          <p:nvPr/>
        </p:nvSpPr>
        <p:spPr>
          <a:xfrm>
            <a:off x="1197036" y="1123725"/>
            <a:ext cx="567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МАР</a:t>
            </a:r>
            <a:endParaRPr sz="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21"/>
          <p:cNvSpPr txBox="1"/>
          <p:nvPr/>
        </p:nvSpPr>
        <p:spPr>
          <a:xfrm>
            <a:off x="2335087" y="1123725"/>
            <a:ext cx="567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АПР</a:t>
            </a:r>
            <a:endParaRPr sz="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5" name="Google Shape;285;p21"/>
          <p:cNvSpPr txBox="1"/>
          <p:nvPr/>
        </p:nvSpPr>
        <p:spPr>
          <a:xfrm>
            <a:off x="3532130" y="1123725"/>
            <a:ext cx="567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МАЙ</a:t>
            </a:r>
            <a:endParaRPr sz="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" name="Google Shape;286;p21"/>
          <p:cNvSpPr txBox="1"/>
          <p:nvPr/>
        </p:nvSpPr>
        <p:spPr>
          <a:xfrm>
            <a:off x="4659510" y="1123725"/>
            <a:ext cx="567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 dirty="0" smtClean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СЕН</a:t>
            </a:r>
            <a:endParaRPr sz="800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p21"/>
          <p:cNvSpPr txBox="1"/>
          <p:nvPr/>
        </p:nvSpPr>
        <p:spPr>
          <a:xfrm>
            <a:off x="5820606" y="1123725"/>
            <a:ext cx="567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 dirty="0" smtClean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ОКТ</a:t>
            </a:r>
            <a:endParaRPr sz="800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21"/>
          <p:cNvSpPr txBox="1"/>
          <p:nvPr/>
        </p:nvSpPr>
        <p:spPr>
          <a:xfrm>
            <a:off x="7052436" y="1151549"/>
            <a:ext cx="567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800" dirty="0" smtClean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НОЯ</a:t>
            </a:r>
            <a:endParaRPr sz="800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9" name="Google Shape;289;p21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"/>
          <p:cNvSpPr txBox="1">
            <a:spLocks noGrp="1"/>
          </p:cNvSpPr>
          <p:nvPr>
            <p:ph type="title"/>
          </p:nvPr>
        </p:nvSpPr>
        <p:spPr>
          <a:xfrm>
            <a:off x="1326725" y="175350"/>
            <a:ext cx="70389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Смета проекта</a:t>
            </a:r>
            <a:endParaRPr/>
          </a:p>
        </p:txBody>
      </p:sp>
      <p:sp>
        <p:nvSpPr>
          <p:cNvPr id="295" name="Google Shape;295;p22"/>
          <p:cNvSpPr txBox="1"/>
          <p:nvPr/>
        </p:nvSpPr>
        <p:spPr>
          <a:xfrm>
            <a:off x="4754423" y="3717162"/>
            <a:ext cx="11970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96" name="Google Shape;296;p22"/>
          <p:cNvGraphicFramePr/>
          <p:nvPr/>
        </p:nvGraphicFramePr>
        <p:xfrm>
          <a:off x="380301" y="929390"/>
          <a:ext cx="7985325" cy="3661885"/>
        </p:xfrm>
        <a:graphic>
          <a:graphicData uri="http://schemas.openxmlformats.org/drawingml/2006/table">
            <a:tbl>
              <a:tblPr firstRow="1" firstCol="1" bandRow="1">
                <a:noFill/>
                <a:tableStyleId>{D177BA2B-7BCA-429B-8728-7DDBD65486EF}</a:tableStyleId>
              </a:tblPr>
              <a:tblGrid>
                <a:gridCol w="703050"/>
                <a:gridCol w="3837975"/>
                <a:gridCol w="1476125"/>
                <a:gridCol w="1968175"/>
              </a:tblGrid>
              <a:tr h="3657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№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Статьи расходов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Источники средств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Сумма по всем источникам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Средства Фонда</a:t>
                      </a:r>
                      <a:r>
                        <a:rPr lang="ru" sz="1200" baseline="300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Выплата заработной платы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 134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 134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НДФЛ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Страховые взносы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46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46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Прочие административные расходы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Командировочные расходы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Изготовление рекламных материалов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70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Прочие платежи по операционной деятельности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3656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ИТОГО РАСХОДЫ: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300 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300</a:t>
                      </a:r>
                      <a:endParaRPr sz="120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68500" marR="68500" marT="0" marB="0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297" name="Google Shape;297;p22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"/>
          <p:cNvSpPr txBox="1">
            <a:spLocks noGrp="1"/>
          </p:cNvSpPr>
          <p:nvPr>
            <p:ph type="title"/>
          </p:nvPr>
        </p:nvSpPr>
        <p:spPr>
          <a:xfrm>
            <a:off x="1326725" y="175350"/>
            <a:ext cx="70389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Риски проекта</a:t>
            </a:r>
            <a:endParaRPr/>
          </a:p>
        </p:txBody>
      </p:sp>
      <p:sp>
        <p:nvSpPr>
          <p:cNvPr id="303" name="Google Shape;303;p23"/>
          <p:cNvSpPr txBox="1"/>
          <p:nvPr/>
        </p:nvSpPr>
        <p:spPr>
          <a:xfrm>
            <a:off x="4754423" y="3717162"/>
            <a:ext cx="11970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04" name="Google Shape;304;p23"/>
          <p:cNvGraphicFramePr/>
          <p:nvPr/>
        </p:nvGraphicFramePr>
        <p:xfrm>
          <a:off x="358400" y="830030"/>
          <a:ext cx="8497525" cy="3958575"/>
        </p:xfrm>
        <a:graphic>
          <a:graphicData uri="http://schemas.openxmlformats.org/drawingml/2006/table">
            <a:tbl>
              <a:tblPr firstRow="1" bandRow="1">
                <a:noFill/>
                <a:tableStyleId>{14BF1D7C-31F7-4F38-9D1C-7E56EF2B50C7}</a:tableStyleId>
              </a:tblPr>
              <a:tblGrid>
                <a:gridCol w="3419450"/>
                <a:gridCol w="1422775"/>
                <a:gridCol w="3655300"/>
              </a:tblGrid>
              <a:tr h="70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Риск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Вероятность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 b="0">
                          <a:solidFill>
                            <a:srgbClr val="21212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Мероприятия для снижения риска</a:t>
                      </a:r>
                      <a:endParaRPr sz="1200" b="0">
                        <a:solidFill>
                          <a:srgbClr val="21212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Недостижение результатов НИОКР (техническая невозможность)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Высокая 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Альтернативные гипотезы для получение заданного продукта (услуги) другими способами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Недостаток финансирования (ошибки в бюджетировании)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Средняя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Привлечение грантовых средств (программы «Старт» и другие в ФСИ)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Опережающие действия конкурентов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Средняя 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Повышение скорости разработки и выхода на рынок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Отказ ПАО «Газпром нефть» от сотрудничества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Низкая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Поиск других клиентов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  <a:tr h="70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Потеря инвестиций в силу плохого управления стартапом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Низкая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" sz="1200">
                          <a:latin typeface="Lato"/>
                          <a:ea typeface="Lato"/>
                          <a:cs typeface="Lato"/>
                          <a:sym typeface="Lato"/>
                        </a:rPr>
                        <a:t>Выделение инвестиций в 2 этапа, второй этап финансирования после успешного выполнения первого</a:t>
                      </a: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1212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305" name="Google Shape;305;p23"/>
          <p:cNvPicPr preferRelativeResize="0"/>
          <p:nvPr/>
        </p:nvPicPr>
        <p:blipFill rotWithShape="1">
          <a:blip r:embed="rId3">
            <a:alphaModFix/>
          </a:blip>
          <a:srcRect l="17911" t="6892" r="16695" b="27713"/>
          <a:stretch/>
        </p:blipFill>
        <p:spPr>
          <a:xfrm>
            <a:off x="8416371" y="74124"/>
            <a:ext cx="546600" cy="54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F6F7F7"/>
      </a:dk1>
      <a:lt1>
        <a:srgbClr val="1B212C"/>
      </a:lt1>
      <a:dk2>
        <a:srgbClr val="616161"/>
      </a:dk2>
      <a:lt2>
        <a:srgbClr val="3CC883"/>
      </a:lt2>
      <a:accent1>
        <a:srgbClr val="34363A"/>
      </a:accent1>
      <a:accent2>
        <a:srgbClr val="EECE1A"/>
      </a:accent2>
      <a:accent3>
        <a:srgbClr val="4E5567"/>
      </a:accent3>
      <a:accent4>
        <a:srgbClr val="F4D6AD"/>
      </a:accent4>
      <a:accent5>
        <a:srgbClr val="616161"/>
      </a:accent5>
      <a:accent6>
        <a:srgbClr val="F15E22"/>
      </a:accent6>
      <a:hlink>
        <a:srgbClr val="82C7A5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Экран (16:9)</PresentationFormat>
  <Paragraphs>118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Times New Roman</vt:lpstr>
      <vt:lpstr>Arial</vt:lpstr>
      <vt:lpstr>Montserrat SemiBold</vt:lpstr>
      <vt:lpstr>Montserrat Medium</vt:lpstr>
      <vt:lpstr>Montserrat</vt:lpstr>
      <vt:lpstr>Lato</vt:lpstr>
      <vt:lpstr>Calibri</vt:lpstr>
      <vt:lpstr>Roboto</vt:lpstr>
      <vt:lpstr>Focus</vt:lpstr>
      <vt:lpstr>Создание технологии извлечения обсадных колонн</vt:lpstr>
      <vt:lpstr>Актуальность проекта</vt:lpstr>
      <vt:lpstr>Генерация идей и сборка проекта</vt:lpstr>
      <vt:lpstr>Техническое решение</vt:lpstr>
      <vt:lpstr>План реализации проекта</vt:lpstr>
      <vt:lpstr>Смета проекта</vt:lpstr>
      <vt:lpstr>Риски проекта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технологии извлечения обсадных колонн</dc:title>
  <cp:lastModifiedBy>USER</cp:lastModifiedBy>
  <cp:revision>1</cp:revision>
  <dcterms:modified xsi:type="dcterms:W3CDTF">2023-08-02T06:52:37Z</dcterms:modified>
</cp:coreProperties>
</file>