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69" r:id="rId2"/>
    <p:sldId id="271" r:id="rId3"/>
    <p:sldId id="272" r:id="rId4"/>
    <p:sldId id="260" r:id="rId5"/>
    <p:sldId id="261" r:id="rId6"/>
    <p:sldId id="273" r:id="rId7"/>
    <p:sldId id="263" r:id="rId8"/>
    <p:sldId id="264" r:id="rId9"/>
    <p:sldId id="265" r:id="rId10"/>
    <p:sldId id="266" r:id="rId11"/>
    <p:sldId id="270" r:id="rId12"/>
    <p:sldId id="268" r:id="rId13"/>
  </p:sldIdLst>
  <p:sldSz cx="9144000" cy="5143500" type="screen16x9"/>
  <p:notesSz cx="6858000" cy="9144000"/>
  <p:embeddedFontLst>
    <p:embeddedFont>
      <p:font typeface="Nunito" pitchFamily="2" charset="-52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64" autoAdjust="0"/>
  </p:normalViewPr>
  <p:slideViewPr>
    <p:cSldViewPr snapToGrid="0">
      <p:cViewPr varScale="1">
        <p:scale>
          <a:sx n="120" d="100"/>
          <a:sy n="120" d="100"/>
        </p:scale>
        <p:origin x="126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48;&#1053;&#1058;&#1045;&#1053;&#1057;&#1048;&#1042;%202023+2024\&#1048;&#1053;&#1058;&#1045;&#1053;&#1057;&#1048;&#1042;%202024%20&#1054;&#1089;&#1077;&#1085;&#1100;\&#1044;&#1080;&#1072;&#1075;&#1088;&#1072;&#1084;&#1084;&#1072;%20&#1088;&#1099;&#1085;&#1086;&#108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5743062469837148"/>
          <c:y val="1.851851851851851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2551055142559199"/>
          <c:y val="0.14138451443569552"/>
          <c:w val="0.40635338480996197"/>
          <c:h val="0.75415244969378825"/>
        </c:manualLayout>
      </c:layout>
      <c:doughnut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TAM</c:v>
                </c:pt>
              </c:strCache>
            </c:strRef>
          </c:tx>
          <c:explosion val="25"/>
          <c:dPt>
            <c:idx val="0"/>
            <c:bubble3D val="1"/>
            <c:explosion val="28"/>
            <c:extLst>
              <c:ext xmlns:c16="http://schemas.microsoft.com/office/drawing/2014/chart" uri="{C3380CC4-5D6E-409C-BE32-E72D297353CC}">
                <c16:uniqueId val="{00000000-3083-4314-A6F2-0A42B18CFF0D}"/>
              </c:ext>
            </c:extLst>
          </c:dPt>
          <c:dLbls>
            <c:dLbl>
              <c:idx val="0"/>
              <c:layout>
                <c:manualLayout>
                  <c:x val="0.21203595363135724"/>
                  <c:y val="-1.5013832730368163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83-4314-A6F2-0A42B18CFF0D}"/>
                </c:ext>
              </c:extLst>
            </c:dLbl>
            <c:dLbl>
              <c:idx val="1"/>
              <c:layout>
                <c:manualLayout>
                  <c:x val="-0.11973806120586991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83-4314-A6F2-0A42B18CFF0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Лист1!$C$1:$D$1</c:f>
              <c:strCache>
                <c:ptCount val="2"/>
                <c:pt idx="0">
                  <c:v>мнл. р.</c:v>
                </c:pt>
                <c:pt idx="1">
                  <c:v>наша доля</c:v>
                </c:pt>
              </c:strCache>
            </c:strRef>
          </c:cat>
          <c:val>
            <c:numRef>
              <c:f>Лист1!$C$2:$D$2</c:f>
              <c:numCache>
                <c:formatCode>General</c:formatCode>
                <c:ptCount val="2"/>
                <c:pt idx="0">
                  <c:v>11550</c:v>
                </c:pt>
                <c:pt idx="1">
                  <c:v>115.5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83-4314-A6F2-0A42B18CF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9421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I8yR2ZVy5DTYRL2LU6x8u6SMIoL468aMmEEJc3rRjfA/edit?usp=drive_link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035/e16bcedd0635425083043cee40507eff?pvs=4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035/08ff407807a14bdd940722bd2c2f5fe5?pvs=4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презентации вы можете использовать любой дизайн, который вам нравится. Шаблон предназначен для копирования!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 титульном слайде укажите: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название вашего проекта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ваш вуз (принятую аббревиатуру)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 тип разработки (он должен быть указан по умолчанию)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Шаблон К1 Заказная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b67986b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b67986b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Перед заполнением слайда обратите внимание на статьи о заполнении паспорта проектной идеи и об ошибках при его заполнении</a:t>
            </a:r>
            <a:endParaRPr dirty="0">
              <a:solidFill>
                <a:schemeClr val="dk1"/>
              </a:solidFill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https://www.notion.so/intensive2035/e16bcedd0635425083043cee40507eff?pvs=4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https://www.notion.so/intensive2035/08ff407807a14bdd940722bd2c2f5fe5?pvs=4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Проблема, которую вы решаете, не существует в вакууме.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Должен быть кто-то, кто от неё страдает, иначе это не проблема. В качестве пользователя мы предлагаем выбрать группу людей, для которых эта проблема актуальна. Например, в группу могут входить люди определенной профессии или рода деятельности, жители района или города, потребители какого-то товара или услуги, владельцы какой-то собственности и так далее.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Проблема возникает не на пустом месте.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А тогда, когда пользователь совершает некоторые действия, чтобы прийти к желаемому результату. Масштабы действия могут быть разные: от продажи квартиры и выбора учебного заведения до заполнения формы на сайте или выброса мусора.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Так или иначе, при совершении этого действия что-то идёт не так, пользователь сталкивается с каким-то неудобством, барьером, которое либо вообще не даёт совершить это действие, либо затрудняет его, делает неприятным.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Хороший индикатор: пользователь вынужден тратить дополнительное время, деньги, нервы, здоровье, чтобы решить свою первоначальную задачу.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Обратите внимание, что задача часто всё же решается, хоть и не самым оптимальным способом. Как раз в этом месте вы можете предложить более оптимальное решение, то есть, менее затратное по деньгам, времени или нервам. Именно решение вам и предстоит разработать в ходе интенсива.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5b67986b4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5b67986b4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Мы используем такой шаблон формулировки решения, но не настаиваем на нем: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Для &lt;пользователей&gt;, которым нужно &lt;цель/желание потребность пользователя&gt;, Наш &lt;вид решения&gt; будет выполнять &lt;главную функцию&gt;. В отличие от &lt;альтернатив&gt;, наш продукт лучше тем, что &lt;описание преимуществ&gt;.</a:t>
            </a:r>
            <a:endParaRPr i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Так или иначе, из описания вашего решения должно быть понятно следующее: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"/>
              <a:buChar char="-"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чья проблема решается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"/>
              <a:buChar char="-"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что это за проблема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"/>
              <a:buChar char="-"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что представляет собой ваше решение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"/>
              <a:buChar char="-"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чем оно лучше аналогичных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Например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Для </a:t>
            </a:r>
            <a:r>
              <a:rPr lang="ru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&lt;мам с колясками&gt;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которым нужно </a:t>
            </a:r>
            <a:r>
              <a:rPr lang="ru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&lt;два раза в день гулять с ребенком&gt;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наше </a:t>
            </a:r>
            <a:r>
              <a:rPr lang="ru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&lt;мобильное приложение&gt;</a:t>
            </a:r>
            <a:endParaRPr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будет </a:t>
            </a:r>
            <a:r>
              <a:rPr lang="ru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&lt;строить удобные и интересные пешеходные маршруты прогулок&gt;.</a:t>
            </a:r>
            <a:endParaRPr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 отличие от </a:t>
            </a:r>
            <a:r>
              <a:rPr lang="ru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&lt;Яндекс.Карт, Google Maps и 2Gis&gt;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наше приложение будет лучше тем,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что </a:t>
            </a:r>
            <a:r>
              <a:rPr lang="ru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&lt;оно будет учитывать все пандусы, лестницы, бордюры и подземные переходы и не будет предлагать мамам с колясками идти туда, где невозможно нормально пройти пешеходу&gt;.</a:t>
            </a:r>
            <a:endParaRPr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 dirty="0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Чтобы узнать, как посчитать объем рынка, познакомьтесь с материалом ниже: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b67986b4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5b67986b4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Но ни в коем случае ничего не придумывайте и не вводите ваших зрителей в заблуждение!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5bf51c69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5bf51c69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450EA1-C340-42B2-B8F4-67DA2C841B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49"/>
          <a:stretch/>
        </p:blipFill>
        <p:spPr>
          <a:xfrm>
            <a:off x="0" y="10693"/>
            <a:ext cx="9144000" cy="5132807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070408" y="1006853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lvl="0"/>
            <a:r>
              <a:rPr lang="en-US" b="1" dirty="0">
                <a:solidFill>
                  <a:srgbClr val="7030A0"/>
                </a:solidFill>
              </a:rPr>
              <a:t>FLOATING GYDROPONICS</a:t>
            </a:r>
            <a:endParaRPr b="1" dirty="0">
              <a:solidFill>
                <a:srgbClr val="7030A0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366926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tx1"/>
                </a:solidFill>
              </a:rPr>
              <a:t>ФГБОУ ВО Алтайский государственный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tx1"/>
                </a:solidFill>
              </a:rPr>
              <a:t>аграрный университет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2616446" y="4321558"/>
            <a:ext cx="8520600" cy="592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tx1"/>
                </a:solidFill>
              </a:rPr>
              <a:t>Инициативная разработка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37E877-76ED-4C2A-B2FF-14D316295F46}"/>
              </a:ext>
            </a:extLst>
          </p:cNvPr>
          <p:cNvSpPr txBox="1"/>
          <p:nvPr/>
        </p:nvSpPr>
        <p:spPr>
          <a:xfrm>
            <a:off x="3412263" y="3110347"/>
            <a:ext cx="5411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" sz="1800" dirty="0"/>
              <a:t>Промежуточные результаты </a:t>
            </a:r>
            <a:br>
              <a:rPr lang="ru" sz="1800" dirty="0"/>
            </a:br>
            <a:r>
              <a:rPr lang="ru" sz="1800" dirty="0"/>
              <a:t>этапа «Разработка» 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ветло серый фон (62 фото)">
            <a:extLst>
              <a:ext uri="{FF2B5EF4-FFF2-40B4-BE49-F238E27FC236}">
                <a16:creationId xmlns:a16="http://schemas.microsoft.com/office/drawing/2014/main" id="{FACAF9ED-0965-4FFC-9A30-B21C929A4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08341" y="670383"/>
            <a:ext cx="8520600" cy="35394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ru-RU" sz="2200" b="1" dirty="0">
                <a:solidFill>
                  <a:schemeClr val="tx1"/>
                </a:solidFill>
              </a:rPr>
              <a:t>Проблема: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Ситифермеры</a:t>
            </a:r>
            <a:r>
              <a:rPr lang="ru-RU" sz="2200" dirty="0">
                <a:solidFill>
                  <a:schemeClr val="tx1"/>
                </a:solidFill>
              </a:rPr>
              <a:t>, занимающиеся выращиванием культур гидропонным способом в квартирах  хотели бы меньше времени уделять уходу за растениями, который заключается в создании наилучших условий роста, но не могут, поскольку стандартные гидропонные установки </a:t>
            </a:r>
            <a:r>
              <a:rPr lang="ru-RU" sz="2200" dirty="0">
                <a:solidFill>
                  <a:srgbClr val="FF0000"/>
                </a:solidFill>
              </a:rPr>
              <a:t>не предполагают автоматической стабилизации уровня воды</a:t>
            </a:r>
            <a:r>
              <a:rPr lang="ru-RU" sz="2200" dirty="0">
                <a:solidFill>
                  <a:schemeClr val="tx1"/>
                </a:solidFill>
              </a:rPr>
              <a:t>, при </a:t>
            </a:r>
            <a:r>
              <a:rPr lang="ru-RU" sz="2200" b="1" dirty="0">
                <a:solidFill>
                  <a:schemeClr val="tx1"/>
                </a:solidFill>
              </a:rPr>
              <a:t>которой корни растений постоянно находились бы в воде.</a:t>
            </a:r>
            <a:r>
              <a:rPr lang="ru-RU" sz="2200" dirty="0">
                <a:solidFill>
                  <a:schemeClr val="tx1"/>
                </a:solidFill>
              </a:rPr>
              <a:t> 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8341" y="3825140"/>
            <a:ext cx="852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200" b="1" dirty="0">
                <a:solidFill>
                  <a:schemeClr val="tx1"/>
                </a:solidFill>
              </a:rPr>
              <a:t>Пользователи: </a:t>
            </a:r>
            <a:r>
              <a:rPr lang="ru-RU" sz="2200" dirty="0"/>
              <a:t>горожане и жители сел, которые занимаются выращиванием зелени в домашних условиях 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5" name="Google Shape;79;p17"/>
          <p:cNvSpPr txBox="1">
            <a:spLocks noGrp="1"/>
          </p:cNvSpPr>
          <p:nvPr>
            <p:ph type="title"/>
          </p:nvPr>
        </p:nvSpPr>
        <p:spPr>
          <a:xfrm>
            <a:off x="1912690" y="97683"/>
            <a:ext cx="495789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Пользователь и проблема</a:t>
            </a:r>
            <a:endParaRPr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ветло серый фон (62 фото)">
            <a:extLst>
              <a:ext uri="{FF2B5EF4-FFF2-40B4-BE49-F238E27FC236}">
                <a16:creationId xmlns:a16="http://schemas.microsoft.com/office/drawing/2014/main" id="{193DBD0E-B1AF-4368-8471-91519D878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2632262" y="9053"/>
            <a:ext cx="297611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Решение</a:t>
            </a:r>
            <a:endParaRPr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4967" y="590806"/>
            <a:ext cx="869406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 </a:t>
            </a:r>
            <a:r>
              <a:rPr lang="ru-RU" sz="2200" dirty="0"/>
              <a:t>Для </a:t>
            </a:r>
            <a:r>
              <a:rPr lang="ru-RU" sz="2200" dirty="0" err="1"/>
              <a:t>ситифермеров</a:t>
            </a:r>
            <a:r>
              <a:rPr lang="ru-RU" sz="2200" dirty="0"/>
              <a:t>, которым нужно получать стабильный урожай </a:t>
            </a:r>
            <a:r>
              <a:rPr lang="ru-RU" sz="2200" dirty="0" err="1"/>
              <a:t>микрозелени</a:t>
            </a:r>
            <a:r>
              <a:rPr lang="ru-RU" sz="2200" dirty="0"/>
              <a:t> , наша гидропонная установка будет выполнять роль помощника по выращиванию зелени круглый год без дополнительных затрат и особых усилий. </a:t>
            </a:r>
          </a:p>
          <a:p>
            <a:pPr algn="just"/>
            <a:r>
              <a:rPr lang="ru-RU" sz="2200" dirty="0"/>
              <a:t>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F6BC05-F9C4-4669-8732-3ADD1E4E6D91}"/>
              </a:ext>
            </a:extLst>
          </p:cNvPr>
          <p:cNvSpPr txBox="1"/>
          <p:nvPr/>
        </p:nvSpPr>
        <p:spPr>
          <a:xfrm>
            <a:off x="224968" y="2271205"/>
            <a:ext cx="869406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7800" algn="just"/>
            <a:r>
              <a:rPr lang="ru-RU" sz="2200" dirty="0"/>
              <a:t>В отличие от станций закрытого типа с маркетплейсов  (</a:t>
            </a:r>
            <a:r>
              <a:rPr lang="ru-RU" sz="2200" dirty="0" err="1"/>
              <a:t>Halo</a:t>
            </a:r>
            <a:r>
              <a:rPr lang="ru-RU" sz="2200" dirty="0"/>
              <a:t> 3) наш продукт лучше тем, что он не требует контроля за уровнем воды и тем самым упрощает процесс выращивания. Также по сравнению с конкурентами наша разработка позволяет вырастить больший урожай из-за наиболее рационального использования пространства при помощи кассет нашей разработки, вместо отдельных маленьких розеток.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Светло серый фон (62 фото)">
            <a:extLst>
              <a:ext uri="{FF2B5EF4-FFF2-40B4-BE49-F238E27FC236}">
                <a16:creationId xmlns:a16="http://schemas.microsoft.com/office/drawing/2014/main" id="{76CAFB23-ADF1-4662-8C51-82CEE8470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250227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Пользовательский сценарий</a:t>
            </a:r>
            <a:endParaRPr b="1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531799"/>
            <a:ext cx="8520600" cy="32487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Используя наше решение пользователь достигнет своей цели (в нашем случае выращенного урожая микрозелени) следующими шагами: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1. Подготовка установки к работе (заполнение резервуара до определенного уровня водой и включение освещения в сеть, установка кассет в правильном расположении)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2. Посадка микрозелени в кассеты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3. Выращивание до  полного созревания  растений.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A8008C-658C-45D5-87AC-3F226AE8B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595" y="3350238"/>
            <a:ext cx="7285986" cy="17054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Светло серый фон (62 фото)">
            <a:extLst>
              <a:ext uri="{FF2B5EF4-FFF2-40B4-BE49-F238E27FC236}">
                <a16:creationId xmlns:a16="http://schemas.microsoft.com/office/drawing/2014/main" id="{5245AA18-1738-4025-B4E9-7B87BED53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40843" y="311805"/>
            <a:ext cx="8520600" cy="2738042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rmAutofit/>
          </a:bodyPr>
          <a:lstStyle/>
          <a:p>
            <a:pPr marL="0" lvl="0" indent="182563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500" dirty="0">
                <a:solidFill>
                  <a:schemeClr val="tx1"/>
                </a:solidFill>
              </a:rPr>
              <a:t>В данный момент уже есть прототип установки. Он состоит он из 2-х частей – крышки, для создания парникового эффекта и основного резервуара с водой, общий объём которых составляет 10 литров. На крышке в круг располагается подсветка полного спектра, подключаемая посредством порта </a:t>
            </a:r>
            <a:r>
              <a:rPr lang="en-US" sz="1500" dirty="0">
                <a:solidFill>
                  <a:schemeClr val="tx1"/>
                </a:solidFill>
              </a:rPr>
              <a:t>USB</a:t>
            </a:r>
            <a:r>
              <a:rPr lang="ru-RU" sz="1500" dirty="0">
                <a:solidFill>
                  <a:schemeClr val="tx1"/>
                </a:solidFill>
              </a:rPr>
              <a:t>. Через некоторое время планируется управление освещением по типу таймера с пультом, на котором пользователю нужно выставить режим работы посредством управления устройства через пульт.        </a:t>
            </a: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53414" y="75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О проекте</a:t>
            </a:r>
            <a:endParaRPr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D26A57-4112-41EE-AD81-025C22EDF84D}"/>
              </a:ext>
            </a:extLst>
          </p:cNvPr>
          <p:cNvSpPr txBox="1"/>
          <p:nvPr/>
        </p:nvSpPr>
        <p:spPr>
          <a:xfrm>
            <a:off x="1083364" y="3323328"/>
            <a:ext cx="2047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Прототип кассеты </a:t>
            </a:r>
            <a:endParaRPr lang="ru-RU" sz="1600" b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080ADC-2FFB-4372-AE08-78DD6E9C1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81286" y="3369924"/>
            <a:ext cx="1451616" cy="19739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C6FC52-C468-4097-A63D-E02387A1DF06}"/>
              </a:ext>
            </a:extLst>
          </p:cNvPr>
          <p:cNvSpPr txBox="1"/>
          <p:nvPr/>
        </p:nvSpPr>
        <p:spPr>
          <a:xfrm>
            <a:off x="3939228" y="3323328"/>
            <a:ext cx="46276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Таймер освещения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585C2F-F334-46ED-AB0A-2CF6A10DA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067" y="3541209"/>
            <a:ext cx="1973979" cy="16314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8D75755-F414-41AB-A946-E70EA39C2E0F}"/>
              </a:ext>
            </a:extLst>
          </p:cNvPr>
          <p:cNvSpPr txBox="1"/>
          <p:nvPr/>
        </p:nvSpPr>
        <p:spPr>
          <a:xfrm>
            <a:off x="340843" y="2198724"/>
            <a:ext cx="84623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182563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500" dirty="0">
                <a:solidFill>
                  <a:schemeClr val="tx1"/>
                </a:solidFill>
              </a:rPr>
              <a:t>Кассетный модуль в нашей разработке играет важную роль. Она состоит из сетки с отверстиями среднего диаметра под различные культуры микрозелени, и прозрачного пластикового корпуса размещаемого с заглублением в понтон-плот из </a:t>
            </a:r>
            <a:r>
              <a:rPr lang="ru-RU" sz="1500" dirty="0" err="1">
                <a:solidFill>
                  <a:schemeClr val="tx1"/>
                </a:solidFill>
              </a:rPr>
              <a:t>эструдированного</a:t>
            </a:r>
            <a:r>
              <a:rPr lang="ru-RU" sz="1500" dirty="0">
                <a:solidFill>
                  <a:schemeClr val="tx1"/>
                </a:solidFill>
              </a:rPr>
              <a:t> пенополистирола толщиной 4 см, для удерживания кассеты наплаву.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ветло серый фон (62 фото)">
            <a:extLst>
              <a:ext uri="{FF2B5EF4-FFF2-40B4-BE49-F238E27FC236}">
                <a16:creationId xmlns:a16="http://schemas.microsoft.com/office/drawing/2014/main" id="{0DD15C85-15CA-4764-848B-EE1758E94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41681" y="20777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Результаты пользовательского тестирования</a:t>
            </a:r>
            <a:endParaRPr b="1" dirty="0"/>
          </a:p>
        </p:txBody>
      </p:sp>
      <p:sp>
        <p:nvSpPr>
          <p:cNvPr id="2" name="TextBox 1"/>
          <p:cNvSpPr txBox="1"/>
          <p:nvPr/>
        </p:nvSpPr>
        <p:spPr>
          <a:xfrm>
            <a:off x="191336" y="1105838"/>
            <a:ext cx="8761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Портрет пользователя: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/>
              <a:t>городской житель, преимущественно женского пола в возрасте от 20 до 45 лет интересующийся вопросами домашнего выращивания культур.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300" y="2424035"/>
            <a:ext cx="87013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Возможности: 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-     </a:t>
            </a:r>
            <a:r>
              <a:rPr lang="ru-RU" sz="2000" dirty="0">
                <a:solidFill>
                  <a:schemeClr val="tx1"/>
                </a:solidFill>
              </a:rPr>
              <a:t>пользователи могут без особых усилий вырастить за короткое время урожай растений в домашних условиях;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варьировать сроки посева и культуры в разные кассетные модули установки;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не заботиться об уровне воды при выращивании.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19864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Светло серый фон (62 фото)">
            <a:extLst>
              <a:ext uri="{FF2B5EF4-FFF2-40B4-BE49-F238E27FC236}">
                <a16:creationId xmlns:a16="http://schemas.microsoft.com/office/drawing/2014/main" id="{95503E59-8E19-410A-9FAC-AE7FAF5E3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Экономика проекта: предположения и вопросы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ветло серый фон (62 фото)">
            <a:extLst>
              <a:ext uri="{FF2B5EF4-FFF2-40B4-BE49-F238E27FC236}">
                <a16:creationId xmlns:a16="http://schemas.microsoft.com/office/drawing/2014/main" id="{F0819F01-E11B-4919-9556-0E350B072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383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Аналоги</a:t>
            </a:r>
            <a:endParaRPr b="1" dirty="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521683"/>
            <a:ext cx="6588562" cy="24408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dirty="0">
                <a:solidFill>
                  <a:schemeClr val="tx1"/>
                </a:solidFill>
              </a:rPr>
              <a:t>Аналогами нашей установки являются гидропонные системы с маркетплейсов </a:t>
            </a:r>
            <a:r>
              <a:rPr lang="ru-RU" sz="1700" b="1" dirty="0">
                <a:solidFill>
                  <a:schemeClr val="tx1"/>
                </a:solidFill>
              </a:rPr>
              <a:t>закрытого типа</a:t>
            </a:r>
            <a:r>
              <a:rPr lang="ru-RU" sz="1700" dirty="0">
                <a:solidFill>
                  <a:schemeClr val="tx1"/>
                </a:solidFill>
              </a:rPr>
              <a:t>, </a:t>
            </a:r>
            <a:r>
              <a:rPr lang="ru-RU" sz="1700" dirty="0">
                <a:solidFill>
                  <a:srgbClr val="FF0000"/>
                </a:solidFill>
              </a:rPr>
              <a:t>такие как гидропонная система </a:t>
            </a:r>
            <a:r>
              <a:rPr lang="en-US" sz="1700" dirty="0">
                <a:solidFill>
                  <a:srgbClr val="FF0000"/>
                </a:solidFill>
              </a:rPr>
              <a:t>Halo 3</a:t>
            </a:r>
            <a:r>
              <a:rPr lang="ru-RU" sz="1700" dirty="0">
                <a:solidFill>
                  <a:srgbClr val="FF0000"/>
                </a:solidFill>
              </a:rPr>
              <a:t> и </a:t>
            </a:r>
            <a:r>
              <a:rPr lang="en-US" sz="1700" dirty="0" err="1">
                <a:solidFill>
                  <a:srgbClr val="FF0000"/>
                </a:solidFill>
              </a:rPr>
              <a:t>Classmark</a:t>
            </a:r>
            <a:r>
              <a:rPr lang="ru-RU" sz="1700" dirty="0">
                <a:solidFill>
                  <a:srgbClr val="FF0000"/>
                </a:solidFill>
              </a:rPr>
              <a:t> (наиболее популярны).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dirty="0">
                <a:solidFill>
                  <a:srgbClr val="FF0000"/>
                </a:solidFill>
              </a:rPr>
              <a:t>Halo 3</a:t>
            </a:r>
            <a:r>
              <a:rPr lang="ru-RU" sz="1700" dirty="0">
                <a:solidFill>
                  <a:schemeClr val="tx1"/>
                </a:solidFill>
              </a:rPr>
              <a:t> имеет ёмкость 2 л с водой в которой помещаются 10 лунок с растениями и автоматизированную светодиодную подсветку с 1-м режимом освещения. Ее мощность – 7 </a:t>
            </a:r>
            <a:r>
              <a:rPr lang="en-US" sz="1700" dirty="0">
                <a:solidFill>
                  <a:schemeClr val="tx1"/>
                </a:solidFill>
              </a:rPr>
              <a:t>W</a:t>
            </a:r>
            <a:r>
              <a:rPr lang="ru-RU" sz="17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A8F3D7-CFDD-4928-A019-8F7F49C58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647" y="224704"/>
            <a:ext cx="2025503" cy="1770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7875DD-E8FD-44AF-BA9A-8519639B56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4716"/>
          <a:stretch/>
        </p:blipFill>
        <p:spPr>
          <a:xfrm>
            <a:off x="7009379" y="2081005"/>
            <a:ext cx="2025503" cy="17631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F92853-1C77-4F80-80D9-219AE9ADA78C}"/>
              </a:ext>
            </a:extLst>
          </p:cNvPr>
          <p:cNvSpPr txBox="1"/>
          <p:nvPr/>
        </p:nvSpPr>
        <p:spPr>
          <a:xfrm>
            <a:off x="7607733" y="163512"/>
            <a:ext cx="8556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Halo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3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2C4C52-846D-4C94-99C5-6492320CD75E}"/>
              </a:ext>
            </a:extLst>
          </p:cNvPr>
          <p:cNvSpPr txBox="1"/>
          <p:nvPr/>
        </p:nvSpPr>
        <p:spPr>
          <a:xfrm>
            <a:off x="7448659" y="2090614"/>
            <a:ext cx="11469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</a:rPr>
              <a:t>Classmark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437F8A-567F-4B6D-B12D-158B3795380A}"/>
              </a:ext>
            </a:extLst>
          </p:cNvPr>
          <p:cNvSpPr txBox="1"/>
          <p:nvPr/>
        </p:nvSpPr>
        <p:spPr>
          <a:xfrm>
            <a:off x="311700" y="2780861"/>
            <a:ext cx="6588562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dirty="0">
                <a:solidFill>
                  <a:schemeClr val="tx1"/>
                </a:solidFill>
              </a:rPr>
              <a:t>В</a:t>
            </a:r>
            <a:r>
              <a:rPr lang="ru-RU" sz="1700" dirty="0">
                <a:solidFill>
                  <a:srgbClr val="FF0000"/>
                </a:solidFill>
              </a:rPr>
              <a:t> </a:t>
            </a:r>
            <a:r>
              <a:rPr lang="ru-RU" sz="1700" dirty="0" err="1">
                <a:solidFill>
                  <a:srgbClr val="FF0000"/>
                </a:solidFill>
              </a:rPr>
              <a:t>Classmark</a:t>
            </a:r>
            <a:r>
              <a:rPr lang="ru-RU" sz="1700" dirty="0">
                <a:solidFill>
                  <a:srgbClr val="FF0000"/>
                </a:solidFill>
              </a:rPr>
              <a:t> </a:t>
            </a:r>
            <a:r>
              <a:rPr lang="ru-RU" sz="1700" dirty="0">
                <a:solidFill>
                  <a:schemeClr val="tx1"/>
                </a:solidFill>
              </a:rPr>
              <a:t>объём емкости уже составляет 4 л, лунок больше (их 12), также режимов освещения 3. Мощность ее значительно больше – 20 Вт.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53C52234-FF2E-492D-9CDA-D553E15E6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473570"/>
              </p:ext>
            </p:extLst>
          </p:nvPr>
        </p:nvGraphicFramePr>
        <p:xfrm>
          <a:off x="310599" y="4042159"/>
          <a:ext cx="8521701" cy="90609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560443">
                  <a:extLst>
                    <a:ext uri="{9D8B030D-6E8A-4147-A177-3AD203B41FA5}">
                      <a16:colId xmlns:a16="http://schemas.microsoft.com/office/drawing/2014/main" val="3351924905"/>
                    </a:ext>
                  </a:extLst>
                </a:gridCol>
                <a:gridCol w="1133735">
                  <a:extLst>
                    <a:ext uri="{9D8B030D-6E8A-4147-A177-3AD203B41FA5}">
                      <a16:colId xmlns:a16="http://schemas.microsoft.com/office/drawing/2014/main" val="4279455129"/>
                    </a:ext>
                  </a:extLst>
                </a:gridCol>
                <a:gridCol w="1298812">
                  <a:extLst>
                    <a:ext uri="{9D8B030D-6E8A-4147-A177-3AD203B41FA5}">
                      <a16:colId xmlns:a16="http://schemas.microsoft.com/office/drawing/2014/main" val="2329372405"/>
                    </a:ext>
                  </a:extLst>
                </a:gridCol>
                <a:gridCol w="1373564">
                  <a:extLst>
                    <a:ext uri="{9D8B030D-6E8A-4147-A177-3AD203B41FA5}">
                      <a16:colId xmlns:a16="http://schemas.microsoft.com/office/drawing/2014/main" val="1947132586"/>
                    </a:ext>
                  </a:extLst>
                </a:gridCol>
                <a:gridCol w="1744208">
                  <a:extLst>
                    <a:ext uri="{9D8B030D-6E8A-4147-A177-3AD203B41FA5}">
                      <a16:colId xmlns:a16="http://schemas.microsoft.com/office/drawing/2014/main" val="1120478677"/>
                    </a:ext>
                  </a:extLst>
                </a:gridCol>
                <a:gridCol w="1410939">
                  <a:extLst>
                    <a:ext uri="{9D8B030D-6E8A-4147-A177-3AD203B41FA5}">
                      <a16:colId xmlns:a16="http://schemas.microsoft.com/office/drawing/2014/main" val="3001889710"/>
                    </a:ext>
                  </a:extLst>
                </a:gridCol>
              </a:tblGrid>
              <a:tr h="1871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Установки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Обьем емкости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Тип посадки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Режимы освещения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Потребляемая мощность 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Цена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787905"/>
                  </a:ext>
                </a:extLst>
              </a:tr>
              <a:tr h="1160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FLOATING GYDROPONICS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 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Кассетный (4)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 Вт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1 500 </a:t>
                      </a:r>
                      <a:r>
                        <a:rPr lang="ru-RU" sz="1100" u="none" strike="noStrike" dirty="0">
                          <a:effectLst/>
                        </a:rPr>
                        <a:t>р (себестоимость)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258730"/>
                  </a:ext>
                </a:extLst>
              </a:tr>
              <a:tr h="1871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Halo 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 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>
                          <a:effectLst/>
                        </a:rPr>
                        <a:t>Лунковый</a:t>
                      </a:r>
                      <a:r>
                        <a:rPr lang="ru-RU" sz="1100" u="none" strike="noStrike" dirty="0">
                          <a:effectLst/>
                        </a:rPr>
                        <a:t> (10)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 Вт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2 900 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417549"/>
                  </a:ext>
                </a:extLst>
              </a:tr>
              <a:tr h="1871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Classmark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 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>
                          <a:effectLst/>
                        </a:rPr>
                        <a:t>Лунковый</a:t>
                      </a:r>
                      <a:r>
                        <a:rPr lang="ru-RU" sz="1100" u="none" strike="noStrike" dirty="0">
                          <a:effectLst/>
                        </a:rPr>
                        <a:t> (12)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 Вт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3 300 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58" marR="9358" marT="9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6763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ветло серый фон (62 фото)">
            <a:extLst>
              <a:ext uri="{FF2B5EF4-FFF2-40B4-BE49-F238E27FC236}">
                <a16:creationId xmlns:a16="http://schemas.microsoft.com/office/drawing/2014/main" id="{3652D64B-15F4-4576-BF91-89A12DC93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8177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Рынок</a:t>
            </a:r>
            <a:endParaRPr b="1"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185318" y="914399"/>
            <a:ext cx="5486935" cy="2535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i="1" dirty="0">
                <a:solidFill>
                  <a:schemeClr val="dk1"/>
                </a:solidFill>
              </a:rPr>
              <a:t>Объем потенциального рынка:</a:t>
            </a:r>
          </a:p>
          <a:p>
            <a:pPr marL="0" lvl="0" indent="0" algn="ctr">
              <a:buNone/>
            </a:pPr>
            <a:r>
              <a:rPr lang="ru-RU" sz="1600" b="1" i="1" u="sng" dirty="0">
                <a:solidFill>
                  <a:schemeClr val="dk1"/>
                </a:solidFill>
              </a:rPr>
              <a:t>Рынок b2c</a:t>
            </a:r>
            <a:r>
              <a:rPr lang="ru-RU" sz="1600" b="1" i="1" dirty="0">
                <a:solidFill>
                  <a:schemeClr val="dk1"/>
                </a:solidFill>
              </a:rPr>
              <a:t> </a:t>
            </a:r>
          </a:p>
          <a:p>
            <a:pPr marL="0" lvl="0" indent="0">
              <a:buNone/>
            </a:pPr>
            <a:r>
              <a:rPr lang="ru-RU" sz="1600" b="1" i="1" dirty="0">
                <a:solidFill>
                  <a:schemeClr val="dk1"/>
                </a:solidFill>
              </a:rPr>
              <a:t>Кол-во домохозяйств = 108,7 миллиона *0,85  = 92,4 млн. /3 = 30,8 млн. </a:t>
            </a:r>
          </a:p>
          <a:p>
            <a:pPr marL="0" lvl="0" indent="0">
              <a:buNone/>
            </a:pPr>
            <a:r>
              <a:rPr lang="ru-RU" sz="1600" b="1" i="1" dirty="0">
                <a:solidFill>
                  <a:schemeClr val="dk1"/>
                </a:solidFill>
              </a:rPr>
              <a:t>Кол-во </a:t>
            </a:r>
            <a:r>
              <a:rPr lang="ru-RU" sz="1600" b="1" i="1" dirty="0" err="1">
                <a:solidFill>
                  <a:schemeClr val="dk1"/>
                </a:solidFill>
              </a:rPr>
              <a:t>ситифермеров</a:t>
            </a:r>
            <a:r>
              <a:rPr lang="ru-RU" sz="1600" b="1" i="1" dirty="0">
                <a:solidFill>
                  <a:schemeClr val="dk1"/>
                </a:solidFill>
              </a:rPr>
              <a:t> = 30,8 млн.* 0,15 = 4,62 млн.</a:t>
            </a:r>
          </a:p>
          <a:p>
            <a:pPr marL="0" lvl="0" indent="0">
              <a:buNone/>
            </a:pPr>
            <a:r>
              <a:rPr lang="ru-RU" sz="1600" b="1" i="1" dirty="0">
                <a:solidFill>
                  <a:schemeClr val="dk1"/>
                </a:solidFill>
              </a:rPr>
              <a:t>Рынок TAM = 4,62*2500 = 11,55 млрд. р. </a:t>
            </a:r>
          </a:p>
          <a:p>
            <a:pPr marL="0" lvl="0" indent="0">
              <a:buNone/>
            </a:pPr>
            <a:r>
              <a:rPr lang="ru-RU" sz="1600" b="1" i="1" dirty="0">
                <a:solidFill>
                  <a:schemeClr val="dk1"/>
                </a:solidFill>
              </a:rPr>
              <a:t>Наша доля рынка 1 % = 115,5 млн. р.</a:t>
            </a:r>
          </a:p>
          <a:p>
            <a:pPr marL="0" lvl="0" indent="0" algn="ctr">
              <a:buNone/>
            </a:pPr>
            <a:r>
              <a:rPr lang="ru-RU" sz="1600" b="1" i="1" u="sng" dirty="0">
                <a:solidFill>
                  <a:schemeClr val="dk1"/>
                </a:solidFill>
              </a:rPr>
              <a:t>Рынок </a:t>
            </a:r>
            <a:r>
              <a:rPr lang="en-US" sz="1600" b="1" i="1" u="sng" dirty="0">
                <a:solidFill>
                  <a:schemeClr val="dk1"/>
                </a:solidFill>
              </a:rPr>
              <a:t>b2b – </a:t>
            </a:r>
            <a:r>
              <a:rPr lang="ru-RU" sz="1600" b="1" i="1" u="sng" dirty="0">
                <a:solidFill>
                  <a:schemeClr val="dk1"/>
                </a:solidFill>
              </a:rPr>
              <a:t>не рассматривается</a:t>
            </a:r>
          </a:p>
          <a:p>
            <a:pPr marL="0" lvl="0" indent="0" algn="ctr">
              <a:buNone/>
            </a:pPr>
            <a:endParaRPr lang="ru-RU" sz="1400" b="1" i="1" dirty="0">
              <a:solidFill>
                <a:schemeClr val="dk1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916381"/>
              </p:ext>
            </p:extLst>
          </p:nvPr>
        </p:nvGraphicFramePr>
        <p:xfrm>
          <a:off x="4505093" y="840059"/>
          <a:ext cx="5062653" cy="2958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7589" y="3622194"/>
            <a:ext cx="87859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ru-RU" sz="1600" b="1" i="1" dirty="0">
                <a:solidFill>
                  <a:schemeClr val="dk1"/>
                </a:solidFill>
              </a:rPr>
              <a:t>где: 0,85 – доля жителей, проживающих в многоквартирных домах;</a:t>
            </a:r>
          </a:p>
          <a:p>
            <a:pPr marL="0" lvl="0" indent="0">
              <a:buNone/>
            </a:pPr>
            <a:r>
              <a:rPr lang="ru-RU" sz="1600" b="1" i="1" dirty="0">
                <a:solidFill>
                  <a:schemeClr val="dk1"/>
                </a:solidFill>
              </a:rPr>
              <a:t>3 – средняя численность семьи;</a:t>
            </a:r>
          </a:p>
          <a:p>
            <a:pPr marL="0" lvl="0" indent="0">
              <a:buNone/>
            </a:pPr>
            <a:r>
              <a:rPr lang="ru-RU" sz="1600" b="1" i="1" dirty="0">
                <a:solidFill>
                  <a:schemeClr val="dk1"/>
                </a:solidFill>
              </a:rPr>
              <a:t>0,15 – доля жителей готовых заниматься </a:t>
            </a:r>
            <a:r>
              <a:rPr lang="ru-RU" sz="1600" b="1" i="1" dirty="0" err="1">
                <a:solidFill>
                  <a:schemeClr val="dk1"/>
                </a:solidFill>
              </a:rPr>
              <a:t>ситифермерством</a:t>
            </a:r>
            <a:r>
              <a:rPr lang="ru-RU" sz="1600" b="1" i="1" dirty="0">
                <a:solidFill>
                  <a:schemeClr val="dk1"/>
                </a:solidFill>
              </a:rPr>
              <a:t> и приобретать оборудование.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ветло серый фон (62 фото)">
            <a:extLst>
              <a:ext uri="{FF2B5EF4-FFF2-40B4-BE49-F238E27FC236}">
                <a16:creationId xmlns:a16="http://schemas.microsoft.com/office/drawing/2014/main" id="{CA8A6BBF-4EA6-4344-AA28-D523B151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30016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Структура издержек и бизнес-модель</a:t>
            </a:r>
            <a:endParaRPr b="1" dirty="0"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017724"/>
            <a:ext cx="8520600" cy="39526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1. Нашими клиентами являются ситифермеры, выращивающие растения в домашних условиях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2. Наш проект будет зарабатывать в основном от продаж установки с наценкой от себестоимости с учетом затраченного труда на производство, возможно также от продаж расходников, таких как кассетные модули, к примеру с маркетплейсов.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3. В нашу систему входят такие детали как кассета, резервуар для воды, крышка, светодиодная лампа, ее таймер. Из данных деталей и будет складываться основная себестоимость.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 4. Свою установку мы будем продавать через популярные маркетплейсы (как </a:t>
            </a:r>
            <a:r>
              <a:rPr lang="en-US" dirty="0">
                <a:solidFill>
                  <a:schemeClr val="dk1"/>
                </a:solidFill>
              </a:rPr>
              <a:t>Ozon</a:t>
            </a:r>
            <a:r>
              <a:rPr lang="ru-RU" dirty="0">
                <a:solidFill>
                  <a:schemeClr val="dk1"/>
                </a:solidFill>
              </a:rPr>
              <a:t>), или торговые площадки (как </a:t>
            </a:r>
            <a:r>
              <a:rPr lang="en-US" dirty="0" err="1">
                <a:solidFill>
                  <a:schemeClr val="dk1"/>
                </a:solidFill>
              </a:rPr>
              <a:t>Avito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или </a:t>
            </a:r>
            <a:r>
              <a:rPr lang="en-US" dirty="0">
                <a:solidFill>
                  <a:schemeClr val="dk1"/>
                </a:solidFill>
              </a:rPr>
              <a:t>AliExpress).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Светло серый фон (62 фото)">
            <a:extLst>
              <a:ext uri="{FF2B5EF4-FFF2-40B4-BE49-F238E27FC236}">
                <a16:creationId xmlns:a16="http://schemas.microsoft.com/office/drawing/2014/main" id="{19A188BC-9AC0-484D-ACF3-47DF2B2A3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52897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Команда</a:t>
            </a:r>
            <a:endParaRPr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A9F9A7-DB11-43CB-9490-0F48B03AD8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05" t="12795" r="23016" b="15663"/>
          <a:stretch/>
        </p:blipFill>
        <p:spPr>
          <a:xfrm>
            <a:off x="352897" y="789905"/>
            <a:ext cx="1812512" cy="24926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211018" y="3282561"/>
            <a:ext cx="2940341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ru-RU" sz="2000" b="1" dirty="0">
                <a:solidFill>
                  <a:schemeClr val="tx1"/>
                </a:solidFill>
              </a:rPr>
              <a:t>Шишкин Иван</a:t>
            </a:r>
          </a:p>
          <a:p>
            <a:pPr marL="114300" indent="0" algn="ctr">
              <a:buNone/>
            </a:pPr>
            <a:r>
              <a:rPr lang="ru-RU" sz="1600" b="1" i="1" dirty="0"/>
              <a:t>Лидер</a:t>
            </a:r>
          </a:p>
          <a:p>
            <a:pPr algn="ctr"/>
            <a:r>
              <a:rPr lang="ru-RU" dirty="0"/>
              <a:t>Опыт работы в проектах по  гидропонике (аэропонике), </a:t>
            </a:r>
          </a:p>
          <a:p>
            <a:pPr algn="ctr"/>
            <a:r>
              <a:rPr lang="ru-RU" dirty="0"/>
              <a:t>Базовые навыки по  </a:t>
            </a:r>
          </a:p>
          <a:p>
            <a:pPr algn="ctr"/>
            <a:r>
              <a:rPr lang="ru-RU" dirty="0"/>
              <a:t>микроэлектронике</a:t>
            </a:r>
            <a:endParaRPr lang="en-US" sz="18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2" r="7101"/>
          <a:stretch/>
        </p:blipFill>
        <p:spPr bwMode="auto">
          <a:xfrm>
            <a:off x="2514280" y="789905"/>
            <a:ext cx="1928818" cy="249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10563" y="3276356"/>
            <a:ext cx="23355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ru-RU" sz="2000" b="1" dirty="0">
                <a:solidFill>
                  <a:schemeClr val="tx1"/>
                </a:solidFill>
              </a:rPr>
              <a:t>Лыткин Артем</a:t>
            </a:r>
          </a:p>
          <a:p>
            <a:pPr marL="114300" indent="0" algn="ctr">
              <a:buNone/>
            </a:pPr>
            <a:r>
              <a:rPr lang="ru-RU" sz="1500" b="1" i="1" dirty="0"/>
              <a:t>Экономист-маркетолог</a:t>
            </a:r>
            <a:endParaRPr lang="ru-RU" sz="1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75972" y="3287151"/>
            <a:ext cx="26341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ru-RU" sz="2000" b="1" dirty="0">
                <a:solidFill>
                  <a:schemeClr val="tx1"/>
                </a:solidFill>
              </a:rPr>
              <a:t>Дзюба Виктор</a:t>
            </a:r>
          </a:p>
          <a:p>
            <a:pPr marL="114300" indent="0" algn="ctr">
              <a:buNone/>
            </a:pPr>
            <a:r>
              <a:rPr lang="ru-RU" sz="1500" b="1" i="1" dirty="0"/>
              <a:t>Главный мелиоратор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EB2E56-7FE7-4700-9A04-0A6A7D6727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9000"/>
          </a:blip>
          <a:srcRect t="3018" r="18430" b="57234"/>
          <a:stretch/>
        </p:blipFill>
        <p:spPr>
          <a:xfrm>
            <a:off x="4757080" y="771426"/>
            <a:ext cx="1943207" cy="25296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F818E3-D648-41B6-90D5-602933651B4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686"/>
          <a:stretch/>
        </p:blipFill>
        <p:spPr>
          <a:xfrm>
            <a:off x="7010115" y="771426"/>
            <a:ext cx="2006346" cy="25296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BFEA660-C729-4BDB-904B-95E25EFCDB27}"/>
              </a:ext>
            </a:extLst>
          </p:cNvPr>
          <p:cNvSpPr txBox="1"/>
          <p:nvPr/>
        </p:nvSpPr>
        <p:spPr>
          <a:xfrm>
            <a:off x="6615400" y="3268162"/>
            <a:ext cx="27957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ru-RU" sz="2000" b="1" i="1" dirty="0"/>
              <a:t>Шишкин Александр</a:t>
            </a:r>
          </a:p>
          <a:p>
            <a:pPr algn="ctr"/>
            <a:r>
              <a:rPr lang="ru-RU" sz="1600" dirty="0"/>
              <a:t>Наставник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ветло серый фон (62 фото)">
            <a:extLst>
              <a:ext uri="{FF2B5EF4-FFF2-40B4-BE49-F238E27FC236}">
                <a16:creationId xmlns:a16="http://schemas.microsoft.com/office/drawing/2014/main" id="{9E89F59A-6364-4716-873C-48FED128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Вопросы экспертам</a:t>
            </a:r>
            <a:endParaRPr b="1" dirty="0"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1) </a:t>
            </a:r>
            <a:r>
              <a:rPr lang="ru-RU" dirty="0">
                <a:solidFill>
                  <a:schemeClr val="tx1"/>
                </a:solidFill>
              </a:rPr>
              <a:t>Гидропонный способ подразумевает полное нахождение в воде корней и семян. В связи с этим на растениях могут образоваться различные болезни, такие как грибок. Как возможно с этим бороться?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2) </a:t>
            </a:r>
            <a:r>
              <a:rPr lang="ru-RU" dirty="0">
                <a:solidFill>
                  <a:schemeClr val="tx1"/>
                </a:solidFill>
              </a:rPr>
              <a:t>При контакте солнца с водой происходит ее цветение. Как можно этого избежать без удаления установки с освещенного места?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3)  </a:t>
            </a:r>
            <a:r>
              <a:rPr lang="ru-RU" dirty="0">
                <a:solidFill>
                  <a:schemeClr val="tx1"/>
                </a:solidFill>
              </a:rPr>
              <a:t>Какие условия размещения товара на </a:t>
            </a:r>
            <a:r>
              <a:rPr lang="ru-RU" dirty="0" err="1">
                <a:solidFill>
                  <a:schemeClr val="tx1"/>
                </a:solidFill>
              </a:rPr>
              <a:t>маркетплейсах</a:t>
            </a:r>
            <a:r>
              <a:rPr lang="ru-RU" dirty="0">
                <a:solidFill>
                  <a:schemeClr val="tx1"/>
                </a:solidFill>
              </a:rPr>
              <a:t>? (сертификат продукции, знаки качества)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spcAft>
                <a:spcPts val="1200"/>
              </a:spcAft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1982</Words>
  <Application>Microsoft Office PowerPoint</Application>
  <PresentationFormat>Экран (16:9)</PresentationFormat>
  <Paragraphs>153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Arial</vt:lpstr>
      <vt:lpstr>Nunito</vt:lpstr>
      <vt:lpstr>Simple Light</vt:lpstr>
      <vt:lpstr>FLOATING GYDROPONICS</vt:lpstr>
      <vt:lpstr>Пользователь и проблема</vt:lpstr>
      <vt:lpstr>Решение</vt:lpstr>
      <vt:lpstr>Пользовательский сценарий</vt:lpstr>
      <vt:lpstr>О проекте</vt:lpstr>
      <vt:lpstr>Результаты пользовательского тестирования</vt:lpstr>
      <vt:lpstr>Экономика проекта: предположения и вопросы</vt:lpstr>
      <vt:lpstr>Аналоги</vt:lpstr>
      <vt:lpstr>Рынок</vt:lpstr>
      <vt:lpstr>Структура издержек и бизнес-модель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cp:lastModifiedBy>Shishkin Ivan</cp:lastModifiedBy>
  <cp:revision>42</cp:revision>
  <dcterms:modified xsi:type="dcterms:W3CDTF">2024-11-22T08:20:20Z</dcterms:modified>
</cp:coreProperties>
</file>