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12192000" cy="6858000"/>
  <p:notesSz cx="12192000" cy="685800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Arial Black" pitchFamily="34" charset="0"/>
      <p:bold r:id="rId10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DCAF9ED-07DC-4A11-8D7F-57B35C25682E}">
  <a:tblStyle styleId="{9DCAF9ED-07DC-4A11-8D7F-57B35C25682E}" styleName="Medium Style 1 - Accent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accent2"/>
              </a:solidFill>
            </a:ln>
          </a:left>
          <a:right>
            <a:ln w="12700">
              <a:solidFill>
                <a:schemeClr val="accent2"/>
              </a:solidFill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  <a:insideH>
            <a:ln w="12700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accent2"/>
              </a:solidFill>
            </a:ln>
          </a:bottom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677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345B1-E128-4CD7-BFCD-E16146D3777F}" type="datetimeFigureOut">
              <a:rPr lang="ru-RU" smtClean="0"/>
              <a:t>04.04.2026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A80D9-97A1-4C5E-9704-1CD5836D3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5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ьный слайд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 bwMode="auto"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 bwMode="auto">
          <a:xfrm>
            <a:off x="1524000" y="3602037"/>
            <a:ext cx="9144000" cy="165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объект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раздела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2"/>
            <a:ext cx="10515600" cy="150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Два объекта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/>
        </p:nvSpPr>
        <p:spPr bwMode="auto">
          <a:xfrm>
            <a:off x="510703" y="1925952"/>
            <a:ext cx="6518934" cy="70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ЗАГОЛОВОК СЛАЙДА</a:t>
            </a:r>
            <a:endParaRPr/>
          </a:p>
        </p:txBody>
      </p:sp>
      <p:sp>
        <p:nvSpPr>
          <p:cNvPr id="23" name="Google Shape;23;p15"/>
          <p:cNvSpPr txBox="1"/>
          <p:nvPr/>
        </p:nvSpPr>
        <p:spPr bwMode="auto">
          <a:xfrm>
            <a:off x="609152" y="3188385"/>
            <a:ext cx="4782191" cy="198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гласящая примерно следующее: представители современных социальных резервов призваны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к ответу! </a:t>
            </a:r>
            <a:endParaRPr sz="12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В целом, конечно, базовый вектор развития позволяет выполнить важные задания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по разработке системы обучения кадров, соответствующей насущным потребностям </a:t>
            </a:r>
            <a:endParaRPr/>
          </a:p>
        </p:txBody>
      </p:sp>
      <p:sp>
        <p:nvSpPr>
          <p:cNvPr id="24" name="Google Shape;24;p15"/>
          <p:cNvSpPr txBox="1"/>
          <p:nvPr/>
        </p:nvSpPr>
        <p:spPr bwMode="auto">
          <a:xfrm>
            <a:off x="6944993" y="3175193"/>
            <a:ext cx="4345769" cy="115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600"/>
              <a:buFont typeface="Arial"/>
              <a:buChar char="•"/>
              <a:defRPr/>
            </a:pPr>
            <a:r>
              <a:rPr lang="en-US" sz="16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Плюсы</a:t>
            </a: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600"/>
              <a:buFont typeface="Arial"/>
              <a:buChar char="•"/>
              <a:defRPr/>
            </a:pPr>
            <a:r>
              <a:rPr lang="en-US" sz="16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Минусы</a:t>
            </a: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600"/>
              <a:buFont typeface="Arial"/>
              <a:buChar char="•"/>
              <a:defRPr/>
            </a:pPr>
            <a:r>
              <a:rPr lang="en-US" sz="16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Сомнительные моменты</a:t>
            </a:r>
            <a:endParaRPr/>
          </a:p>
        </p:txBody>
      </p:sp>
      <p:sp>
        <p:nvSpPr>
          <p:cNvPr id="25" name="Google Shape;25;p15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grpSp>
        <p:nvGrpSpPr>
          <p:cNvPr id="26" name="Google Shape;26;p15"/>
          <p:cNvGrpSpPr/>
          <p:nvPr/>
        </p:nvGrpSpPr>
        <p:grpSpPr bwMode="auto">
          <a:xfrm>
            <a:off x="9488631" y="6157384"/>
            <a:ext cx="2343182" cy="705156"/>
            <a:chOff x="-2" y="-2"/>
            <a:chExt cx="2343182" cy="705155"/>
          </a:xfrm>
        </p:grpSpPr>
        <p:sp>
          <p:nvSpPr>
            <p:cNvPr id="27" name="Google Shape;27;p15"/>
            <p:cNvSpPr/>
            <p:nvPr/>
          </p:nvSpPr>
          <p:spPr bwMode="auto">
            <a:xfrm>
              <a:off x="-2" y="-2"/>
              <a:ext cx="2343182" cy="705155"/>
            </a:xfrm>
            <a:prstGeom prst="rect">
              <a:avLst/>
            </a:prstGeom>
            <a:solidFill>
              <a:srgbClr val="8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8" name="Google Shape;28;p15"/>
            <p:cNvSpPr txBox="1"/>
            <p:nvPr/>
          </p:nvSpPr>
          <p:spPr bwMode="auto">
            <a:xfrm>
              <a:off x="45719" y="206523"/>
              <a:ext cx="2251741" cy="292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  <a:defRPr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ДОКЛАДА</a:t>
              </a:r>
              <a:endParaRPr/>
            </a:p>
          </p:txBody>
        </p:sp>
      </p:grpSp>
      <p:pic>
        <p:nvPicPr>
          <p:cNvPr id="29" name="Google Shape;29;p15" descr="Рисунок 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15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31" name="Google Shape;31;p15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32" name="Google Shape;32;p15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3</a:t>
              </a:r>
              <a:endParaRPr/>
            </a:p>
          </p:txBody>
        </p:sp>
      </p:grpSp>
      <p:grpSp>
        <p:nvGrpSpPr>
          <p:cNvPr id="33" name="Google Shape;33;p15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34" name="Google Shape;34;p15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35" name="Google Shape;35;p15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РАЗДЕЛА</a:t>
              </a:r>
              <a:endParaRPr/>
            </a:p>
          </p:txBody>
        </p:sp>
      </p:grp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равнение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/>
          <p:nvPr/>
        </p:nvSpPr>
        <p:spPr bwMode="auto">
          <a:xfrm>
            <a:off x="5483225" y="0"/>
            <a:ext cx="6708775" cy="6873241"/>
          </a:xfrm>
          <a:prstGeom prst="rect">
            <a:avLst/>
          </a:prstGeom>
          <a:solidFill>
            <a:srgbClr val="B5D8E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39" name="Google Shape;39;p16"/>
          <p:cNvSpPr txBox="1"/>
          <p:nvPr/>
        </p:nvSpPr>
        <p:spPr bwMode="auto">
          <a:xfrm>
            <a:off x="566087" y="1544952"/>
            <a:ext cx="3774042" cy="14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ЗАГОЛОВОК СЛАЙДА</a:t>
            </a:r>
            <a:endParaRPr/>
          </a:p>
        </p:txBody>
      </p:sp>
      <p:pic>
        <p:nvPicPr>
          <p:cNvPr id="40" name="Google Shape;40;p16" descr="Рисунок 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6"/>
          <p:cNvSpPr txBox="1"/>
          <p:nvPr/>
        </p:nvSpPr>
        <p:spPr bwMode="auto">
          <a:xfrm>
            <a:off x="6249911" y="227512"/>
            <a:ext cx="759795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1</a:t>
            </a:r>
            <a:endParaRPr/>
          </a:p>
        </p:txBody>
      </p:sp>
      <p:sp>
        <p:nvSpPr>
          <p:cNvPr id="42" name="Google Shape;42;p16"/>
          <p:cNvSpPr txBox="1"/>
          <p:nvPr/>
        </p:nvSpPr>
        <p:spPr bwMode="auto">
          <a:xfrm>
            <a:off x="6141718" y="3165168"/>
            <a:ext cx="759795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3</a:t>
            </a:r>
            <a:endParaRPr/>
          </a:p>
        </p:txBody>
      </p:sp>
      <p:sp>
        <p:nvSpPr>
          <p:cNvPr id="43" name="Google Shape;43;p16"/>
          <p:cNvSpPr txBox="1"/>
          <p:nvPr/>
        </p:nvSpPr>
        <p:spPr bwMode="auto">
          <a:xfrm>
            <a:off x="9319724" y="1625929"/>
            <a:ext cx="759794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endParaRPr/>
          </a:p>
        </p:txBody>
      </p:sp>
      <p:sp>
        <p:nvSpPr>
          <p:cNvPr id="44" name="Google Shape;44;p16"/>
          <p:cNvSpPr txBox="1"/>
          <p:nvPr/>
        </p:nvSpPr>
        <p:spPr bwMode="auto">
          <a:xfrm>
            <a:off x="9832523" y="4088596"/>
            <a:ext cx="759794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4</a:t>
            </a:r>
            <a:endParaRPr/>
          </a:p>
        </p:txBody>
      </p:sp>
      <p:sp>
        <p:nvSpPr>
          <p:cNvPr id="45" name="Google Shape;45;p16"/>
          <p:cNvSpPr txBox="1"/>
          <p:nvPr/>
        </p:nvSpPr>
        <p:spPr bwMode="auto">
          <a:xfrm>
            <a:off x="6207392" y="4738556"/>
            <a:ext cx="1565011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</a:t>
            </a:r>
            <a:endParaRPr/>
          </a:p>
        </p:txBody>
      </p:sp>
      <p:sp>
        <p:nvSpPr>
          <p:cNvPr id="46" name="Google Shape;46;p16"/>
          <p:cNvSpPr txBox="1"/>
          <p:nvPr/>
        </p:nvSpPr>
        <p:spPr bwMode="auto">
          <a:xfrm>
            <a:off x="6297379" y="1736275"/>
            <a:ext cx="1565012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</a:t>
            </a:r>
            <a:endParaRPr/>
          </a:p>
        </p:txBody>
      </p:sp>
      <p:sp>
        <p:nvSpPr>
          <p:cNvPr id="47" name="Google Shape;47;p16"/>
          <p:cNvSpPr txBox="1"/>
          <p:nvPr/>
        </p:nvSpPr>
        <p:spPr bwMode="auto">
          <a:xfrm>
            <a:off x="9353136" y="3153597"/>
            <a:ext cx="1565011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</a:t>
            </a:r>
            <a:endParaRPr/>
          </a:p>
        </p:txBody>
      </p:sp>
      <p:sp>
        <p:nvSpPr>
          <p:cNvPr id="48" name="Google Shape;48;p16"/>
          <p:cNvSpPr txBox="1"/>
          <p:nvPr/>
        </p:nvSpPr>
        <p:spPr bwMode="auto">
          <a:xfrm>
            <a:off x="9901276" y="5614599"/>
            <a:ext cx="1565011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</a:t>
            </a:r>
            <a:endParaRPr/>
          </a:p>
        </p:txBody>
      </p:sp>
      <p:sp>
        <p:nvSpPr>
          <p:cNvPr id="49" name="Google Shape;49;p16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50" name="Google Shape;50;p16" descr="Рисунок 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16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52" name="Google Shape;52;p16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A24EF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53" name="Google Shape;53;p16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6</a:t>
              </a:r>
              <a:endParaRPr/>
            </a:p>
          </p:txBody>
        </p:sp>
      </p:grpSp>
      <p:grpSp>
        <p:nvGrpSpPr>
          <p:cNvPr id="54" name="Google Shape;54;p16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55" name="Google Shape;55;p16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ADDAE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56" name="Google Shape;56;p16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РАЗДЕЛА</a:t>
              </a:r>
              <a:endParaRPr/>
            </a:p>
          </p:txBody>
        </p:sp>
      </p:grpSp>
      <p:sp>
        <p:nvSpPr>
          <p:cNvPr id="57" name="Google Shape;57;p16"/>
          <p:cNvSpPr txBox="1"/>
          <p:nvPr/>
        </p:nvSpPr>
        <p:spPr bwMode="auto">
          <a:xfrm>
            <a:off x="609152" y="3188385"/>
            <a:ext cx="4782191" cy="198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гласящая примерно следующее: представители современных социальных резервов призваны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к ответу! </a:t>
            </a:r>
            <a:endParaRPr sz="12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В целом, конечно, базовый вектор развития позволяет выполнить важные задания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по разработке системы обучения кадров, соответствующей насущным потребностям </a:t>
            </a:r>
            <a:endParaRPr/>
          </a:p>
        </p:txBody>
      </p:sp>
      <p:sp>
        <p:nvSpPr>
          <p:cNvPr id="58" name="Google Shape;58;p16"/>
          <p:cNvSpPr/>
          <p:nvPr/>
        </p:nvSpPr>
        <p:spPr bwMode="auto">
          <a:xfrm>
            <a:off x="7111999" y="1187053"/>
            <a:ext cx="2162014" cy="132392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 cap="flat" cmpd="sng">
            <a:solidFill>
              <a:srgbClr val="FCAF17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59" name="Google Shape;59;p16"/>
          <p:cNvSpPr/>
          <p:nvPr/>
        </p:nvSpPr>
        <p:spPr bwMode="auto">
          <a:xfrm flipH="1">
            <a:off x="7298265" y="2878664"/>
            <a:ext cx="1828805" cy="10668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 cap="flat" cmpd="sng">
            <a:solidFill>
              <a:srgbClr val="FCAF17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0" name="Google Shape;60;p16"/>
          <p:cNvSpPr/>
          <p:nvPr/>
        </p:nvSpPr>
        <p:spPr bwMode="auto">
          <a:xfrm>
            <a:off x="7298265" y="4347023"/>
            <a:ext cx="2319867" cy="8225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 cap="flat" cmpd="sng">
            <a:solidFill>
              <a:srgbClr val="FCAF17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/>
        </p:nvSpPr>
        <p:spPr bwMode="auto">
          <a:xfrm>
            <a:off x="498318" y="1526966"/>
            <a:ext cx="9290344" cy="154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2500"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7200"/>
              <a:buFont typeface="Arial"/>
              <a:buNone/>
              <a:defRPr/>
            </a:pPr>
            <a:r>
              <a:rPr lang="en-US" sz="72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НАЗВАНИЕ  РАЗДЕЛА</a:t>
            </a:r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9" name="Google Shape;69;p19"/>
          <p:cNvSpPr txBox="1"/>
          <p:nvPr/>
        </p:nvSpPr>
        <p:spPr bwMode="auto">
          <a:xfrm>
            <a:off x="540509" y="836534"/>
            <a:ext cx="6518934" cy="70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ЗАГОЛОВОК СЛАЙДА</a:t>
            </a:r>
            <a:endParaRPr/>
          </a:p>
        </p:txBody>
      </p:sp>
      <p:pic>
        <p:nvPicPr>
          <p:cNvPr id="70" name="Google Shape;70;p19" descr="Рисунок 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1" name="Google Shape;71;p19"/>
          <p:cNvGraphicFramePr>
            <a:graphicFrameLocks/>
          </p:cNvGraphicFramePr>
          <p:nvPr/>
        </p:nvGraphicFramePr>
        <p:xfrm>
          <a:off x="623887" y="1633919"/>
          <a:ext cx="3000000" cy="300000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1785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72" name="Google Shape;72;p19"/>
          <p:cNvGrpSpPr/>
          <p:nvPr/>
        </p:nvGrpSpPr>
        <p:grpSpPr bwMode="auto">
          <a:xfrm>
            <a:off x="9488631" y="6157384"/>
            <a:ext cx="2343182" cy="705156"/>
            <a:chOff x="-2" y="-2"/>
            <a:chExt cx="2343182" cy="705155"/>
          </a:xfrm>
        </p:grpSpPr>
        <p:sp>
          <p:nvSpPr>
            <p:cNvPr id="73" name="Google Shape;73;p19"/>
            <p:cNvSpPr/>
            <p:nvPr/>
          </p:nvSpPr>
          <p:spPr bwMode="auto"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4" name="Google Shape;74;p19"/>
            <p:cNvSpPr txBox="1"/>
            <p:nvPr/>
          </p:nvSpPr>
          <p:spPr bwMode="auto">
            <a:xfrm>
              <a:off x="45719" y="206523"/>
              <a:ext cx="2251741" cy="292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  <a:defRPr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ДОКЛАДА</a:t>
              </a:r>
              <a:endParaRPr/>
            </a:p>
          </p:txBody>
        </p:sp>
      </p:grpSp>
      <p:grpSp>
        <p:nvGrpSpPr>
          <p:cNvPr id="75" name="Google Shape;75;p19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76" name="Google Shape;76;p19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7" name="Google Shape;77;p19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4</a:t>
              </a:r>
              <a:endParaRPr/>
            </a:p>
          </p:txBody>
        </p:sp>
      </p:grpSp>
      <p:grpSp>
        <p:nvGrpSpPr>
          <p:cNvPr id="78" name="Google Shape;78;p19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79" name="Google Shape;79;p19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80" name="Google Shape;80;p19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РАЗДЕЛА</a:t>
              </a:r>
              <a:endParaRPr/>
            </a:p>
          </p:txBody>
        </p:sp>
      </p:grp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3" name="Google Shape;83;p20" descr="2022-11-09 02.38.22.jp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948067" y="-3"/>
            <a:ext cx="4880971" cy="685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0" descr="Рисунок 9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0"/>
          <p:cNvSpPr txBox="1"/>
          <p:nvPr/>
        </p:nvSpPr>
        <p:spPr bwMode="auto">
          <a:xfrm>
            <a:off x="566087" y="1544952"/>
            <a:ext cx="3774042" cy="14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ЗАГОЛОВОК СЛАЙДА</a:t>
            </a:r>
            <a:endParaRPr/>
          </a:p>
        </p:txBody>
      </p:sp>
      <p:sp>
        <p:nvSpPr>
          <p:cNvPr id="86" name="Google Shape;86;p20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87" name="Google Shape;87;p20" descr="Рисунок 9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20"/>
          <p:cNvGrpSpPr/>
          <p:nvPr/>
        </p:nvGrpSpPr>
        <p:grpSpPr bwMode="auto">
          <a:xfrm>
            <a:off x="9488631" y="6157384"/>
            <a:ext cx="2343182" cy="705156"/>
            <a:chOff x="-2" y="-2"/>
            <a:chExt cx="2343182" cy="705155"/>
          </a:xfrm>
        </p:grpSpPr>
        <p:sp>
          <p:nvSpPr>
            <p:cNvPr id="89" name="Google Shape;89;p20"/>
            <p:cNvSpPr/>
            <p:nvPr/>
          </p:nvSpPr>
          <p:spPr bwMode="auto"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0" name="Google Shape;90;p20"/>
            <p:cNvSpPr txBox="1"/>
            <p:nvPr/>
          </p:nvSpPr>
          <p:spPr bwMode="auto">
            <a:xfrm>
              <a:off x="45719" y="206523"/>
              <a:ext cx="2251741" cy="292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  <a:defRPr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ДОКЛАДА</a:t>
              </a:r>
              <a:endParaRPr/>
            </a:p>
          </p:txBody>
        </p:sp>
      </p:grpSp>
      <p:grpSp>
        <p:nvGrpSpPr>
          <p:cNvPr id="91" name="Google Shape;91;p20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92" name="Google Shape;92;p20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3" name="Google Shape;93;p20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7</a:t>
              </a:r>
              <a:endParaRPr/>
            </a:p>
          </p:txBody>
        </p:sp>
      </p:grpSp>
      <p:grpSp>
        <p:nvGrpSpPr>
          <p:cNvPr id="94" name="Google Shape;94;p20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95" name="Google Shape;95;p20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6" name="Google Shape;96;p20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РАЗДЕЛА</a:t>
              </a:r>
              <a:endParaRPr/>
            </a:p>
          </p:txBody>
        </p:sp>
      </p:grpSp>
      <p:sp>
        <p:nvSpPr>
          <p:cNvPr id="97" name="Google Shape;97;p20"/>
          <p:cNvSpPr txBox="1"/>
          <p:nvPr/>
        </p:nvSpPr>
        <p:spPr bwMode="auto">
          <a:xfrm>
            <a:off x="609152" y="3188385"/>
            <a:ext cx="4782191" cy="198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гласящая примерно следующее: представители современных социальных резервов призваны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к ответу! </a:t>
            </a:r>
            <a:endParaRPr sz="12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В целом, конечно, базовый вектор развития позволяет выполнить важные задания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по разработке системы обучения кадров, соответствующей насущным потребностям 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  <a:r>
              <a:rPr lang="ru-RU" sz="40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026</a:t>
            </a:r>
            <a:endParaRPr lang="ru-RU" sz="40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800" b="1" dirty="0" smtClean="0">
                <a:solidFill>
                  <a:schemeClr val="bg1"/>
                </a:solidFill>
              </a:rPr>
              <a:t>«</a:t>
            </a:r>
            <a:r>
              <a:rPr lang="ru-RU" sz="4800" b="1" dirty="0" err="1" smtClean="0">
                <a:solidFill>
                  <a:schemeClr val="bg1"/>
                </a:solidFill>
              </a:rPr>
              <a:t>АРХгенерация</a:t>
            </a:r>
            <a:r>
              <a:rPr lang="ru-RU" sz="4800" b="1" dirty="0" smtClean="0">
                <a:solidFill>
                  <a:schemeClr val="bg1"/>
                </a:solidFill>
              </a:rPr>
              <a:t>»</a:t>
            </a:r>
            <a:endParaRPr dirty="0"/>
          </a:p>
        </p:txBody>
      </p:sp>
      <p:sp>
        <p:nvSpPr>
          <p:cNvPr id="14" name="Google Shape;106;p1"/>
          <p:cNvSpPr txBox="1"/>
          <p:nvPr/>
        </p:nvSpPr>
        <p:spPr bwMode="auto">
          <a:xfrm>
            <a:off x="335360" y="2229104"/>
            <a:ext cx="8987046" cy="34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normAutofit lnSpcReduction="10000"/>
          </a:bodyPr>
          <a:lstStyle/>
          <a:p>
            <a:pPr lvl="0">
              <a:buClr>
                <a:srgbClr val="8F00FF"/>
              </a:buClr>
              <a:buSzPts val="4000"/>
              <a:defRPr/>
            </a:pPr>
            <a:r>
              <a:rPr lang="ru-RU" sz="4400" b="1" dirty="0">
                <a:solidFill>
                  <a:srgbClr val="243979"/>
                </a:solidFill>
                <a:latin typeface="+mj-lt"/>
              </a:rPr>
              <a:t>Белгородский ВДНХ - ВДБР (Выставка достижений Белгородского региона)</a:t>
            </a:r>
            <a:endParaRPr sz="6900" b="0" i="0" u="none" strike="noStrike" cap="none" dirty="0" smtClean="0">
              <a:solidFill>
                <a:schemeClr val="tx1"/>
              </a:solidFill>
              <a:latin typeface="+mj-lt"/>
              <a:ea typeface="Arial"/>
              <a:cs typeface="Arial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300" b="0" i="0" u="none" strike="noStrike" cap="none" dirty="0" smtClean="0">
              <a:solidFill>
                <a:schemeClr val="tx1"/>
              </a:solidFill>
              <a:latin typeface="+mj-lt"/>
              <a:ea typeface="Arial"/>
              <a:cs typeface="Arial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300" b="0" i="0" u="none" strike="noStrike" cap="none" dirty="0">
              <a:solidFill>
                <a:schemeClr val="tx1"/>
              </a:solidFill>
              <a:latin typeface="+mj-lt"/>
              <a:ea typeface="Arial"/>
              <a:cs typeface="Arial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r>
              <a:rPr lang="en-US" sz="2200" b="0" i="0" u="none" strike="noStrike" cap="none" dirty="0">
                <a:solidFill>
                  <a:srgbClr val="243979"/>
                </a:solidFill>
                <a:latin typeface="+mn-lt"/>
                <a:ea typeface="Arial"/>
                <a:cs typeface="Arial"/>
              </a:rPr>
              <a:t>ЛИДЕР КОМАНДЫ:</a:t>
            </a:r>
            <a:r>
              <a:rPr lang="ru-RU" sz="2200" dirty="0">
                <a:solidFill>
                  <a:srgbClr val="243979"/>
                </a:solidFill>
                <a:latin typeface="+mn-lt"/>
              </a:rPr>
              <a:t> </a:t>
            </a:r>
            <a:r>
              <a:rPr lang="ru-RU" sz="2200" b="0" i="0" u="none" strike="noStrike" cap="none" dirty="0" smtClean="0">
                <a:solidFill>
                  <a:srgbClr val="243979"/>
                </a:solidFill>
                <a:latin typeface="+mn-lt"/>
              </a:rPr>
              <a:t>Ларина Елизавета</a:t>
            </a:r>
            <a:endParaRPr sz="2200" dirty="0">
              <a:solidFill>
                <a:srgbClr val="243979"/>
              </a:solidFill>
              <a:latin typeface="+mn-lt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300"/>
              <a:buFont typeface="Arial"/>
              <a:buNone/>
              <a:defRPr/>
            </a:pPr>
            <a:endParaRPr dirty="0">
              <a:solidFill>
                <a:srgbClr val="24397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  <a:r>
              <a:rPr lang="ru-RU" sz="40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026</a:t>
            </a:r>
            <a:endParaRPr lang="ru-RU" sz="40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Ross\Downloads\Лого БГТ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518" y="1556792"/>
            <a:ext cx="1798638" cy="5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3645024"/>
            <a:ext cx="12192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  <a:r>
              <a:rPr lang="ru-RU" sz="40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026</a:t>
            </a:r>
            <a:endParaRPr lang="ru-RU" sz="40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800" b="1">
                <a:solidFill>
                  <a:schemeClr val="bg1"/>
                </a:solidFill>
              </a:rPr>
              <a:t>ПРОБЛЕМА</a:t>
            </a:r>
            <a:endParaRPr/>
          </a:p>
        </p:txBody>
      </p:sp>
      <p:sp>
        <p:nvSpPr>
          <p:cNvPr id="9" name="Google Shape;122;p2"/>
          <p:cNvSpPr txBox="1"/>
          <p:nvPr/>
        </p:nvSpPr>
        <p:spPr bwMode="auto">
          <a:xfrm>
            <a:off x="191344" y="1358298"/>
            <a:ext cx="4164632" cy="33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ВВЕДЕНИЕ В ПРЕДМЕТНУЮ ОБЛАСТЬ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Google Shape;116;p2"/>
          <p:cNvSpPr txBox="1"/>
          <p:nvPr/>
        </p:nvSpPr>
        <p:spPr bwMode="auto">
          <a:xfrm>
            <a:off x="236340" y="4149080"/>
            <a:ext cx="11521280" cy="107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 algn="just">
              <a:defRPr/>
            </a:pPr>
            <a:r>
              <a:rPr lang="ru-RU" sz="1600" b="1" dirty="0">
                <a:ea typeface="KacstDecorative"/>
                <a:cs typeface="KacstDecorative"/>
              </a:rPr>
              <a:t>Цель проекта </a:t>
            </a:r>
            <a:r>
              <a:rPr lang="ru-RU" sz="1600" dirty="0">
                <a:ea typeface="KacstDecorative"/>
                <a:cs typeface="KacstDecorative"/>
              </a:rPr>
              <a:t>- организация территории как «города в миниатюре», где каждая зона имеет свою уникальную функцию и узнаваемый облик, насыщенный павильонами для выставки продукции местных фермеров, производителей.</a:t>
            </a:r>
          </a:p>
          <a:p>
            <a:pPr algn="just">
              <a:defRPr/>
            </a:pPr>
            <a:endParaRPr lang="ru-RU" sz="1600" dirty="0">
              <a:ea typeface="KacstDecorative"/>
              <a:cs typeface="KacstDecorative"/>
            </a:endParaRPr>
          </a:p>
          <a:p>
            <a:pPr algn="just">
              <a:defRPr/>
            </a:pPr>
            <a:r>
              <a:rPr lang="ru-RU" sz="1600" dirty="0" smtClean="0">
                <a:ea typeface="KacstDecorative"/>
                <a:cs typeface="KacstDecorative"/>
              </a:rPr>
              <a:t>В настоящее время мы находимся на этапе формирования концепции.</a:t>
            </a:r>
            <a:endParaRPr lang="ru-RU" sz="1600" dirty="0">
              <a:cs typeface="KacstDecorative"/>
            </a:endParaRPr>
          </a:p>
        </p:txBody>
      </p:sp>
      <p:sp>
        <p:nvSpPr>
          <p:cNvPr id="10" name="Google Shape;116;p2"/>
          <p:cNvSpPr txBox="1"/>
          <p:nvPr/>
        </p:nvSpPr>
        <p:spPr bwMode="auto">
          <a:xfrm>
            <a:off x="191344" y="1693573"/>
            <a:ext cx="11665296" cy="230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 algn="just">
              <a:defRPr/>
            </a:pPr>
            <a:r>
              <a:rPr lang="ru-RU" sz="1600" dirty="0">
                <a:ea typeface="KacstDecorative"/>
                <a:cs typeface="KacstDecorative"/>
              </a:rPr>
              <a:t>Выставка достижений Белгородского региона - это многофункциональное общественное пространство, точка притяжения не только для жителей, но и для гостей Белгородского региона.</a:t>
            </a:r>
          </a:p>
          <a:p>
            <a:pPr algn="just">
              <a:defRPr/>
            </a:pPr>
            <a:endParaRPr lang="ru-RU" sz="1600" dirty="0">
              <a:ea typeface="KacstDecorative"/>
              <a:cs typeface="KacstDecorative"/>
            </a:endParaRPr>
          </a:p>
          <a:p>
            <a:pPr algn="just">
              <a:defRPr/>
            </a:pPr>
            <a:r>
              <a:rPr lang="ru-RU" sz="1600" dirty="0">
                <a:ea typeface="KacstDecorative"/>
                <a:cs typeface="KacstDecorative"/>
              </a:rPr>
              <a:t>Суть проекта не в том, чтобы создать "копию ВДНХ". Его суть в том, чтобы продолжить, поддержать культурный код советской и российской выставочной деятельности. Если ВДНХ исторически показывал «достижения народного хозяйства СССР», то «Выставка достижений Белгородского региона» направлена на демонстрацию достижений </a:t>
            </a:r>
            <a:r>
              <a:rPr lang="ru-RU" sz="1600" dirty="0" err="1">
                <a:ea typeface="KacstDecorative"/>
                <a:cs typeface="KacstDecorative"/>
              </a:rPr>
              <a:t>Белгородчины</a:t>
            </a:r>
            <a:r>
              <a:rPr lang="ru-RU" sz="1600" dirty="0">
                <a:ea typeface="KacstDecorative"/>
                <a:cs typeface="KacstDecorative"/>
              </a:rPr>
              <a:t> </a:t>
            </a:r>
            <a:r>
              <a:rPr lang="ru-RU" sz="1600" dirty="0" smtClean="0">
                <a:ea typeface="KacstDecorative"/>
                <a:cs typeface="KacstDecorative"/>
              </a:rPr>
              <a:t>- </a:t>
            </a:r>
            <a:r>
              <a:rPr lang="ru-RU" sz="1600" dirty="0">
                <a:ea typeface="KacstDecorative"/>
                <a:cs typeface="KacstDecorative"/>
              </a:rPr>
              <a:t>лидера АПК, региона с уникальной историей.</a:t>
            </a:r>
          </a:p>
          <a:p>
            <a:pPr algn="just">
              <a:defRPr/>
            </a:pPr>
            <a:endParaRPr lang="ru-RU" sz="1600" dirty="0">
              <a:ea typeface="KacstDecorative"/>
              <a:cs typeface="KacstDecorative"/>
            </a:endParaRPr>
          </a:p>
          <a:p>
            <a:pPr algn="ctr">
              <a:defRPr/>
            </a:pPr>
            <a:r>
              <a:rPr lang="ru-RU" sz="1600" b="1" i="1" dirty="0" smtClean="0">
                <a:solidFill>
                  <a:schemeClr val="bg1"/>
                </a:solidFill>
                <a:ea typeface="KacstDecorative"/>
                <a:cs typeface="KacstDecorative"/>
              </a:rPr>
              <a:t>Наш </a:t>
            </a:r>
            <a:r>
              <a:rPr lang="ru-RU" sz="1600" b="1" i="1" dirty="0">
                <a:solidFill>
                  <a:schemeClr val="bg1"/>
                </a:solidFill>
                <a:ea typeface="KacstDecorative"/>
                <a:cs typeface="KacstDecorative"/>
              </a:rPr>
              <a:t>проект </a:t>
            </a:r>
            <a:r>
              <a:rPr lang="ru-RU" sz="1600" b="1" i="1" dirty="0" smtClean="0">
                <a:solidFill>
                  <a:schemeClr val="bg1"/>
                </a:solidFill>
                <a:ea typeface="KacstDecorative"/>
                <a:cs typeface="KacstDecorative"/>
              </a:rPr>
              <a:t>- </a:t>
            </a:r>
            <a:r>
              <a:rPr lang="ru-RU" sz="1600" b="1" i="1" dirty="0">
                <a:solidFill>
                  <a:schemeClr val="bg1"/>
                </a:solidFill>
                <a:ea typeface="KacstDecorative"/>
                <a:cs typeface="KacstDecorative"/>
              </a:rPr>
              <a:t>не конкуренция, а региональная интерпретация великой </a:t>
            </a:r>
            <a:r>
              <a:rPr lang="ru-RU" sz="1600" b="1" i="1" dirty="0" smtClean="0">
                <a:solidFill>
                  <a:schemeClr val="bg1"/>
                </a:solidFill>
                <a:ea typeface="KacstDecorative"/>
                <a:cs typeface="KacstDecorative"/>
              </a:rPr>
              <a:t>традиции</a:t>
            </a:r>
            <a:r>
              <a:rPr lang="ru-RU" sz="1600" b="1" i="1" dirty="0">
                <a:solidFill>
                  <a:schemeClr val="bg1"/>
                </a:solidFill>
                <a:ea typeface="KacstDecorative"/>
                <a:cs typeface="KacstDecorative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164</Words>
  <Application>Microsoft Office PowerPoint</Application>
  <DocSecurity>0</DocSecurity>
  <PresentationFormat>Произвольный</PresentationFormat>
  <Paragraphs>18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KacstDecorative</vt:lpstr>
      <vt:lpstr>Helvetica Neue</vt:lpstr>
      <vt:lpstr>Arial Black</vt:lpstr>
      <vt:lpstr>Тема Office</vt:lpstr>
      <vt:lpstr>Презентация PowerPoint</vt:lpstr>
      <vt:lpstr>«АРХгенерация»</vt:lpstr>
      <vt:lpstr>ПРОБЛЕМА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Бокарева</dc:creator>
  <cp:lastModifiedBy>Ross</cp:lastModifiedBy>
  <cp:revision>73</cp:revision>
  <dcterms:modified xsi:type="dcterms:W3CDTF">2026-04-04T18:55:09Z</dcterms:modified>
  <dc:identifier/>
  <dc:language/>
  <cp:version/>
</cp:coreProperties>
</file>