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2" r:id="rId1"/>
    <p:sldMasterId id="2147483689" r:id="rId2"/>
  </p:sldMasterIdLst>
  <p:notesMasterIdLst>
    <p:notesMasterId r:id="rId16"/>
  </p:notesMasterIdLst>
  <p:sldIdLst>
    <p:sldId id="268" r:id="rId3"/>
    <p:sldId id="297" r:id="rId4"/>
    <p:sldId id="302" r:id="rId5"/>
    <p:sldId id="303" r:id="rId6"/>
    <p:sldId id="304" r:id="rId7"/>
    <p:sldId id="305" r:id="rId8"/>
    <p:sldId id="306" r:id="rId9"/>
    <p:sldId id="311" r:id="rId10"/>
    <p:sldId id="307" r:id="rId11"/>
    <p:sldId id="308" r:id="rId12"/>
    <p:sldId id="309" r:id="rId13"/>
    <p:sldId id="310" r:id="rId14"/>
    <p:sldId id="267" r:id="rId15"/>
  </p:sldIdLst>
  <p:sldSz cx="12192000" cy="6858000"/>
  <p:notesSz cx="12192000" cy="6858000"/>
  <p:embeddedFontLst>
    <p:embeddedFont>
      <p:font typeface="Trebuchet MS" pitchFamily="34" charset="0"/>
      <p:regular r:id="rId17"/>
      <p:bold r:id="rId18"/>
      <p:italic r:id="rId19"/>
      <p:boldItalic r:id="rId20"/>
    </p:embeddedFont>
    <p:embeddedFont>
      <p:font typeface="Calibri" pitchFamily="34" charset="0"/>
      <p:regular r:id="rId21"/>
      <p:bold r:id="rId22"/>
      <p:italic r:id="rId23"/>
      <p:boldItalic r:id="rId24"/>
    </p:embeddedFont>
    <p:embeddedFont>
      <p:font typeface="Gilroy" charset="-52"/>
      <p:regular r:id="rId25"/>
      <p:bold r:id="rId26"/>
      <p:italic r:id="rId27"/>
      <p:boldItalic r:id="rId28"/>
    </p:embeddedFont>
    <p:embeddedFont>
      <p:font typeface="Calibri Light" pitchFamily="34" charset="0"/>
      <p:regular r:id="rId29"/>
      <p:italic r:id="rId30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795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727190"/>
    <a:srgbClr val="B5D8E1"/>
    <a:srgbClr val="AEADBF"/>
    <a:srgbClr val="FBB3C1"/>
    <a:srgbClr val="A6BEE2"/>
    <a:srgbClr val="95A7BF"/>
    <a:srgbClr val="6F7385"/>
    <a:srgbClr val="C1D1EA"/>
    <a:srgbClr val="8C8AC1"/>
    <a:srgbClr val="C0D1E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367FCD3-8E2A-CBA8-48F4-D0D884036E8F}">
  <a:tblStyle styleId="{8367FCD3-8E2A-CBA8-48F4-D0D884036E8F}" styleName="Средний стиль 4 — акцент 1">
    <a:wholeTbl>
      <a:tcTxStyle>
        <a:fontRef idx="minor">
          <a:srgbClr val="000000"/>
        </a:fontRef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254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6BFA136-60C2-0513-DDB3-F814A4FAC428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291" autoAdjust="0"/>
  </p:normalViewPr>
  <p:slideViewPr>
    <p:cSldViewPr>
      <p:cViewPr varScale="1">
        <p:scale>
          <a:sx n="69" d="100"/>
          <a:sy n="69" d="100"/>
        </p:scale>
        <p:origin x="-560" y="-68"/>
      </p:cViewPr>
      <p:guideLst>
        <p:guide orient="horz" pos="279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652827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3521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77504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375" indent="-228589" defTabSz="412731">
              <a:lnSpc>
                <a:spcPct val="100000"/>
              </a:lnSpc>
              <a:spcBef>
                <a:spcPts val="0"/>
              </a:spcBef>
              <a:defRPr sz="1800" b="1"/>
            </a:lvl2pPr>
            <a:lvl3pPr marL="838161" indent="-228589" defTabSz="412731">
              <a:lnSpc>
                <a:spcPct val="100000"/>
              </a:lnSpc>
              <a:spcBef>
                <a:spcPts val="0"/>
              </a:spcBef>
              <a:defRPr sz="1800" b="1"/>
            </a:lvl3pPr>
            <a:lvl4pPr marL="1142947" indent="-228589" defTabSz="412731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733" indent="-228589" defTabSz="412731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6">
                <a:latin typeface="Arial" panose="020B06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dirty="0"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</p:spPr>
        <p:txBody>
          <a:bodyPr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="" xmlns:a16="http://schemas.microsoft.com/office/drawing/2014/main" id="{A4B7D94B-7166-495F-F7F5-FEADFC81131C}"/>
              </a:ext>
            </a:extLst>
          </p:cNvPr>
          <p:cNvSpPr txBox="1"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 defTabSz="554492" rtl="0">
              <a:buClrTx/>
            </a:pPr>
            <a:fld id="{B0489526-BA99-4733-AEC4-101D6143F289}" type="slidenum">
              <a:rPr lang="ru-RU" altLang="ru-RU" sz="1092" kern="1200" smtClean="0">
                <a:solidFill>
                  <a:prstClr val="black"/>
                </a:solidFill>
                <a:latin typeface="Gilroy"/>
                <a:ea typeface="+mn-ea"/>
                <a:cs typeface="+mn-cs"/>
              </a:rPr>
              <a:pPr defTabSz="554492" rtl="0">
                <a:buClrTx/>
              </a:pPr>
              <a:t>‹#›</a:t>
            </a:fld>
            <a:endParaRPr lang="ru-RU" altLang="ru-RU" sz="1092" kern="1200">
              <a:solidFill>
                <a:prstClr val="black"/>
              </a:solidFill>
              <a:latin typeface="Gilro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460399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98504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04259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54982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dirty="0"/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753967824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E04F033-37F1-37E4-E85A-F07C31B440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0F6E904B-E664-4B01-FD05-C6A7EA911E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11477BE-DAE8-287F-B29F-F9E1FDA16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1724A2C-3CB3-65D5-0F45-13CA8542E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A5279AC-CAE9-4D9C-AF4F-6A63A09E9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53751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DB3688B-B00A-11A5-7CB3-0824FA9BF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8EE33AE-5045-9067-6BF4-AD66153BC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E211B53-7834-8349-FD86-634ACD041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059939C-6FE8-3A55-2CC4-BD6667382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B75A41D-4ABD-7AC6-38E2-CB5EA4C5E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8099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29274C0-939E-F04B-8556-43FB9DE12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36BC45E-7A2A-B769-C769-867D51AB7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B2BE02F-58D7-A03E-40D8-0A6142134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2AEFE6A-54F2-E4E9-E0D8-5D0044C6E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A95788E-DC35-CC30-FBA0-48D753116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90002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7705331-8B1F-38D4-22BB-E3165EA08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DDAFCD5-B476-5516-7905-7B2A62DED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F740485A-1E73-3D8B-D0B0-8C0DEA430E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9E6C60B-63C5-59A5-83BE-7D6F252CA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18244A2-8F99-2DA3-4041-38D425049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674D435-24CE-6F9D-66AA-B52799554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146336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B50FF5-B281-D715-3159-3B69E9E4F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1A963A6-3DF7-BD3B-F730-858C08966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5626A716-9FD4-D06B-A16C-0921E21BBE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371D0C72-808C-731F-3697-67F8C864CD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12D4F494-4C63-CBF3-74CD-A7E18E2CE1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7C220AB3-280D-C0FE-39D7-25EC6A60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284D1603-695E-1D07-CD73-9D5D2A460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1874A5AB-CA55-3767-91A0-9CA34775D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86404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D2708D3-BC6C-B1F6-7BC1-20F881DFC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A468B0B3-D589-6D4B-D822-E933949CC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551460A7-3C77-A037-423B-CF462303E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42B5E376-5C59-93D1-1D82-754185DBF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39560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9D54CFF9-8814-9980-6135-BCE8629EE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44158EC1-AD44-275F-3CAC-70C611132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1AFB458-9E91-AEA7-C635-6F216DD70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875126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CE377EF-25FA-92B5-C5FD-D905C104C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B10853B-FDB0-58D7-16D4-E02E949FE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90D35CD-38CC-3749-60B2-4F927298AD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658E67D-C0B8-CDFB-9913-97C8B80DC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AC3AA69-2291-C193-1EA1-15A7AC543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D76D5D0-95E7-6D5F-6D4C-E691D48CF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70871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6C20D1-EA62-45F4-D212-A2D55B6BE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5B056571-0FC9-457D-C4B2-A0F7494475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F6CC5088-5109-A747-8565-F1DA5CC083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7BEA186-FFCA-3373-0CA8-3A96EC99E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2329BA6-64C1-984D-5571-D55BDC173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825A756-5F6E-6BBF-8C97-F41B32F56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596577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B6B4E7-290C-4065-3B20-595BE575A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98A4D5E-881D-883F-2D8A-80C7B9234D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DEEA1B9-706C-E72C-5FD3-3DE90E24F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A2A9BB3-129B-2CEC-50B1-3486F7076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E5F27A2-1405-9524-A6F7-45F5E91BB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922660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422578E0-8372-9186-7CDA-AEB9CBF809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B7AE2FA-22EC-D696-D108-54F1F435D8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97E1CA6-6B37-DCDF-31BB-20E3DB48D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70EF2FA-228C-AEF2-FDC6-79CB863C4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A045591-8836-50D3-DCF5-0DA66DB77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805295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375" indent="-228589" defTabSz="412731">
              <a:lnSpc>
                <a:spcPct val="100000"/>
              </a:lnSpc>
              <a:spcBef>
                <a:spcPts val="0"/>
              </a:spcBef>
              <a:defRPr sz="1800" b="1"/>
            </a:lvl2pPr>
            <a:lvl3pPr marL="838161" indent="-228589" defTabSz="412731">
              <a:lnSpc>
                <a:spcPct val="100000"/>
              </a:lnSpc>
              <a:spcBef>
                <a:spcPts val="0"/>
              </a:spcBef>
              <a:defRPr sz="1800" b="1"/>
            </a:lvl3pPr>
            <a:lvl4pPr marL="1142947" indent="-228589" defTabSz="412731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733" indent="-228589" defTabSz="412731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6">
                <a:latin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</p:spPr>
        <p:txBody>
          <a:bodyPr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="" xmlns:a16="http://schemas.microsoft.com/office/drawing/2014/main" id="{A4B7D94B-7166-495F-F7F5-FEADFC81131C}"/>
              </a:ext>
            </a:extLst>
          </p:cNvPr>
          <p:cNvSpPr txBox="1"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 defTabSz="554492" rtl="0">
              <a:buClrTx/>
            </a:pPr>
            <a:fld id="{B0489526-BA99-4733-AEC4-101D6143F289}" type="slidenum">
              <a:rPr lang="ru-RU" altLang="ru-RU" sz="1092" kern="1200" smtClean="0">
                <a:solidFill>
                  <a:prstClr val="black"/>
                </a:solidFill>
                <a:latin typeface="Gilroy"/>
                <a:ea typeface="+mn-ea"/>
                <a:cs typeface="+mn-cs"/>
              </a:rPr>
              <a:pPr defTabSz="554492" rtl="0">
                <a:buClrTx/>
              </a:pPr>
              <a:t>‹#›</a:t>
            </a:fld>
            <a:endParaRPr lang="ru-RU" altLang="ru-RU" sz="1092" kern="1200">
              <a:solidFill>
                <a:prstClr val="black"/>
              </a:solidFill>
              <a:latin typeface="Gilro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0393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810629CF-10CA-8B6A-4733-1DBF04317230}"/>
              </a:ext>
            </a:extLst>
          </p:cNvPr>
          <p:cNvGrpSpPr/>
          <p:nvPr userDrawn="1"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" name="Прямоугольник">
              <a:extLst>
                <a:ext uri="{FF2B5EF4-FFF2-40B4-BE49-F238E27FC236}">
                  <a16:creationId xmlns="" xmlns:a16="http://schemas.microsoft.com/office/drawing/2014/main" id="{A9CABD2D-30FD-9256-79CB-436AF9EE2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Прямоугольник">
              <a:extLst>
                <a:ext uri="{FF2B5EF4-FFF2-40B4-BE49-F238E27FC236}">
                  <a16:creationId xmlns="" xmlns:a16="http://schemas.microsoft.com/office/drawing/2014/main" id="{47F4E153-CBCE-9309-89EF-F64E69322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Прямоугольник">
              <a:extLst>
                <a:ext uri="{FF2B5EF4-FFF2-40B4-BE49-F238E27FC236}">
                  <a16:creationId xmlns="" xmlns:a16="http://schemas.microsoft.com/office/drawing/2014/main" id="{380527E8-3B18-E5E5-0110-9560F3AC8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Прямоугольник">
              <a:extLst>
                <a:ext uri="{FF2B5EF4-FFF2-40B4-BE49-F238E27FC236}">
                  <a16:creationId xmlns="" xmlns:a16="http://schemas.microsoft.com/office/drawing/2014/main" id="{CD700213-111B-C0C6-F64C-C31AB6A67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Прямоугольник">
              <a:extLst>
                <a:ext uri="{FF2B5EF4-FFF2-40B4-BE49-F238E27FC236}">
                  <a16:creationId xmlns="" xmlns:a16="http://schemas.microsoft.com/office/drawing/2014/main" id="{E8E87C2D-6745-0207-2153-51940CF6B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Прямоугольник">
              <a:extLst>
                <a:ext uri="{FF2B5EF4-FFF2-40B4-BE49-F238E27FC236}">
                  <a16:creationId xmlns="" xmlns:a16="http://schemas.microsoft.com/office/drawing/2014/main" id="{FD48D0B4-16E8-BB20-F631-63C06F235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 dpi="0" rotWithShape="1">
              <a:blip r:embed="rId1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Прямоугольник">
              <a:extLst>
                <a:ext uri="{FF2B5EF4-FFF2-40B4-BE49-F238E27FC236}">
                  <a16:creationId xmlns="" xmlns:a16="http://schemas.microsoft.com/office/drawing/2014/main" id="{CE488FD2-63D9-28DD-9402-CDF9039C2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Прямоугольник">
              <a:extLst>
                <a:ext uri="{FF2B5EF4-FFF2-40B4-BE49-F238E27FC236}">
                  <a16:creationId xmlns="" xmlns:a16="http://schemas.microsoft.com/office/drawing/2014/main" id="{86D85FBD-EFD2-C6A5-A63D-3360367BF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Прямоугольник">
              <a:extLst>
                <a:ext uri="{FF2B5EF4-FFF2-40B4-BE49-F238E27FC236}">
                  <a16:creationId xmlns="" xmlns:a16="http://schemas.microsoft.com/office/drawing/2014/main" id="{BFD85403-139B-47EA-41BC-C0C072761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Прямоугольник">
            <a:extLst>
              <a:ext uri="{FF2B5EF4-FFF2-40B4-BE49-F238E27FC236}">
                <a16:creationId xmlns="" xmlns:a16="http://schemas.microsoft.com/office/drawing/2014/main" id="{FFF8CBD4-87DD-13A3-9A8F-990F8245B4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-7697"/>
            <a:ext cx="696871" cy="1760415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" name="Прямоугольник">
            <a:extLst>
              <a:ext uri="{FF2B5EF4-FFF2-40B4-BE49-F238E27FC236}">
                <a16:creationId xmlns="" xmlns:a16="http://schemas.microsoft.com/office/drawing/2014/main" id="{1F8319DE-6B1F-876E-A3B0-D65172202F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1751131"/>
            <a:ext cx="696871" cy="1760413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Прямоугольник">
            <a:extLst>
              <a:ext uri="{FF2B5EF4-FFF2-40B4-BE49-F238E27FC236}">
                <a16:creationId xmlns="" xmlns:a16="http://schemas.microsoft.com/office/drawing/2014/main" id="{2838CEC7-A244-778B-A37A-50A2324147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3505195"/>
            <a:ext cx="696871" cy="1760415"/>
          </a:xfrm>
          <a:prstGeom prst="rect">
            <a:avLst/>
          </a:prstGeom>
          <a:blipFill dpi="0" rotWithShape="1">
            <a:blip r:embed="rId1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" name="Прямоугольник">
            <a:extLst>
              <a:ext uri="{FF2B5EF4-FFF2-40B4-BE49-F238E27FC236}">
                <a16:creationId xmlns="" xmlns:a16="http://schemas.microsoft.com/office/drawing/2014/main" id="{E419DE2C-BC4D-CFD3-59F5-4006E7D3F6D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5264021"/>
            <a:ext cx="696871" cy="1290547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Номер слайда 135">
            <a:extLst>
              <a:ext uri="{FF2B5EF4-FFF2-40B4-BE49-F238E27FC236}">
                <a16:creationId xmlns="" xmlns:a16="http://schemas.microsoft.com/office/drawing/2014/main" id="{983BEB8E-615E-2599-CF07-A65202253448}"/>
              </a:ext>
            </a:extLst>
          </p:cNvPr>
          <p:cNvSpPr txBox="1">
            <a:spLocks/>
          </p:cNvSpPr>
          <p:nvPr userDrawn="1"/>
        </p:nvSpPr>
        <p:spPr>
          <a:xfrm>
            <a:off x="8988425" y="6564183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89526-BA99-4733-AEC4-101D6143F289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381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87" r:id="rId5"/>
    <p:sldLayoutId id="2147483659" r:id="rId6"/>
    <p:sldLayoutId id="2147483660" r:id="rId7"/>
    <p:sldLayoutId id="2147483688" r:id="rId8"/>
  </p:sldLayoutIdLst>
  <p:txStyles>
    <p:titleStyle>
      <a:lvl1pPr algn="l" defTabSz="91435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8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7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6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05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83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62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41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20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9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8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6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15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94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73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2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DB4813B-B6E9-0A53-C137-8DED8612C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0AA13A2-C160-9E3F-33EF-0F3A0CB2B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40187A7-5F9F-1061-D372-CE11B3FCF8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50A8F-1235-47D6-BFB2-D6A52D589146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DE73A83-374E-46DC-1E1F-8C2103144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B96B25C-FD53-DDFB-CD6D-9D4A19DFFE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42F1E-8C5E-4125-B445-1A91C23B80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39786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gif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.png"/><Relationship Id="rId18" Type="http://schemas.openxmlformats.org/officeDocument/2006/relationships/image" Target="../media/image37.svg"/><Relationship Id="rId26" Type="http://schemas.openxmlformats.org/officeDocument/2006/relationships/image" Target="../media/image45.svg"/><Relationship Id="rId39" Type="http://schemas.openxmlformats.org/officeDocument/2006/relationships/image" Target="../media/image44.png"/><Relationship Id="rId21" Type="http://schemas.openxmlformats.org/officeDocument/2006/relationships/image" Target="../media/image35.png"/><Relationship Id="rId34" Type="http://schemas.openxmlformats.org/officeDocument/2006/relationships/image" Target="../media/image53.svg"/><Relationship Id="rId42" Type="http://schemas.openxmlformats.org/officeDocument/2006/relationships/image" Target="../media/image61.svg"/><Relationship Id="rId47" Type="http://schemas.openxmlformats.org/officeDocument/2006/relationships/image" Target="../media/image48.png"/><Relationship Id="rId50" Type="http://schemas.openxmlformats.org/officeDocument/2006/relationships/image" Target="../media/image69.svg"/><Relationship Id="rId55" Type="http://schemas.openxmlformats.org/officeDocument/2006/relationships/image" Target="../media/image52.png"/><Relationship Id="rId63" Type="http://schemas.openxmlformats.org/officeDocument/2006/relationships/image" Target="../media/image56.png"/><Relationship Id="rId68" Type="http://schemas.openxmlformats.org/officeDocument/2006/relationships/image" Target="../media/image87.svg"/><Relationship Id="rId76" Type="http://schemas.openxmlformats.org/officeDocument/2006/relationships/image" Target="../media/image95.svg"/><Relationship Id="rId84" Type="http://schemas.openxmlformats.org/officeDocument/2006/relationships/image" Target="../media/image103.svg"/><Relationship Id="rId89" Type="http://schemas.openxmlformats.org/officeDocument/2006/relationships/image" Target="../media/image69.png"/><Relationship Id="rId7" Type="http://schemas.openxmlformats.org/officeDocument/2006/relationships/image" Target="../media/image28.png"/><Relationship Id="rId71" Type="http://schemas.openxmlformats.org/officeDocument/2006/relationships/image" Target="../media/image60.png"/><Relationship Id="rId2" Type="http://schemas.openxmlformats.org/officeDocument/2006/relationships/image" Target="../media/image25.png"/><Relationship Id="rId16" Type="http://schemas.openxmlformats.org/officeDocument/2006/relationships/image" Target="../media/image35.svg"/><Relationship Id="rId29" Type="http://schemas.openxmlformats.org/officeDocument/2006/relationships/image" Target="../media/image39.png"/><Relationship Id="rId11" Type="http://schemas.openxmlformats.org/officeDocument/2006/relationships/image" Target="../media/image30.png"/><Relationship Id="rId24" Type="http://schemas.openxmlformats.org/officeDocument/2006/relationships/image" Target="../media/image43.svg"/><Relationship Id="rId32" Type="http://schemas.openxmlformats.org/officeDocument/2006/relationships/image" Target="../media/image51.svg"/><Relationship Id="rId37" Type="http://schemas.openxmlformats.org/officeDocument/2006/relationships/image" Target="../media/image43.png"/><Relationship Id="rId40" Type="http://schemas.openxmlformats.org/officeDocument/2006/relationships/image" Target="../media/image59.svg"/><Relationship Id="rId45" Type="http://schemas.openxmlformats.org/officeDocument/2006/relationships/image" Target="../media/image47.png"/><Relationship Id="rId53" Type="http://schemas.openxmlformats.org/officeDocument/2006/relationships/image" Target="../media/image51.png"/><Relationship Id="rId58" Type="http://schemas.openxmlformats.org/officeDocument/2006/relationships/image" Target="../media/image77.svg"/><Relationship Id="rId66" Type="http://schemas.openxmlformats.org/officeDocument/2006/relationships/image" Target="../media/image85.svg"/><Relationship Id="rId74" Type="http://schemas.openxmlformats.org/officeDocument/2006/relationships/image" Target="../media/image93.svg"/><Relationship Id="rId79" Type="http://schemas.openxmlformats.org/officeDocument/2006/relationships/image" Target="../media/image64.png"/><Relationship Id="rId87" Type="http://schemas.openxmlformats.org/officeDocument/2006/relationships/image" Target="../media/image68.png"/><Relationship Id="rId5" Type="http://schemas.openxmlformats.org/officeDocument/2006/relationships/image" Target="../media/image27.png"/><Relationship Id="rId61" Type="http://schemas.openxmlformats.org/officeDocument/2006/relationships/image" Target="../media/image55.png"/><Relationship Id="rId82" Type="http://schemas.openxmlformats.org/officeDocument/2006/relationships/image" Target="../media/image101.svg"/><Relationship Id="rId90" Type="http://schemas.openxmlformats.org/officeDocument/2006/relationships/image" Target="../media/image109.svg"/><Relationship Id="rId19" Type="http://schemas.openxmlformats.org/officeDocument/2006/relationships/image" Target="../media/image34.png"/><Relationship Id="rId4" Type="http://schemas.openxmlformats.org/officeDocument/2006/relationships/image" Target="../media/image23.svg"/><Relationship Id="rId9" Type="http://schemas.openxmlformats.org/officeDocument/2006/relationships/image" Target="../media/image29.png"/><Relationship Id="rId14" Type="http://schemas.openxmlformats.org/officeDocument/2006/relationships/image" Target="../media/image33.svg"/><Relationship Id="rId22" Type="http://schemas.openxmlformats.org/officeDocument/2006/relationships/image" Target="../media/image41.svg"/><Relationship Id="rId27" Type="http://schemas.openxmlformats.org/officeDocument/2006/relationships/image" Target="../media/image38.png"/><Relationship Id="rId30" Type="http://schemas.openxmlformats.org/officeDocument/2006/relationships/image" Target="../media/image49.svg"/><Relationship Id="rId35" Type="http://schemas.openxmlformats.org/officeDocument/2006/relationships/image" Target="../media/image42.png"/><Relationship Id="rId43" Type="http://schemas.openxmlformats.org/officeDocument/2006/relationships/image" Target="../media/image46.png"/><Relationship Id="rId48" Type="http://schemas.openxmlformats.org/officeDocument/2006/relationships/image" Target="../media/image67.svg"/><Relationship Id="rId56" Type="http://schemas.openxmlformats.org/officeDocument/2006/relationships/image" Target="../media/image75.svg"/><Relationship Id="rId64" Type="http://schemas.openxmlformats.org/officeDocument/2006/relationships/image" Target="../media/image83.svg"/><Relationship Id="rId69" Type="http://schemas.openxmlformats.org/officeDocument/2006/relationships/image" Target="../media/image59.png"/><Relationship Id="rId77" Type="http://schemas.openxmlformats.org/officeDocument/2006/relationships/image" Target="../media/image63.png"/><Relationship Id="rId8" Type="http://schemas.openxmlformats.org/officeDocument/2006/relationships/image" Target="../media/image27.svg"/><Relationship Id="rId51" Type="http://schemas.openxmlformats.org/officeDocument/2006/relationships/image" Target="../media/image50.png"/><Relationship Id="rId72" Type="http://schemas.openxmlformats.org/officeDocument/2006/relationships/image" Target="../media/image91.svg"/><Relationship Id="rId80" Type="http://schemas.openxmlformats.org/officeDocument/2006/relationships/image" Target="../media/image99.svg"/><Relationship Id="rId85" Type="http://schemas.openxmlformats.org/officeDocument/2006/relationships/image" Target="../media/image67.png"/><Relationship Id="rId3" Type="http://schemas.openxmlformats.org/officeDocument/2006/relationships/image" Target="../media/image26.png"/><Relationship Id="rId12" Type="http://schemas.openxmlformats.org/officeDocument/2006/relationships/image" Target="../media/image31.svg"/><Relationship Id="rId17" Type="http://schemas.openxmlformats.org/officeDocument/2006/relationships/image" Target="../media/image33.png"/><Relationship Id="rId25" Type="http://schemas.openxmlformats.org/officeDocument/2006/relationships/image" Target="../media/image37.png"/><Relationship Id="rId33" Type="http://schemas.openxmlformats.org/officeDocument/2006/relationships/image" Target="../media/image41.png"/><Relationship Id="rId38" Type="http://schemas.openxmlformats.org/officeDocument/2006/relationships/image" Target="../media/image57.svg"/><Relationship Id="rId46" Type="http://schemas.openxmlformats.org/officeDocument/2006/relationships/image" Target="../media/image65.svg"/><Relationship Id="rId59" Type="http://schemas.openxmlformats.org/officeDocument/2006/relationships/image" Target="../media/image54.png"/><Relationship Id="rId67" Type="http://schemas.openxmlformats.org/officeDocument/2006/relationships/image" Target="../media/image58.png"/><Relationship Id="rId20" Type="http://schemas.openxmlformats.org/officeDocument/2006/relationships/image" Target="../media/image39.svg"/><Relationship Id="rId41" Type="http://schemas.openxmlformats.org/officeDocument/2006/relationships/image" Target="../media/image45.png"/><Relationship Id="rId54" Type="http://schemas.openxmlformats.org/officeDocument/2006/relationships/image" Target="../media/image73.svg"/><Relationship Id="rId62" Type="http://schemas.openxmlformats.org/officeDocument/2006/relationships/image" Target="../media/image81.svg"/><Relationship Id="rId70" Type="http://schemas.openxmlformats.org/officeDocument/2006/relationships/image" Target="../media/image89.svg"/><Relationship Id="rId75" Type="http://schemas.openxmlformats.org/officeDocument/2006/relationships/image" Target="../media/image62.png"/><Relationship Id="rId83" Type="http://schemas.openxmlformats.org/officeDocument/2006/relationships/image" Target="../media/image66.png"/><Relationship Id="rId88" Type="http://schemas.openxmlformats.org/officeDocument/2006/relationships/image" Target="../media/image107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svg"/><Relationship Id="rId15" Type="http://schemas.openxmlformats.org/officeDocument/2006/relationships/image" Target="../media/image32.png"/><Relationship Id="rId23" Type="http://schemas.openxmlformats.org/officeDocument/2006/relationships/image" Target="../media/image36.png"/><Relationship Id="rId28" Type="http://schemas.openxmlformats.org/officeDocument/2006/relationships/image" Target="../media/image47.svg"/><Relationship Id="rId36" Type="http://schemas.openxmlformats.org/officeDocument/2006/relationships/image" Target="../media/image55.svg"/><Relationship Id="rId49" Type="http://schemas.openxmlformats.org/officeDocument/2006/relationships/image" Target="../media/image49.png"/><Relationship Id="rId57" Type="http://schemas.openxmlformats.org/officeDocument/2006/relationships/image" Target="../media/image53.png"/><Relationship Id="rId10" Type="http://schemas.openxmlformats.org/officeDocument/2006/relationships/image" Target="../media/image29.svg"/><Relationship Id="rId31" Type="http://schemas.openxmlformats.org/officeDocument/2006/relationships/image" Target="../media/image40.png"/><Relationship Id="rId44" Type="http://schemas.openxmlformats.org/officeDocument/2006/relationships/image" Target="../media/image63.svg"/><Relationship Id="rId52" Type="http://schemas.openxmlformats.org/officeDocument/2006/relationships/image" Target="../media/image71.svg"/><Relationship Id="rId60" Type="http://schemas.openxmlformats.org/officeDocument/2006/relationships/image" Target="../media/image79.svg"/><Relationship Id="rId65" Type="http://schemas.openxmlformats.org/officeDocument/2006/relationships/image" Target="../media/image57.png"/><Relationship Id="rId73" Type="http://schemas.openxmlformats.org/officeDocument/2006/relationships/image" Target="../media/image61.png"/><Relationship Id="rId78" Type="http://schemas.openxmlformats.org/officeDocument/2006/relationships/image" Target="../media/image97.svg"/><Relationship Id="rId81" Type="http://schemas.openxmlformats.org/officeDocument/2006/relationships/image" Target="../media/image65.png"/><Relationship Id="rId86" Type="http://schemas.openxmlformats.org/officeDocument/2006/relationships/image" Target="../media/image10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G_6814.png" descr="IMG_6814.png">
            <a:extLst>
              <a:ext uri="{FF2B5EF4-FFF2-40B4-BE49-F238E27FC236}">
                <a16:creationId xmlns="" xmlns:a16="http://schemas.microsoft.com/office/drawing/2014/main" id="{A623959B-9984-B209-520A-9F94DCBD54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F375237-06B0-0063-FBD3-92154C54A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59672" y="3455485"/>
            <a:ext cx="2437805" cy="3429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8CDC384-FC7A-C2BB-48A0-5DAF22DE98B3}"/>
              </a:ext>
            </a:extLst>
          </p:cNvPr>
          <p:cNvSpPr txBox="1"/>
          <p:nvPr/>
        </p:nvSpPr>
        <p:spPr>
          <a:xfrm>
            <a:off x="-96688" y="2641526"/>
            <a:ext cx="12385376" cy="105413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7701" defTabSz="554492" rtl="0">
              <a:lnSpc>
                <a:spcPts val="3708"/>
              </a:lnSpc>
              <a:spcBef>
                <a:spcPts val="55"/>
              </a:spcBef>
              <a:buClrTx/>
            </a:pPr>
            <a:r>
              <a:rPr lang="ru-RU" sz="3638" b="1" kern="1200" cap="all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Trebuchet MS"/>
              </a:rPr>
              <a:t>Акселератор ПГУ «НЕЙРОБУМ»  </a:t>
            </a:r>
          </a:p>
          <a:p>
            <a:pPr marL="7701" defTabSz="554492" rtl="0">
              <a:lnSpc>
                <a:spcPts val="3708"/>
              </a:lnSpc>
              <a:spcBef>
                <a:spcPts val="55"/>
              </a:spcBef>
              <a:buClrTx/>
            </a:pPr>
            <a:r>
              <a:rPr lang="ru-RU" sz="3638" b="1" kern="1200" cap="all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Trebuchet MS"/>
              </a:rPr>
              <a:t>Онлайн-школа танцев «Ритмы танца»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F72D016-FF9C-F0A2-13CB-866DBB643D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86317"/>
            <a:ext cx="2104735" cy="165850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E99E8AD-E025-88DD-6F82-09559A11A3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539" y="4403883"/>
            <a:ext cx="2500602" cy="249289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433FCEC9-B470-A0C1-428E-4D130EEB9C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1600" y="1"/>
            <a:ext cx="2534541" cy="253844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5443690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=""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7B221FC-0206-D386-50C2-013D8E0F1584}"/>
              </a:ext>
            </a:extLst>
          </p:cNvPr>
          <p:cNvSpPr txBox="1"/>
          <p:nvPr/>
        </p:nvSpPr>
        <p:spPr>
          <a:xfrm>
            <a:off x="360040" y="1196752"/>
            <a:ext cx="109925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/>
              <a:t>Увеличение количества людей, желающих знать танец своей народности</a:t>
            </a:r>
          </a:p>
          <a:p>
            <a:endParaRPr lang="ru-RU" sz="2400" dirty="0"/>
          </a:p>
          <a:p>
            <a:r>
              <a:rPr lang="ru-RU" sz="2400" dirty="0"/>
              <a:t>2. Увеличение количества людей, желающих улучшить состояние тела</a:t>
            </a:r>
          </a:p>
          <a:p>
            <a:r>
              <a:rPr lang="ru-RU" sz="2400" dirty="0"/>
              <a:t>    и физическое здоровье</a:t>
            </a:r>
          </a:p>
          <a:p>
            <a:endParaRPr lang="ru-RU" sz="2400" dirty="0"/>
          </a:p>
          <a:p>
            <a:r>
              <a:rPr lang="ru-RU" sz="2400" dirty="0"/>
              <a:t>3. Тренд на национальные танцы</a:t>
            </a:r>
          </a:p>
        </p:txBody>
      </p:sp>
    </p:spTree>
    <p:extLst>
      <p:ext uri="{BB962C8B-B14F-4D97-AF65-F5344CB8AC3E}">
        <p14:creationId xmlns="" xmlns:p14="http://schemas.microsoft.com/office/powerpoint/2010/main" val="2701487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=""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ЦЕЛЕВАЯ АУДИТОРИЯ ПРОЕКТА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127CF1A-7579-A440-6A0F-7466D50155E9}"/>
              </a:ext>
            </a:extLst>
          </p:cNvPr>
          <p:cNvSpPr txBox="1"/>
          <p:nvPr/>
        </p:nvSpPr>
        <p:spPr>
          <a:xfrm>
            <a:off x="389357" y="1124744"/>
            <a:ext cx="383443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Потребители:</a:t>
            </a:r>
          </a:p>
          <a:p>
            <a:endParaRPr lang="ru-RU" sz="24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400" dirty="0"/>
              <a:t>Школьники</a:t>
            </a:r>
          </a:p>
          <a:p>
            <a:endParaRPr lang="ru-RU" sz="24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400" dirty="0"/>
              <a:t>Студенты</a:t>
            </a:r>
          </a:p>
          <a:p>
            <a:endParaRPr lang="ru-RU" sz="24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400" dirty="0"/>
              <a:t>Взрослые, желающие выучить народный танец или улучшить состояние тела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60096" y="1124744"/>
            <a:ext cx="4669868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Покупатели:</a:t>
            </a:r>
          </a:p>
          <a:p>
            <a:endParaRPr lang="ru-RU" sz="24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400" dirty="0"/>
              <a:t>Родители</a:t>
            </a:r>
          </a:p>
          <a:p>
            <a:endParaRPr lang="ru-RU" sz="24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/>
              <a:t>Учителя танцевальных школ</a:t>
            </a:r>
          </a:p>
          <a:p>
            <a:endParaRPr lang="ru-RU" sz="24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/>
              <a:t>Подростки от 14 до 16лет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ru-RU" sz="24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/>
              <a:t>Девушки от 16 до 25 лет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2177040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=""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КЛЮЧЕВАЯ ПРОБЛЕМА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82F3E2D-A64F-6FB6-0A2B-E2478B198A1B}"/>
              </a:ext>
            </a:extLst>
          </p:cNvPr>
          <p:cNvSpPr txBox="1"/>
          <p:nvPr/>
        </p:nvSpPr>
        <p:spPr>
          <a:xfrm>
            <a:off x="360040" y="1052736"/>
            <a:ext cx="109925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/>
              <a:t>не умение танцевать</a:t>
            </a:r>
          </a:p>
          <a:p>
            <a:endParaRPr lang="ru-RU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/>
              <a:t>не знание национальных особенностей танцы</a:t>
            </a:r>
          </a:p>
          <a:p>
            <a:endParaRPr lang="ru-RU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/>
              <a:t>узнать что-то новое </a:t>
            </a:r>
          </a:p>
          <a:p>
            <a:endParaRPr lang="ru-RU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/>
              <a:t>стесняется пойти и попробовать в </a:t>
            </a:r>
            <a:r>
              <a:rPr lang="ru-RU" sz="2400" dirty="0" err="1"/>
              <a:t>оффлайн</a:t>
            </a:r>
            <a:r>
              <a:rPr lang="ru-RU" sz="2400" dirty="0"/>
              <a:t> формате</a:t>
            </a:r>
          </a:p>
        </p:txBody>
      </p:sp>
    </p:spTree>
    <p:extLst>
      <p:ext uri="{BB962C8B-B14F-4D97-AF65-F5344CB8AC3E}">
        <p14:creationId xmlns="" xmlns:p14="http://schemas.microsoft.com/office/powerpoint/2010/main" val="1150304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=""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1004708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ПРЕДЛАГАЕМОЕ РЕШЕНИЕ И</a:t>
            </a:r>
          </a:p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ОСНОВНОЙ ФУНКЦИОНАЛ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56267CA-B9E2-62AF-E94A-50426F899494}"/>
              </a:ext>
            </a:extLst>
          </p:cNvPr>
          <p:cNvSpPr txBox="1"/>
          <p:nvPr/>
        </p:nvSpPr>
        <p:spPr>
          <a:xfrm>
            <a:off x="360040" y="1484784"/>
            <a:ext cx="35757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Предполагаемое решение:</a:t>
            </a:r>
          </a:p>
          <a:p>
            <a:endParaRPr lang="ru-RU" sz="2400" dirty="0"/>
          </a:p>
          <a:p>
            <a:r>
              <a:rPr lang="ru-RU" sz="2400" dirty="0"/>
              <a:t>Сайт с историей танца и доступом к урокам на закрытом канале </a:t>
            </a:r>
            <a:r>
              <a:rPr lang="ru-RU" sz="2400" dirty="0" err="1"/>
              <a:t>ютуба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168009" y="1628800"/>
            <a:ext cx="468052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Основной функционал:</a:t>
            </a:r>
          </a:p>
          <a:p>
            <a:endParaRPr lang="ru-RU" sz="2400" dirty="0"/>
          </a:p>
          <a:p>
            <a:r>
              <a:rPr lang="ru-RU" sz="2400" dirty="0"/>
              <a:t>Доступ к курсам, переход на закрытый канал </a:t>
            </a:r>
            <a:r>
              <a:rPr lang="ru-RU" sz="2400" dirty="0" err="1"/>
              <a:t>ютуб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67495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=""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ЦЕННОСТНОЕ ПРЕДЛОЖЕНИЕ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8055C09-776D-8983-F4AA-38A5CA95CBBF}"/>
              </a:ext>
            </a:extLst>
          </p:cNvPr>
          <p:cNvSpPr txBox="1"/>
          <p:nvPr/>
        </p:nvSpPr>
        <p:spPr>
          <a:xfrm>
            <a:off x="380960" y="1928802"/>
            <a:ext cx="1056049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/>
              <a:t>Мы предлагаем вам видеоуроки по изучению национальных танцев на закрытом канале </a:t>
            </a:r>
            <a:r>
              <a:rPr lang="ru-RU" sz="4000" dirty="0" err="1"/>
              <a:t>ютуба</a:t>
            </a:r>
            <a:r>
              <a:rPr lang="ru-RU" sz="4000" dirty="0"/>
              <a:t> с открытым доступом на год, каждый из вас сможет в своем ритме обучатся танцам</a:t>
            </a:r>
          </a:p>
        </p:txBody>
      </p:sp>
    </p:spTree>
    <p:extLst>
      <p:ext uri="{BB962C8B-B14F-4D97-AF65-F5344CB8AC3E}">
        <p14:creationId xmlns="" xmlns:p14="http://schemas.microsoft.com/office/powerpoint/2010/main" val="2279768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=""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НАШ ПРОТОТИП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C61D3E7-2358-6CFB-B1FB-DFA64D779534}"/>
              </a:ext>
            </a:extLst>
          </p:cNvPr>
          <p:cNvSpPr txBox="1"/>
          <p:nvPr/>
        </p:nvSpPr>
        <p:spPr>
          <a:xfrm>
            <a:off x="360040" y="1052736"/>
            <a:ext cx="10992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Онлайн-школа танцев «Ритмы танца»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0A0981F5-265A-1D00-0FEF-A80CF114D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7306" y="2428868"/>
            <a:ext cx="5839616" cy="32802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D57589D-2DAD-DDA7-3CE5-17B6C4424DC4}"/>
              </a:ext>
            </a:extLst>
          </p:cNvPr>
          <p:cNvSpPr txBox="1"/>
          <p:nvPr/>
        </p:nvSpPr>
        <p:spPr>
          <a:xfrm>
            <a:off x="1415480" y="1952836"/>
            <a:ext cx="2024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Наш логотип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A7153687-48FA-CDA6-FAC3-701E8B0A7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830" y="2852936"/>
            <a:ext cx="3779342" cy="2790899"/>
          </a:xfrm>
          <a:prstGeom prst="rect">
            <a:avLst/>
          </a:prstGeom>
        </p:spPr>
      </p:pic>
      <p:pic>
        <p:nvPicPr>
          <p:cNvPr id="6146" name="Picture 2" descr="http://qrcoder.ru/code/?https%3A%2F%2Fproject8095562.tilda.ws%2F&amp;4&amp;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53454" y="357166"/>
            <a:ext cx="2071702" cy="20717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00032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=""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НАШ ПРОТОТИП</a:t>
            </a: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274" y="1071546"/>
            <a:ext cx="2307433" cy="5127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95736" y="428604"/>
            <a:ext cx="2643206" cy="5873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7570" y="428604"/>
            <a:ext cx="2603915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 descr="http://qrcoder.ru/code/?https%3A%2F%2Fproject8095562.tilda.ws%2F&amp;4&amp;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53652" y="4214818"/>
            <a:ext cx="2071702" cy="20717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00032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=""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БИЗНЕС-МОДЕЛЬ ПРОЕКТА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="" xmlns:a16="http://schemas.microsoft.com/office/drawing/2014/main" id="{B6EE24B5-D6E1-D76A-1495-0E4B4D0E2A2F}"/>
              </a:ext>
            </a:extLst>
          </p:cNvPr>
          <p:cNvGrpSpPr/>
          <p:nvPr/>
        </p:nvGrpSpPr>
        <p:grpSpPr>
          <a:xfrm>
            <a:off x="360039" y="872188"/>
            <a:ext cx="10992545" cy="5653156"/>
            <a:chOff x="2050015" y="1920875"/>
            <a:chExt cx="16156469" cy="8382000"/>
          </a:xfrm>
          <a:noFill/>
        </p:grpSpPr>
        <p:grpSp>
          <p:nvGrpSpPr>
            <p:cNvPr id="25" name="Google Shape;101;p4">
              <a:extLst>
                <a:ext uri="{FF2B5EF4-FFF2-40B4-BE49-F238E27FC236}">
                  <a16:creationId xmlns="" xmlns:a16="http://schemas.microsoft.com/office/drawing/2014/main" id="{D69B3CCD-AF2C-0E39-4E5A-73A0FEF5F0DA}"/>
                </a:ext>
              </a:extLst>
            </p:cNvPr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  <a:grpFill/>
          </p:grpSpPr>
          <p:sp>
            <p:nvSpPr>
              <p:cNvPr id="35" name="Google Shape;102;p4">
                <a:extLst>
                  <a:ext uri="{FF2B5EF4-FFF2-40B4-BE49-F238E27FC236}">
                    <a16:creationId xmlns="" xmlns:a16="http://schemas.microsoft.com/office/drawing/2014/main" id="{74B1356B-ADE7-9F93-EEC4-8A75EBB7620B}"/>
                  </a:ext>
                </a:extLst>
              </p:cNvPr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103;p4">
                <a:extLst>
                  <a:ext uri="{FF2B5EF4-FFF2-40B4-BE49-F238E27FC236}">
                    <a16:creationId xmlns="" xmlns:a16="http://schemas.microsoft.com/office/drawing/2014/main" id="{589CA99E-5A85-E344-6215-CE68366997E4}"/>
                  </a:ext>
                </a:extLst>
              </p:cNvPr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" name="Google Shape;104;p4">
                <a:extLst>
                  <a:ext uri="{FF2B5EF4-FFF2-40B4-BE49-F238E27FC236}">
                    <a16:creationId xmlns="" xmlns:a16="http://schemas.microsoft.com/office/drawing/2014/main" id="{1B43A0E9-82C4-4F2B-9152-775632197D2F}"/>
                  </a:ext>
                </a:extLst>
              </p:cNvPr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105;p4">
                <a:extLst>
                  <a:ext uri="{FF2B5EF4-FFF2-40B4-BE49-F238E27FC236}">
                    <a16:creationId xmlns="" xmlns:a16="http://schemas.microsoft.com/office/drawing/2014/main" id="{0E902E76-26E5-F38D-221E-B50D29EE9F11}"/>
                  </a:ext>
                </a:extLst>
              </p:cNvPr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106;p4">
                <a:extLst>
                  <a:ext uri="{FF2B5EF4-FFF2-40B4-BE49-F238E27FC236}">
                    <a16:creationId xmlns="" xmlns:a16="http://schemas.microsoft.com/office/drawing/2014/main" id="{C7092EFE-ADC8-6E1C-498F-22174F393CED}"/>
                  </a:ext>
                </a:extLst>
              </p:cNvPr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" name="Google Shape;107;p4">
                <a:extLst>
                  <a:ext uri="{FF2B5EF4-FFF2-40B4-BE49-F238E27FC236}">
                    <a16:creationId xmlns="" xmlns:a16="http://schemas.microsoft.com/office/drawing/2014/main" id="{C99F5FCD-5267-F63C-BBB0-BED45917BE41}"/>
                  </a:ext>
                </a:extLst>
              </p:cNvPr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108;p4">
                <a:extLst>
                  <a:ext uri="{FF2B5EF4-FFF2-40B4-BE49-F238E27FC236}">
                    <a16:creationId xmlns="" xmlns:a16="http://schemas.microsoft.com/office/drawing/2014/main" id="{D0563353-0975-81A3-D5CB-8D57C22BE499}"/>
                  </a:ext>
                </a:extLst>
              </p:cNvPr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109;p4">
                <a:extLst>
                  <a:ext uri="{FF2B5EF4-FFF2-40B4-BE49-F238E27FC236}">
                    <a16:creationId xmlns="" xmlns:a16="http://schemas.microsoft.com/office/drawing/2014/main" id="{D8CE01B0-8A8C-FA83-91A0-372572085ABE}"/>
                  </a:ext>
                </a:extLst>
              </p:cNvPr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110;p4">
                <a:extLst>
                  <a:ext uri="{FF2B5EF4-FFF2-40B4-BE49-F238E27FC236}">
                    <a16:creationId xmlns="" xmlns:a16="http://schemas.microsoft.com/office/drawing/2014/main" id="{27F108EE-9A51-9FC5-143A-31122218305E}"/>
                  </a:ext>
                </a:extLst>
              </p:cNvPr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" name="Google Shape;111;p4">
              <a:extLst>
                <a:ext uri="{FF2B5EF4-FFF2-40B4-BE49-F238E27FC236}">
                  <a16:creationId xmlns="" xmlns:a16="http://schemas.microsoft.com/office/drawing/2014/main" id="{7E2801A1-38DF-C159-7BDC-2382FDAF5508}"/>
                </a:ext>
              </a:extLst>
            </p:cNvPr>
            <p:cNvSpPr txBox="1"/>
            <p:nvPr/>
          </p:nvSpPr>
          <p:spPr>
            <a:xfrm>
              <a:off x="2050015" y="2073276"/>
              <a:ext cx="2894565" cy="7027636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Проблема и существующие альтернативы</a:t>
              </a:r>
              <a:endParaRPr lang="ru-RU" sz="1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chemeClr val="dk2"/>
                  </a:solidFill>
                  <a:latin typeface="Calibri"/>
                  <a:cs typeface="Calibri"/>
                  <a:sym typeface="Calibri"/>
                </a:rPr>
                <a:t>Неумение танцевать, стеснение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chemeClr val="dk2"/>
                  </a:solidFill>
                  <a:latin typeface="Calibri"/>
                  <a:cs typeface="Calibri"/>
                  <a:sym typeface="Calibri"/>
                </a:rPr>
                <a:t>Существующие альтернативы:</a:t>
              </a:r>
            </a:p>
            <a:p>
              <a:pPr lvl="0" rtl="0"/>
              <a:r>
                <a:rPr lang="ru-RU" sz="1800" dirty="0">
                  <a:solidFill>
                    <a:schemeClr val="dk2"/>
                  </a:solidFill>
                  <a:latin typeface="Calibri"/>
                  <a:cs typeface="Calibri"/>
                  <a:sym typeface="Calibri"/>
                </a:rPr>
                <a:t>- Консультация в </a:t>
              </a:r>
              <a:r>
                <a:rPr lang="ru-RU" sz="1800" dirty="0" err="1">
                  <a:solidFill>
                    <a:schemeClr val="dk2"/>
                  </a:solidFill>
                  <a:latin typeface="Calibri"/>
                  <a:cs typeface="Calibri"/>
                  <a:sym typeface="Calibri"/>
                </a:rPr>
                <a:t>онлайне</a:t>
              </a:r>
              <a:r>
                <a:rPr lang="ru-RU" sz="1800" dirty="0">
                  <a:solidFill>
                    <a:schemeClr val="dk2"/>
                  </a:solidFill>
                  <a:latin typeface="Calibri"/>
                  <a:cs typeface="Calibri"/>
                  <a:sym typeface="Calibri"/>
                </a:rPr>
                <a:t> от тренера по танцам</a:t>
              </a:r>
            </a:p>
            <a:p>
              <a:pPr lvl="0" rtl="0"/>
              <a:r>
                <a:rPr lang="ru-RU" sz="1800" dirty="0">
                  <a:solidFill>
                    <a:schemeClr val="dk2"/>
                  </a:solidFill>
                  <a:latin typeface="Calibri"/>
                  <a:cs typeface="Calibri"/>
                  <a:sym typeface="Calibri"/>
                </a:rPr>
                <a:t>- от друзей, знакомых, родственников </a:t>
              </a:r>
            </a:p>
            <a:p>
              <a:pPr lvl="0" rtl="0"/>
              <a:r>
                <a:rPr lang="ru-RU" sz="1800" dirty="0">
                  <a:solidFill>
                    <a:schemeClr val="dk2"/>
                  </a:solidFill>
                  <a:latin typeface="Calibri"/>
                  <a:cs typeface="Calibri"/>
                  <a:sym typeface="Calibri"/>
                </a:rPr>
                <a:t>- 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" name="Google Shape;112;p4">
              <a:extLst>
                <a:ext uri="{FF2B5EF4-FFF2-40B4-BE49-F238E27FC236}">
                  <a16:creationId xmlns="" xmlns:a16="http://schemas.microsoft.com/office/drawing/2014/main" id="{D7E6D3CC-41CB-E412-A50D-7964E369AA7A}"/>
                </a:ext>
              </a:extLst>
            </p:cNvPr>
            <p:cNvSpPr txBox="1"/>
            <p:nvPr/>
          </p:nvSpPr>
          <p:spPr>
            <a:xfrm>
              <a:off x="4945614" y="2041304"/>
              <a:ext cx="3807930" cy="150587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Решение</a:t>
              </a:r>
              <a:endParaRPr lang="ru-RU" sz="1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 rtl="0"/>
              <a:r>
                <a:rPr lang="ru-RU" dirty="0"/>
                <a:t>Сайт с историей танца и доступом к урокам на закрытом канале </a:t>
              </a:r>
              <a:r>
                <a:rPr lang="ru-RU" dirty="0" err="1"/>
                <a:t>ютуба</a:t>
              </a:r>
              <a:endParaRPr dirty="0"/>
            </a:p>
          </p:txBody>
        </p:sp>
        <p:sp>
          <p:nvSpPr>
            <p:cNvPr id="28" name="Google Shape;113;p4">
              <a:extLst>
                <a:ext uri="{FF2B5EF4-FFF2-40B4-BE49-F238E27FC236}">
                  <a16:creationId xmlns="" xmlns:a16="http://schemas.microsoft.com/office/drawing/2014/main" id="{715F6818-8035-EDCF-ED01-80B676C3C3A5}"/>
                </a:ext>
              </a:extLst>
            </p:cNvPr>
            <p:cNvSpPr txBox="1"/>
            <p:nvPr/>
          </p:nvSpPr>
          <p:spPr>
            <a:xfrm>
              <a:off x="4951171" y="5421593"/>
              <a:ext cx="3729280" cy="2464197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 lang="ru-RU" sz="1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 rtl="0"/>
              <a:r>
                <a:rPr lang="ru-RU" dirty="0"/>
                <a:t>- количество покупателей курса</a:t>
              </a:r>
            </a:p>
            <a:p>
              <a:pPr lvl="0" rtl="0"/>
              <a:r>
                <a:rPr lang="ru-RU" dirty="0"/>
                <a:t>- количество положительных отзывов от покупателей</a:t>
              </a:r>
            </a:p>
            <a:p>
              <a:pPr lvl="0" rtl="0"/>
              <a:r>
                <a:rPr lang="ru-RU" dirty="0"/>
                <a:t>- прибыль, выручка</a:t>
              </a:r>
            </a:p>
          </p:txBody>
        </p:sp>
        <p:sp>
          <p:nvSpPr>
            <p:cNvPr id="29" name="Google Shape;114;p4">
              <a:extLst>
                <a:ext uri="{FF2B5EF4-FFF2-40B4-BE49-F238E27FC236}">
                  <a16:creationId xmlns="" xmlns:a16="http://schemas.microsoft.com/office/drawing/2014/main" id="{43A984A2-C01F-8B86-F8C7-81018E2BAAA4}"/>
                </a:ext>
              </a:extLst>
            </p:cNvPr>
            <p:cNvSpPr txBox="1"/>
            <p:nvPr/>
          </p:nvSpPr>
          <p:spPr>
            <a:xfrm>
              <a:off x="8755617" y="2044773"/>
              <a:ext cx="2892492" cy="629748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Уникальная ценность</a:t>
              </a:r>
              <a:endParaRPr dirty="0"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Мы предлагаем вам видеоуроки по изучению национальных танцев на закрытом канале </a:t>
              </a:r>
              <a:r>
                <a:rPr lang="ru-RU" sz="1800" dirty="0" err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ютуба</a:t>
              </a:r>
              <a:r>
                <a:rPr lang="ru-RU" sz="18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с открытым доступом на год, каждый из вас сможет в своем ритме обучатся танцам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15;p4">
              <a:extLst>
                <a:ext uri="{FF2B5EF4-FFF2-40B4-BE49-F238E27FC236}">
                  <a16:creationId xmlns="" xmlns:a16="http://schemas.microsoft.com/office/drawing/2014/main" id="{AA1CF38C-70C0-8DFE-199B-12908CA8C57B}"/>
                </a:ext>
              </a:extLst>
            </p:cNvPr>
            <p:cNvSpPr txBox="1"/>
            <p:nvPr/>
          </p:nvSpPr>
          <p:spPr>
            <a:xfrm>
              <a:off x="11728449" y="2073276"/>
              <a:ext cx="3013464" cy="397013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Скрытое преимущество</a:t>
              </a:r>
              <a:endParaRPr dirty="0"/>
            </a:p>
            <a:p>
              <a:pPr lvl="0" rtl="0"/>
              <a:r>
                <a:rPr lang="ru-RU" sz="1600" dirty="0" err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Видеоуроки</a:t>
              </a:r>
              <a:r>
                <a:rPr lang="ru-RU" sz="16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доступны в любое время </a:t>
              </a:r>
            </a:p>
            <a:p>
              <a:pPr lvl="0" rtl="0"/>
              <a:r>
                <a:rPr lang="ru-RU" sz="16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Наличие открытого доступа к курсу на год</a:t>
              </a:r>
            </a:p>
            <a:p>
              <a:pPr lvl="0" rtl="0"/>
              <a:r>
                <a:rPr lang="ru-RU" sz="18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16;p4">
              <a:extLst>
                <a:ext uri="{FF2B5EF4-FFF2-40B4-BE49-F238E27FC236}">
                  <a16:creationId xmlns="" xmlns:a16="http://schemas.microsoft.com/office/drawing/2014/main" id="{71044A27-89B7-5E75-ADE4-2377F3B23D73}"/>
                </a:ext>
              </a:extLst>
            </p:cNvPr>
            <p:cNvSpPr txBox="1"/>
            <p:nvPr/>
          </p:nvSpPr>
          <p:spPr>
            <a:xfrm>
              <a:off x="11652249" y="5341420"/>
              <a:ext cx="3089664" cy="241856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Каналы распространения</a:t>
              </a:r>
            </a:p>
            <a:p>
              <a:pPr lvl="0" rtl="0"/>
              <a:r>
                <a:rPr lang="ru-RU" dirty="0"/>
                <a:t>Сайт - СЕО, </a:t>
              </a:r>
              <a:r>
                <a:rPr lang="ru-RU" dirty="0" err="1"/>
                <a:t>таргет</a:t>
              </a:r>
              <a:endParaRPr lang="ru-RU" dirty="0"/>
            </a:p>
            <a:p>
              <a:pPr lvl="0" rtl="0"/>
              <a:r>
                <a:rPr lang="ru-RU" dirty="0"/>
                <a:t>Сарафанное радио</a:t>
              </a:r>
              <a:endParaRPr dirty="0"/>
            </a:p>
            <a:p>
              <a:pPr lvl="0" rtl="0"/>
              <a:r>
                <a:rPr lang="ru-RU" sz="18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Страница в </a:t>
              </a:r>
              <a:r>
                <a:rPr lang="ru-RU" sz="1800" dirty="0" err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соц</a:t>
              </a:r>
              <a:r>
                <a:rPr lang="ru-RU" sz="18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сетях в ВК </a:t>
              </a:r>
              <a:endParaRPr sz="1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17;p4">
              <a:extLst>
                <a:ext uri="{FF2B5EF4-FFF2-40B4-BE49-F238E27FC236}">
                  <a16:creationId xmlns="" xmlns:a16="http://schemas.microsoft.com/office/drawing/2014/main" id="{84E9C4D1-6A3A-1639-DC31-43F4A8939802}"/>
                </a:ext>
              </a:extLst>
            </p:cNvPr>
            <p:cNvSpPr txBox="1"/>
            <p:nvPr/>
          </p:nvSpPr>
          <p:spPr>
            <a:xfrm>
              <a:off x="14852650" y="1997075"/>
              <a:ext cx="2590801" cy="301181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Сегмент потребителей</a:t>
              </a:r>
              <a:endParaRPr dirty="0"/>
            </a:p>
            <a:p>
              <a:pPr lvl="0" rtl="0"/>
              <a:r>
                <a:rPr lang="ru-RU" sz="18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девушки в возрасте 18-25 лет</a:t>
              </a:r>
            </a:p>
            <a:p>
              <a:pPr lvl="0" rtl="0"/>
              <a:r>
                <a:rPr lang="ru-RU" sz="1800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подростки с 12 до 18 лет </a:t>
              </a:r>
              <a:endParaRPr sz="1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18;p4">
              <a:extLst>
                <a:ext uri="{FF2B5EF4-FFF2-40B4-BE49-F238E27FC236}">
                  <a16:creationId xmlns="" xmlns:a16="http://schemas.microsoft.com/office/drawing/2014/main" id="{843DEA73-C27B-82AE-CADB-F968495801DF}"/>
                </a:ext>
              </a:extLst>
            </p:cNvPr>
            <p:cNvSpPr txBox="1"/>
            <p:nvPr/>
          </p:nvSpPr>
          <p:spPr>
            <a:xfrm>
              <a:off x="2050016" y="8397875"/>
              <a:ext cx="8077199" cy="164277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</a:t>
              </a:r>
              <a:endParaRPr lang="ru-RU" sz="1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 rtl="0"/>
              <a:r>
                <a:rPr lang="ru-RU" sz="1200" dirty="0"/>
                <a:t>Затраты на разработку:</a:t>
              </a:r>
            </a:p>
            <a:p>
              <a:pPr lvl="0" rtl="0"/>
              <a:r>
                <a:rPr lang="ru-RU" sz="1200" dirty="0"/>
                <a:t>1. 1. Подготовка </a:t>
              </a:r>
              <a:r>
                <a:rPr lang="ru-RU" sz="1200" dirty="0" err="1"/>
                <a:t>видеоуроков</a:t>
              </a:r>
              <a:r>
                <a:rPr lang="ru-RU" sz="1200" dirty="0"/>
                <a:t> с помощью профессионалов</a:t>
              </a:r>
            </a:p>
            <a:p>
              <a:pPr lvl="0" rtl="0"/>
              <a:r>
                <a:rPr lang="ru-RU" sz="1200" dirty="0"/>
                <a:t>2. Аренда помещения для съемок </a:t>
              </a:r>
            </a:p>
            <a:p>
              <a:pPr lvl="0" rtl="0"/>
              <a:r>
                <a:rPr lang="ru-RU" sz="1200" dirty="0"/>
                <a:t>3. Монтаж </a:t>
              </a:r>
              <a:r>
                <a:rPr lang="ru-RU" sz="1200" dirty="0" err="1"/>
                <a:t>видеоуроков</a:t>
              </a:r>
              <a:r>
                <a:rPr lang="ru-RU" sz="1200" dirty="0"/>
                <a:t>  и </a:t>
              </a:r>
              <a:r>
                <a:rPr lang="ru-RU" sz="1200" dirty="0" err="1"/>
                <a:t>тд</a:t>
              </a:r>
              <a:endParaRPr lang="ru-RU" sz="1200" dirty="0"/>
            </a:p>
          </p:txBody>
        </p:sp>
        <p:sp>
          <p:nvSpPr>
            <p:cNvPr id="34" name="Google Shape;119;p4">
              <a:extLst>
                <a:ext uri="{FF2B5EF4-FFF2-40B4-BE49-F238E27FC236}">
                  <a16:creationId xmlns="" xmlns:a16="http://schemas.microsoft.com/office/drawing/2014/main" id="{2F4EED88-844C-1B8E-57D1-5455096A1BF5}"/>
                </a:ext>
              </a:extLst>
            </p:cNvPr>
            <p:cNvSpPr txBox="1"/>
            <p:nvPr/>
          </p:nvSpPr>
          <p:spPr>
            <a:xfrm>
              <a:off x="10129285" y="8380642"/>
              <a:ext cx="4418566" cy="118643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 lang="ru-RU" sz="1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 rtl="0"/>
              <a:r>
                <a:rPr lang="ru-RU" dirty="0"/>
                <a:t>- покупка курса: 4-6-8 уроков</a:t>
              </a:r>
            </a:p>
            <a:p>
              <a:pPr lvl="0" rtl="0"/>
              <a:r>
                <a:rPr lang="ru-RU" dirty="0"/>
                <a:t>- продавать базу данных </a:t>
              </a:r>
              <a:endParaRPr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530695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=""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ФИНАНСОВЫЕ ПОКАЗАТЕЛИ ПРОЕКТА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7C74DD3-ACAF-0CEA-1532-F77509E153F3}"/>
              </a:ext>
            </a:extLst>
          </p:cNvPr>
          <p:cNvSpPr txBox="1"/>
          <p:nvPr/>
        </p:nvSpPr>
        <p:spPr>
          <a:xfrm>
            <a:off x="360040" y="1052736"/>
            <a:ext cx="10992544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ru-RU" sz="2000" dirty="0"/>
          </a:p>
          <a:p>
            <a:pPr>
              <a:buFont typeface="Arial" pitchFamily="34" charset="0"/>
              <a:buChar char="•"/>
            </a:pPr>
            <a:r>
              <a:rPr lang="ru-RU" sz="3600" dirty="0" smtClean="0"/>
              <a:t>Стартовые затраты </a:t>
            </a:r>
            <a:r>
              <a:rPr lang="ru-RU" sz="3600" dirty="0" smtClean="0"/>
              <a:t>– 68400 рублей</a:t>
            </a:r>
          </a:p>
          <a:p>
            <a:endParaRPr lang="ru-RU" sz="3600" dirty="0"/>
          </a:p>
          <a:p>
            <a:pPr>
              <a:buFont typeface="Arial" pitchFamily="34" charset="0"/>
              <a:buChar char="•"/>
            </a:pPr>
            <a:r>
              <a:rPr lang="ru-RU" sz="3600" dirty="0" smtClean="0"/>
              <a:t>Период окупаемости –8 месяцев</a:t>
            </a:r>
          </a:p>
          <a:p>
            <a:endParaRPr lang="ru-RU" sz="3600" dirty="0"/>
          </a:p>
          <a:p>
            <a:pPr>
              <a:buFont typeface="Arial" pitchFamily="34" charset="0"/>
              <a:buChar char="•"/>
            </a:pPr>
            <a:r>
              <a:rPr lang="ru-RU" sz="3600" dirty="0"/>
              <a:t>Точка </a:t>
            </a:r>
            <a:r>
              <a:rPr lang="ru-RU" sz="3600" dirty="0" smtClean="0"/>
              <a:t>безубыточности – </a:t>
            </a:r>
            <a:r>
              <a:rPr lang="ru-RU" sz="3600" dirty="0"/>
              <a:t>120 клиентов, купивших курс по 4 </a:t>
            </a:r>
            <a:r>
              <a:rPr lang="ru-RU" sz="3600" dirty="0" smtClean="0"/>
              <a:t>урока</a:t>
            </a:r>
          </a:p>
          <a:p>
            <a:endParaRPr lang="ru-RU" sz="3600" dirty="0"/>
          </a:p>
          <a:p>
            <a:pPr>
              <a:buFont typeface="Arial" pitchFamily="34" charset="0"/>
              <a:buChar char="•"/>
            </a:pPr>
            <a:r>
              <a:rPr lang="ru-RU" sz="3600" dirty="0"/>
              <a:t>Прибыль за 12 месяцев – </a:t>
            </a:r>
            <a:r>
              <a:rPr lang="ru-RU" sz="3600" dirty="0" smtClean="0"/>
              <a:t>112 960 рублей</a:t>
            </a:r>
            <a:endParaRPr lang="ru-RU" sz="3600" dirty="0"/>
          </a:p>
          <a:p>
            <a:pPr>
              <a:buFont typeface="Arial" pitchFamily="34" charset="0"/>
              <a:buChar char="•"/>
            </a:pP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828179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=""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НАША КОМАНДА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7885" y="1114871"/>
            <a:ext cx="23246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Руководитель проекта –</a:t>
            </a:r>
          </a:p>
          <a:p>
            <a:r>
              <a:rPr lang="ru-RU" dirty="0"/>
              <a:t> </a:t>
            </a:r>
            <a:r>
              <a:rPr lang="ru-RU" dirty="0" err="1"/>
              <a:t>Синюк</a:t>
            </a:r>
            <a:r>
              <a:rPr lang="ru-RU" dirty="0"/>
              <a:t> Татьяна Юрьевна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10497" y="6079761"/>
            <a:ext cx="2733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Разработчик – Султанова </a:t>
            </a:r>
            <a:r>
              <a:rPr lang="ru-RU" dirty="0" err="1"/>
              <a:t>Ами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811113" y="1222592"/>
            <a:ext cx="2816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Дизайнер – Бондарева Ксения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16280" y="5791781"/>
            <a:ext cx="28248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Экономист – </a:t>
            </a:r>
            <a:r>
              <a:rPr lang="ru-RU" dirty="0" err="1"/>
              <a:t>Джатдоева</a:t>
            </a:r>
            <a:r>
              <a:rPr lang="ru-RU" dirty="0"/>
              <a:t> Софья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689" y="2961007"/>
            <a:ext cx="2316053" cy="29676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85" y="1920865"/>
            <a:ext cx="2516212" cy="297776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7863" y="2961007"/>
            <a:ext cx="2531796" cy="265827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365" y="1865067"/>
            <a:ext cx="2386292" cy="318172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32933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975" y="620688"/>
            <a:ext cx="27061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Маркетолог – Красин Аркадий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88478" y="5797557"/>
            <a:ext cx="26260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Маркетолог – </a:t>
            </a:r>
            <a:r>
              <a:rPr lang="ru-RU" dirty="0" err="1"/>
              <a:t>Мирзаева</a:t>
            </a:r>
            <a:r>
              <a:rPr lang="ru-RU" dirty="0"/>
              <a:t> </a:t>
            </a:r>
            <a:r>
              <a:rPr lang="ru-RU" dirty="0" err="1"/>
              <a:t>Арзу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099939" y="620687"/>
            <a:ext cx="2454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Аналитик – </a:t>
            </a:r>
            <a:r>
              <a:rPr lang="ru-RU" dirty="0" err="1"/>
              <a:t>Восканян</a:t>
            </a:r>
            <a:r>
              <a:rPr lang="ru-RU" dirty="0"/>
              <a:t> Ирма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96519" y="5797557"/>
            <a:ext cx="25555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Аналитик – </a:t>
            </a:r>
            <a:r>
              <a:rPr lang="ru-RU" dirty="0" err="1"/>
              <a:t>Мелкумова</a:t>
            </a:r>
            <a:r>
              <a:rPr lang="ru-RU" dirty="0"/>
              <a:t> Лика</a:t>
            </a:r>
          </a:p>
        </p:txBody>
      </p:sp>
      <p:sp>
        <p:nvSpPr>
          <p:cNvPr id="6" name="AutoShape 2" descr="blob:https://web.telegram.org/aa2fced3-f20a-401e-b241-7a3761e4e20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1124744"/>
            <a:ext cx="2687016" cy="29196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478" y="2478862"/>
            <a:ext cx="2533614" cy="319162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019" y="2560159"/>
            <a:ext cx="2658488" cy="296852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661" y="1124744"/>
            <a:ext cx="2651074" cy="35347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68735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Рисунок 309">
            <a:extLst>
              <a:ext uri="{FF2B5EF4-FFF2-40B4-BE49-F238E27FC236}">
                <a16:creationId xmlns=""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05" y="0"/>
            <a:ext cx="12208405" cy="6867228"/>
          </a:xfrm>
          <a:prstGeom prst="rect">
            <a:avLst/>
          </a:prstGeom>
        </p:spPr>
      </p:pic>
      <p:sp>
        <p:nvSpPr>
          <p:cNvPr id="262" name="Текст 2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Будем на связи!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01B25599-AE42-5A46-8DCF-C17FE830910F}"/>
              </a:ext>
            </a:extLst>
          </p:cNvPr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752A3537-60BA-3E40-8ED8-23A49A9BD9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19934" y="2286562"/>
            <a:ext cx="720000" cy="720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723746D4-9EF1-2C43-9498-4F3DB34EFF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29203" y="4674799"/>
            <a:ext cx="720000" cy="720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9EA02496-4775-1547-8A31-5D653F80FD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10621" y="4674799"/>
            <a:ext cx="720000" cy="720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1AA8EEFF-D2C4-434F-A4E2-70A8251207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036872" y="5896157"/>
            <a:ext cx="720000" cy="720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3F6852BB-9982-4042-A3C5-56171FE3DE3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18145" y="5896157"/>
            <a:ext cx="720000" cy="7200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640F9D02-5841-DF46-8F49-DFD0F563EE6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08781" y="5896157"/>
            <a:ext cx="720000" cy="7200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6E4F0C18-06F5-ED48-97D4-43E62381DFF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54875" y="4674799"/>
            <a:ext cx="720000" cy="7200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26C9E867-F746-3745-BE80-EE22B9CB1A8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636293" y="4674799"/>
            <a:ext cx="720000" cy="7200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="" xmlns:a16="http://schemas.microsoft.com/office/drawing/2014/main" id="{9C201C12-7384-0E46-9A70-C0C1D525424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380691" y="5896157"/>
            <a:ext cx="720000" cy="7200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="" xmlns:a16="http://schemas.microsoft.com/office/drawing/2014/main" id="{BB5FE5E2-4639-2143-92C6-724C53A3101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399129" y="4674799"/>
            <a:ext cx="720000" cy="720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515EFAE0-EA3F-D04D-8DD9-60328ADB180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66432" y="2286562"/>
            <a:ext cx="720000" cy="7200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40E7B349-DDDF-B64B-A0E0-95FFF5B4D91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280547" y="4674799"/>
            <a:ext cx="720000" cy="7200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25434EEE-5386-3941-BAE6-F9F64FA6832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1347789" y="4674799"/>
            <a:ext cx="720000" cy="7200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615252E1-BB86-4C41-A320-2F005715B2B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7927508" y="5896157"/>
            <a:ext cx="720000" cy="72000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="" xmlns:a16="http://schemas.microsoft.com/office/drawing/2014/main" id="{6DE60057-E664-7D46-9BE0-1B18A1CF66CE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4599417" y="5896157"/>
            <a:ext cx="720000" cy="7200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A6467AC9-E10E-9A4D-B78C-7940999A37CB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7992039" y="4674799"/>
            <a:ext cx="720000" cy="7200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14778862-8589-6C49-94B3-7695ECA3EA82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6873457" y="4674799"/>
            <a:ext cx="720000" cy="7200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AA85598A-12DD-154D-AE0E-53E45274E093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3517711" y="4674799"/>
            <a:ext cx="720000" cy="720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7CB11676-D892-8749-AF8E-1C1F454BAEFD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3490054" y="5896157"/>
            <a:ext cx="720000" cy="7200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9A4D41EB-B953-CE43-AF05-3C520C8D5B2E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271328" y="5896157"/>
            <a:ext cx="720000" cy="72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BB5EC452-92DB-E24C-B6EE-0C85BFAB6566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61965" y="5896157"/>
            <a:ext cx="720000" cy="7200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1B9DAF1C-2236-9B4C-881F-EBB1CB7FF338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1275349" y="2286562"/>
            <a:ext cx="720000" cy="7200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="" xmlns:a16="http://schemas.microsoft.com/office/drawing/2014/main" id="{EFF6D61E-A9A5-234D-B9A7-05F1D699E0F3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0146685" y="3468663"/>
            <a:ext cx="720000" cy="7200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="" xmlns:a16="http://schemas.microsoft.com/office/drawing/2014/main" id="{26561CEF-8CD4-1041-A095-505C0CCA9495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11255600" y="5896157"/>
            <a:ext cx="720000" cy="720000"/>
          </a:xfrm>
          <a:prstGeom prst="rect">
            <a:avLst/>
          </a:prstGeom>
        </p:spPr>
      </p:pic>
      <p:pic>
        <p:nvPicPr>
          <p:cNvPr id="256" name="Рисунок 255">
            <a:extLst>
              <a:ext uri="{FF2B5EF4-FFF2-40B4-BE49-F238E27FC236}">
                <a16:creationId xmlns="" xmlns:a16="http://schemas.microsoft.com/office/drawing/2014/main" id="{CD5AEE66-4155-6143-B81D-B53FD416DCA7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7928851" y="3468663"/>
            <a:ext cx="720000" cy="720000"/>
          </a:xfrm>
          <a:prstGeom prst="rect">
            <a:avLst/>
          </a:prstGeom>
        </p:spPr>
      </p:pic>
      <p:pic>
        <p:nvPicPr>
          <p:cNvPr id="258" name="Рисунок 257">
            <a:extLst>
              <a:ext uri="{FF2B5EF4-FFF2-40B4-BE49-F238E27FC236}">
                <a16:creationId xmlns="" xmlns:a16="http://schemas.microsoft.com/office/drawing/2014/main" id="{9F0279B5-3951-2443-9C41-AE8480020169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10146236" y="5896157"/>
            <a:ext cx="720000" cy="720000"/>
          </a:xfrm>
          <a:prstGeom prst="rect">
            <a:avLst/>
          </a:prstGeom>
        </p:spPr>
      </p:pic>
      <p:pic>
        <p:nvPicPr>
          <p:cNvPr id="260" name="Рисунок 259">
            <a:extLst>
              <a:ext uri="{FF2B5EF4-FFF2-40B4-BE49-F238E27FC236}">
                <a16:creationId xmlns="" xmlns:a16="http://schemas.microsoft.com/office/drawing/2014/main" id="{45448DAE-B7D6-A947-867D-F8621738C040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6819934" y="3468663"/>
            <a:ext cx="720000" cy="720000"/>
          </a:xfrm>
          <a:prstGeom prst="rect">
            <a:avLst/>
          </a:prstGeom>
        </p:spPr>
      </p:pic>
      <p:pic>
        <p:nvPicPr>
          <p:cNvPr id="273" name="Рисунок 272">
            <a:extLst>
              <a:ext uri="{FF2B5EF4-FFF2-40B4-BE49-F238E27FC236}">
                <a16:creationId xmlns="" xmlns:a16="http://schemas.microsoft.com/office/drawing/2014/main" id="{CA40F775-E2E8-7F45-A2E1-2DD2C701FCF4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5711017" y="2286562"/>
            <a:ext cx="720000" cy="720000"/>
          </a:xfrm>
          <a:prstGeom prst="rect">
            <a:avLst/>
          </a:prstGeom>
        </p:spPr>
      </p:pic>
      <p:pic>
        <p:nvPicPr>
          <p:cNvPr id="275" name="Рисунок 274">
            <a:extLst>
              <a:ext uri="{FF2B5EF4-FFF2-40B4-BE49-F238E27FC236}">
                <a16:creationId xmlns="" xmlns:a16="http://schemas.microsoft.com/office/drawing/2014/main" id="{F3D66E65-1AEF-F34F-89B0-D03E9B2201B5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4602100" y="3468663"/>
            <a:ext cx="720000" cy="720000"/>
          </a:xfrm>
          <a:prstGeom prst="rect">
            <a:avLst/>
          </a:prstGeom>
        </p:spPr>
      </p:pic>
      <p:pic>
        <p:nvPicPr>
          <p:cNvPr id="277" name="Рисунок 276">
            <a:extLst>
              <a:ext uri="{FF2B5EF4-FFF2-40B4-BE49-F238E27FC236}">
                <a16:creationId xmlns="" xmlns:a16="http://schemas.microsoft.com/office/drawing/2014/main" id="{09EBFB11-BA12-7A42-AFC7-A3B5E4D23457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3493183" y="3468663"/>
            <a:ext cx="720000" cy="720000"/>
          </a:xfrm>
          <a:prstGeom prst="rect">
            <a:avLst/>
          </a:prstGeom>
        </p:spPr>
      </p:pic>
      <p:pic>
        <p:nvPicPr>
          <p:cNvPr id="279" name="Рисунок 278">
            <a:extLst>
              <a:ext uri="{FF2B5EF4-FFF2-40B4-BE49-F238E27FC236}">
                <a16:creationId xmlns="" xmlns:a16="http://schemas.microsoft.com/office/drawing/2014/main" id="{EF09D7BF-9CC2-384F-944B-02468DB14409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3493183" y="2286562"/>
            <a:ext cx="720000" cy="720000"/>
          </a:xfrm>
          <a:prstGeom prst="rect">
            <a:avLst/>
          </a:prstGeom>
        </p:spPr>
      </p:pic>
      <p:pic>
        <p:nvPicPr>
          <p:cNvPr id="281" name="Рисунок 280">
            <a:extLst>
              <a:ext uri="{FF2B5EF4-FFF2-40B4-BE49-F238E27FC236}">
                <a16:creationId xmlns="" xmlns:a16="http://schemas.microsoft.com/office/drawing/2014/main" id="{2D1FFF03-7628-4643-8A19-06843CB4A4E9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1275349" y="3468663"/>
            <a:ext cx="720000" cy="720000"/>
          </a:xfrm>
          <a:prstGeom prst="rect">
            <a:avLst/>
          </a:prstGeom>
        </p:spPr>
      </p:pic>
      <p:pic>
        <p:nvPicPr>
          <p:cNvPr id="283" name="Рисунок 282">
            <a:extLst>
              <a:ext uri="{FF2B5EF4-FFF2-40B4-BE49-F238E27FC236}">
                <a16:creationId xmlns="" xmlns:a16="http://schemas.microsoft.com/office/drawing/2014/main" id="{B7D14F38-73A0-FA4E-893D-A63EA67FE85C}"/>
              </a:ext>
            </a:extLst>
          </p:cNvPr>
          <p:cNvPicPr>
            <a:picLocks noChangeAspect="1"/>
          </p:cNvPicPr>
          <p:nvPr/>
        </p:nvPicPr>
        <p:blipFill>
          <a:blip r:embed="rId67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166432" y="3468663"/>
            <a:ext cx="720000" cy="720000"/>
          </a:xfrm>
          <a:prstGeom prst="rect">
            <a:avLst/>
          </a:prstGeom>
        </p:spPr>
      </p:pic>
      <p:pic>
        <p:nvPicPr>
          <p:cNvPr id="285" name="Рисунок 284">
            <a:extLst>
              <a:ext uri="{FF2B5EF4-FFF2-40B4-BE49-F238E27FC236}">
                <a16:creationId xmlns="" xmlns:a16="http://schemas.microsoft.com/office/drawing/2014/main" id="{6473AFD8-7B16-2D46-96B8-56E2A6A09D82}"/>
              </a:ext>
            </a:extLst>
          </p:cNvPr>
          <p:cNvPicPr>
            <a:picLocks noChangeAspect="1"/>
          </p:cNvPicPr>
          <p:nvPr/>
        </p:nvPicPr>
        <p:blipFill>
          <a:blip r:embed="rId69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0"/>
              </a:ext>
            </a:extLst>
          </a:blip>
          <a:stretch>
            <a:fillRect/>
          </a:stretch>
        </p:blipFill>
        <p:spPr>
          <a:xfrm>
            <a:off x="9037768" y="3468663"/>
            <a:ext cx="720000" cy="720000"/>
          </a:xfrm>
          <a:prstGeom prst="rect">
            <a:avLst/>
          </a:prstGeom>
        </p:spPr>
      </p:pic>
      <p:pic>
        <p:nvPicPr>
          <p:cNvPr id="287" name="Рисунок 286">
            <a:extLst>
              <a:ext uri="{FF2B5EF4-FFF2-40B4-BE49-F238E27FC236}">
                <a16:creationId xmlns="" xmlns:a16="http://schemas.microsoft.com/office/drawing/2014/main" id="{2AA8D2F9-2F73-B44F-A19D-7A5285948182}"/>
              </a:ext>
            </a:extLst>
          </p:cNvPr>
          <p:cNvPicPr>
            <a:picLocks noChangeAspect="1"/>
          </p:cNvPicPr>
          <p:nvPr/>
        </p:nvPicPr>
        <p:blipFill>
          <a:blip r:embed="rId71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2"/>
              </a:ext>
            </a:extLst>
          </a:blip>
          <a:stretch>
            <a:fillRect/>
          </a:stretch>
        </p:blipFill>
        <p:spPr>
          <a:xfrm>
            <a:off x="11255598" y="3468663"/>
            <a:ext cx="720000" cy="720000"/>
          </a:xfrm>
          <a:prstGeom prst="rect">
            <a:avLst/>
          </a:prstGeom>
        </p:spPr>
      </p:pic>
      <p:pic>
        <p:nvPicPr>
          <p:cNvPr id="289" name="Рисунок 288">
            <a:extLst>
              <a:ext uri="{FF2B5EF4-FFF2-40B4-BE49-F238E27FC236}">
                <a16:creationId xmlns="" xmlns:a16="http://schemas.microsoft.com/office/drawing/2014/main" id="{F93E9D55-057E-0C43-A40F-CD50CF937D16}"/>
              </a:ext>
            </a:extLst>
          </p:cNvPr>
          <p:cNvPicPr>
            <a:picLocks noChangeAspect="1"/>
          </p:cNvPicPr>
          <p:nvPr/>
        </p:nvPicPr>
        <p:blipFill>
          <a:blip r:embed="rId7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11255598" y="2286562"/>
            <a:ext cx="720000" cy="720000"/>
          </a:xfrm>
          <a:prstGeom prst="rect">
            <a:avLst/>
          </a:prstGeom>
        </p:spPr>
      </p:pic>
      <p:pic>
        <p:nvPicPr>
          <p:cNvPr id="291" name="Рисунок 290">
            <a:extLst>
              <a:ext uri="{FF2B5EF4-FFF2-40B4-BE49-F238E27FC236}">
                <a16:creationId xmlns="" xmlns:a16="http://schemas.microsoft.com/office/drawing/2014/main" id="{58783FAB-1B42-5A48-A8FC-49E6E9CAB0EC}"/>
              </a:ext>
            </a:extLst>
          </p:cNvPr>
          <p:cNvPicPr>
            <a:picLocks noChangeAspect="1"/>
          </p:cNvPicPr>
          <p:nvPr/>
        </p:nvPicPr>
        <p:blipFill>
          <a:blip r:embed="rId75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10146685" y="2286562"/>
            <a:ext cx="720000" cy="720000"/>
          </a:xfrm>
          <a:prstGeom prst="rect">
            <a:avLst/>
          </a:prstGeom>
        </p:spPr>
      </p:pic>
      <p:pic>
        <p:nvPicPr>
          <p:cNvPr id="293" name="Рисунок 292">
            <a:extLst>
              <a:ext uri="{FF2B5EF4-FFF2-40B4-BE49-F238E27FC236}">
                <a16:creationId xmlns="" xmlns:a16="http://schemas.microsoft.com/office/drawing/2014/main" id="{A359837C-6670-0A47-8901-0BD86B6E926F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>
            <a:off x="7928851" y="2286562"/>
            <a:ext cx="720000" cy="720000"/>
          </a:xfrm>
          <a:prstGeom prst="rect">
            <a:avLst/>
          </a:prstGeom>
        </p:spPr>
      </p:pic>
      <p:pic>
        <p:nvPicPr>
          <p:cNvPr id="295" name="Рисунок 294">
            <a:extLst>
              <a:ext uri="{FF2B5EF4-FFF2-40B4-BE49-F238E27FC236}">
                <a16:creationId xmlns="" xmlns:a16="http://schemas.microsoft.com/office/drawing/2014/main" id="{7282A73B-9E93-F444-A4A4-52AF2F7C2A65}"/>
              </a:ext>
            </a:extLst>
          </p:cNvPr>
          <p:cNvPicPr>
            <a:picLocks noChangeAspect="1"/>
          </p:cNvPicPr>
          <p:nvPr/>
        </p:nvPicPr>
        <p:blipFill>
          <a:blip r:embed="rId79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0"/>
              </a:ext>
            </a:extLst>
          </a:blip>
          <a:stretch>
            <a:fillRect/>
          </a:stretch>
        </p:blipFill>
        <p:spPr>
          <a:xfrm>
            <a:off x="9037768" y="2286562"/>
            <a:ext cx="720000" cy="720000"/>
          </a:xfrm>
          <a:prstGeom prst="rect">
            <a:avLst/>
          </a:prstGeom>
        </p:spPr>
      </p:pic>
      <p:pic>
        <p:nvPicPr>
          <p:cNvPr id="297" name="Рисунок 296">
            <a:extLst>
              <a:ext uri="{FF2B5EF4-FFF2-40B4-BE49-F238E27FC236}">
                <a16:creationId xmlns="" xmlns:a16="http://schemas.microsoft.com/office/drawing/2014/main" id="{13787912-214D-7140-91DD-D4E624ACD08B}"/>
              </a:ext>
            </a:extLst>
          </p:cNvPr>
          <p:cNvPicPr>
            <a:picLocks noChangeAspect="1"/>
          </p:cNvPicPr>
          <p:nvPr/>
        </p:nvPicPr>
        <p:blipFill>
          <a:blip r:embed="rId81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2"/>
              </a:ext>
            </a:extLst>
          </a:blip>
          <a:stretch>
            <a:fillRect/>
          </a:stretch>
        </p:blipFill>
        <p:spPr>
          <a:xfrm>
            <a:off x="161965" y="4674799"/>
            <a:ext cx="720000" cy="720000"/>
          </a:xfrm>
          <a:prstGeom prst="rect">
            <a:avLst/>
          </a:prstGeom>
        </p:spPr>
      </p:pic>
      <p:pic>
        <p:nvPicPr>
          <p:cNvPr id="299" name="Рисунок 298">
            <a:extLst>
              <a:ext uri="{FF2B5EF4-FFF2-40B4-BE49-F238E27FC236}">
                <a16:creationId xmlns="" xmlns:a16="http://schemas.microsoft.com/office/drawing/2014/main" id="{7F87D60A-81BA-914E-AFE3-B2DB0F1D1B96}"/>
              </a:ext>
            </a:extLst>
          </p:cNvPr>
          <p:cNvPicPr>
            <a:picLocks noChangeAspect="1"/>
          </p:cNvPicPr>
          <p:nvPr/>
        </p:nvPicPr>
        <p:blipFill>
          <a:blip r:embed="rId8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2384266" y="3468663"/>
            <a:ext cx="720000" cy="720000"/>
          </a:xfrm>
          <a:prstGeom prst="rect">
            <a:avLst/>
          </a:prstGeom>
        </p:spPr>
      </p:pic>
      <p:pic>
        <p:nvPicPr>
          <p:cNvPr id="301" name="Рисунок 300">
            <a:extLst>
              <a:ext uri="{FF2B5EF4-FFF2-40B4-BE49-F238E27FC236}">
                <a16:creationId xmlns="" xmlns:a16="http://schemas.microsoft.com/office/drawing/2014/main" id="{4E734ADF-3654-8142-BC2F-F5BE24E2F98A}"/>
              </a:ext>
            </a:extLst>
          </p:cNvPr>
          <p:cNvPicPr>
            <a:picLocks noChangeAspect="1"/>
          </p:cNvPicPr>
          <p:nvPr/>
        </p:nvPicPr>
        <p:blipFill>
          <a:blip r:embed="rId85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6"/>
              </a:ext>
            </a:extLst>
          </a:blip>
          <a:stretch>
            <a:fillRect/>
          </a:stretch>
        </p:blipFill>
        <p:spPr>
          <a:xfrm>
            <a:off x="2384266" y="2286562"/>
            <a:ext cx="720000" cy="720000"/>
          </a:xfrm>
          <a:prstGeom prst="rect">
            <a:avLst/>
          </a:prstGeom>
        </p:spPr>
      </p:pic>
      <p:pic>
        <p:nvPicPr>
          <p:cNvPr id="303" name="Рисунок 302">
            <a:extLst>
              <a:ext uri="{FF2B5EF4-FFF2-40B4-BE49-F238E27FC236}">
                <a16:creationId xmlns="" xmlns:a16="http://schemas.microsoft.com/office/drawing/2014/main" id="{B88BB76D-B219-BB42-8350-50BAA85513F6}"/>
              </a:ext>
            </a:extLst>
          </p:cNvPr>
          <p:cNvPicPr>
            <a:picLocks noChangeAspect="1"/>
          </p:cNvPicPr>
          <p:nvPr/>
        </p:nvPicPr>
        <p:blipFill>
          <a:blip r:embed="rId87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4602100" y="2286562"/>
            <a:ext cx="720000" cy="720000"/>
          </a:xfrm>
          <a:prstGeom prst="rect">
            <a:avLst/>
          </a:prstGeom>
        </p:spPr>
      </p:pic>
      <p:pic>
        <p:nvPicPr>
          <p:cNvPr id="305" name="Рисунок 304">
            <a:extLst>
              <a:ext uri="{FF2B5EF4-FFF2-40B4-BE49-F238E27FC236}">
                <a16:creationId xmlns="" xmlns:a16="http://schemas.microsoft.com/office/drawing/2014/main" id="{EAB59F75-9FFE-B845-9604-AC865BE3628B}"/>
              </a:ext>
            </a:extLst>
          </p:cNvPr>
          <p:cNvPicPr>
            <a:picLocks noChangeAspect="1"/>
          </p:cNvPicPr>
          <p:nvPr/>
        </p:nvPicPr>
        <p:blipFill>
          <a:blip r:embed="rId89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5711017" y="3468663"/>
            <a:ext cx="720000" cy="720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0974815-64C8-92FF-778C-496F9DDF6C2D}"/>
              </a:ext>
            </a:extLst>
          </p:cNvPr>
          <p:cNvSpPr txBox="1"/>
          <p:nvPr/>
        </p:nvSpPr>
        <p:spPr>
          <a:xfrm>
            <a:off x="342478" y="1341741"/>
            <a:ext cx="10992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89232187814</a:t>
            </a:r>
          </a:p>
          <a:p>
            <a:r>
              <a:rPr lang="ru-RU" dirty="0"/>
              <a:t>Лидер группы - Аркадий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"/>
        <a:cs typeface=""/>
      </a:majorFont>
      <a:minorFont>
        <a:latin typeface="Gilro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презентации на демо-день</Template>
  <TotalTime>706</TotalTime>
  <Words>434</Words>
  <Application>Microsoft Office PowerPoint</Application>
  <DocSecurity>0</DocSecurity>
  <PresentationFormat>Произвольный</PresentationFormat>
  <Paragraphs>104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Trebuchet MS</vt:lpstr>
      <vt:lpstr>Wingdings</vt:lpstr>
      <vt:lpstr>Calibri</vt:lpstr>
      <vt:lpstr>Gilroy-ExtraBold</vt:lpstr>
      <vt:lpstr>Gilroy</vt:lpstr>
      <vt:lpstr>Calibri Light</vt:lpstr>
      <vt:lpstr>Тема Office</vt:lpstr>
      <vt:lpstr>Специальное оформление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Дрепа</dc:creator>
  <cp:lastModifiedBy>User Windows</cp:lastModifiedBy>
  <cp:revision>14</cp:revision>
  <dcterms:created xsi:type="dcterms:W3CDTF">2023-10-22T07:00:01Z</dcterms:created>
  <dcterms:modified xsi:type="dcterms:W3CDTF">2023-11-27T18:49:27Z</dcterms:modified>
  <dc:identifier/>
  <dc:language/>
  <cp:version/>
</cp:coreProperties>
</file>