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2.xml" ContentType="application/vnd.openxmlformats-officedocument.theme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theme/theme3.xml" ContentType="application/vnd.openxmlformats-officedocument.theme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77" r:id="rId1"/>
    <p:sldMasterId id="2147483678" r:id="rId2"/>
    <p:sldMasterId id="2147483679" r:id="rId3"/>
    <p:sldMasterId id="2147483680" r:id="rId4"/>
  </p:sldMasterIdLst>
  <p:notesMasterIdLst>
    <p:notesMasterId r:id="rId25"/>
  </p:notesMasterIdLst>
  <p:sldIdLst>
    <p:sldId id="654" r:id="rId5"/>
    <p:sldId id="272" r:id="rId6"/>
    <p:sldId id="257" r:id="rId7"/>
    <p:sldId id="258" r:id="rId8"/>
    <p:sldId id="259" r:id="rId9"/>
    <p:sldId id="656" r:id="rId10"/>
    <p:sldId id="655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3" r:id="rId24"/>
  </p:sldIdLst>
  <p:sldSz cx="9144000" cy="5143500" type="screen16x9"/>
  <p:notesSz cx="6858000" cy="9144000"/>
  <p:embeddedFontLst>
    <p:embeddedFont>
      <p:font typeface="Comfortaa"/>
      <p:regular r:id="rId26"/>
      <p:bold r:id="rId27"/>
    </p:embeddedFont>
    <p:embeddedFont>
      <p:font typeface="Comic Sans MS" panose="030F0702030302020204" pitchFamily="66" charset="0"/>
      <p:regular r:id="rId28"/>
      <p:bold r:id="rId29"/>
      <p:italic r:id="rId30"/>
      <p:boldItalic r:id="rId31"/>
    </p:embeddedFont>
    <p:embeddedFont>
      <p:font typeface="Raleway" pitchFamily="2" charset="-52"/>
      <p:regular r:id="rId32"/>
      <p:bold r:id="rId33"/>
      <p:italic r:id="rId34"/>
      <p:boldItalic r:id="rId35"/>
    </p:embeddedFont>
    <p:embeddedFont>
      <p:font typeface="Roboto" panose="02000000000000000000" pitchFamily="2" charset="0"/>
      <p:regular r:id="rId36"/>
      <p:bold r:id="rId37"/>
      <p:italic r:id="rId38"/>
      <p:boldItalic r:id="rId39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54EC9"/>
    <a:srgbClr val="1212AE"/>
    <a:srgbClr val="2A35A2"/>
    <a:srgbClr val="4658DA"/>
    <a:srgbClr val="414DE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39D0C87C-9281-4401-8E1D-49CA5DDFC342}">
  <a:tblStyle styleId="{39D0C87C-9281-4401-8E1D-49CA5DDFC342}" styleName="Table_0">
    <a:wholeTbl>
      <a:tcTxStyle b="off" i="off">
        <a:font>
          <a:latin typeface="Arial"/>
          <a:ea typeface="Arial"/>
          <a:cs typeface="Arial"/>
        </a:font>
        <a:schemeClr val="dk1"/>
      </a:tcTxStyle>
      <a:tcStyle>
        <a:tcBdr>
          <a:left>
            <a:ln w="12700" cap="flat" cmpd="sng">
              <a:solidFill>
                <a:schemeClr val="accent5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12700" cap="flat" cmpd="sng">
              <a:solidFill>
                <a:schemeClr val="accent5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chemeClr val="accent5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chemeClr val="accent5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12700" cap="flat" cmpd="sng">
              <a:solidFill>
                <a:schemeClr val="accent5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12700" cap="flat" cmpd="sng">
              <a:solidFill>
                <a:schemeClr val="accent5"/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FFFFFF">
              <a:alpha val="0"/>
            </a:srgbClr>
          </a:solidFill>
        </a:fill>
      </a:tcStyle>
    </a:wholeTbl>
    <a:band1H>
      <a:tcTxStyle/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chemeClr val="accent5">
              <a:alpha val="20000"/>
            </a:schemeClr>
          </a:solidFill>
        </a:fill>
      </a:tcStyle>
    </a:band1V>
    <a:band2V>
      <a:tcTxStyle/>
      <a:tcStyle>
        <a:tcBdr/>
      </a:tcStyle>
    </a:band2V>
    <a:lastCol>
      <a:tcTxStyle b="on" i="off"/>
      <a:tcStyle>
        <a:tcBdr/>
      </a:tcStyle>
    </a:lastCol>
    <a:firstCol>
      <a:tcTxStyle b="on" i="off"/>
      <a:tcStyle>
        <a:tcBdr/>
      </a:tcStyle>
    </a:firstCol>
    <a:lastRow>
      <a:tcTxStyle b="on" i="off"/>
      <a:tcStyle>
        <a:tcBdr>
          <a:top>
            <a:ln w="50800" cap="flat" cmpd="sng">
              <a:solidFill>
                <a:schemeClr val="accent5"/>
              </a:solidFill>
              <a:prstDash val="solid"/>
              <a:round/>
              <a:headEnd type="none" w="sm" len="sm"/>
              <a:tailEnd type="none" w="sm" len="sm"/>
            </a:ln>
          </a:top>
        </a:tcBdr>
        <a:fill>
          <a:solidFill>
            <a:srgbClr val="FFFFFF">
              <a:alpha val="0"/>
            </a:srgbClr>
          </a:solidFill>
        </a:fill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 b="on" i="off"/>
      <a:tcStyle>
        <a:tcBdr>
          <a:bottom>
            <a:ln w="25400" cap="flat" cmpd="sng">
              <a:solidFill>
                <a:schemeClr val="accent5"/>
              </a:solidFill>
              <a:prstDash val="solid"/>
              <a:round/>
              <a:headEnd type="none" w="sm" len="sm"/>
              <a:tailEnd type="none" w="sm" len="sm"/>
            </a:ln>
          </a:bottom>
        </a:tcBdr>
        <a:fill>
          <a:solidFill>
            <a:srgbClr val="FFFFFF">
              <a:alpha val="0"/>
            </a:srgbClr>
          </a:solidFill>
        </a:fill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BDBED569-4797-4DF1-A0F4-6AAB3CD982D8}" styleName="Светлый стиль 3 — акцент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3" d="100"/>
          <a:sy n="103" d="100"/>
        </p:scale>
        <p:origin x="874" y="96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font" Target="fonts/font1.fntdata"/><Relationship Id="rId39" Type="http://schemas.openxmlformats.org/officeDocument/2006/relationships/font" Target="fonts/font14.fntdata"/><Relationship Id="rId21" Type="http://schemas.openxmlformats.org/officeDocument/2006/relationships/slide" Target="slides/slide17.xml"/><Relationship Id="rId34" Type="http://schemas.openxmlformats.org/officeDocument/2006/relationships/font" Target="fonts/font9.fntdata"/><Relationship Id="rId42" Type="http://schemas.openxmlformats.org/officeDocument/2006/relationships/theme" Target="theme/theme1.xml"/><Relationship Id="rId7" Type="http://schemas.openxmlformats.org/officeDocument/2006/relationships/slide" Target="slides/slide3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font" Target="fonts/font4.fntdata"/><Relationship Id="rId4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font" Target="fonts/font7.fntdata"/><Relationship Id="rId37" Type="http://schemas.openxmlformats.org/officeDocument/2006/relationships/font" Target="fonts/font12.fntdata"/><Relationship Id="rId40" Type="http://schemas.openxmlformats.org/officeDocument/2006/relationships/presProps" Target="pres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font" Target="fonts/font3.fntdata"/><Relationship Id="rId36" Type="http://schemas.openxmlformats.org/officeDocument/2006/relationships/font" Target="fonts/font11.fntdata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font" Target="fonts/font6.fntdata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font" Target="fonts/font2.fntdata"/><Relationship Id="rId30" Type="http://schemas.openxmlformats.org/officeDocument/2006/relationships/font" Target="fonts/font5.fntdata"/><Relationship Id="rId35" Type="http://schemas.openxmlformats.org/officeDocument/2006/relationships/font" Target="fonts/font10.fntdata"/><Relationship Id="rId43" Type="http://schemas.openxmlformats.org/officeDocument/2006/relationships/tableStyles" Target="tableStyles.xml"/><Relationship Id="rId8" Type="http://schemas.openxmlformats.org/officeDocument/2006/relationships/slide" Target="slides/slide4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notesMaster" Target="notesMasters/notesMaster1.xml"/><Relationship Id="rId33" Type="http://schemas.openxmlformats.org/officeDocument/2006/relationships/font" Target="fonts/font8.fntdata"/><Relationship Id="rId38" Type="http://schemas.openxmlformats.org/officeDocument/2006/relationships/font" Target="fonts/font13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4" name="Google Shape;344;g310315c6c5d_4_8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45" name="Google Shape;345;g310315c6c5d_4_8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g310315c6c5d_2_5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43" name="Google Shape;143;g310315c6c5d_2_5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g310315c6c5d_2_6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55" name="Google Shape;155;g310315c6c5d_2_6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g310b3d4c7d6_1_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69" name="Google Shape;169;g310b3d4c7d6_1_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7">
          <a:extLst>
            <a:ext uri="{FF2B5EF4-FFF2-40B4-BE49-F238E27FC236}">
              <a16:creationId xmlns:a16="http://schemas.microsoft.com/office/drawing/2014/main" id="{8404AADD-6C78-5426-C81D-7EE0E3B25DA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g310b3d4c7d6_1_10:notes">
            <a:extLst>
              <a:ext uri="{FF2B5EF4-FFF2-40B4-BE49-F238E27FC236}">
                <a16:creationId xmlns:a16="http://schemas.microsoft.com/office/drawing/2014/main" id="{41E1A417-3C37-108A-9D62-B4342501E059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69" name="Google Shape;169;g310b3d4c7d6_1_10:notes">
            <a:extLst>
              <a:ext uri="{FF2B5EF4-FFF2-40B4-BE49-F238E27FC236}">
                <a16:creationId xmlns:a16="http://schemas.microsoft.com/office/drawing/2014/main" id="{027C2EE7-9B3B-D655-9E55-FA01F2F33568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11280113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7">
          <a:extLst>
            <a:ext uri="{FF2B5EF4-FFF2-40B4-BE49-F238E27FC236}">
              <a16:creationId xmlns:a16="http://schemas.microsoft.com/office/drawing/2014/main" id="{E68AEF39-43CF-7300-193C-3B5E573CDB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g310b3d4c7d6_1_10:notes">
            <a:extLst>
              <a:ext uri="{FF2B5EF4-FFF2-40B4-BE49-F238E27FC236}">
                <a16:creationId xmlns:a16="http://schemas.microsoft.com/office/drawing/2014/main" id="{35CEB7BA-6541-ED25-F412-7CF8E3989904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69" name="Google Shape;169;g310b3d4c7d6_1_10:notes">
            <a:extLst>
              <a:ext uri="{FF2B5EF4-FFF2-40B4-BE49-F238E27FC236}">
                <a16:creationId xmlns:a16="http://schemas.microsoft.com/office/drawing/2014/main" id="{67CCBCB6-37E2-7966-657B-5447684F2A27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42484925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Google Shape;182;g310b3d4c7d6_4_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83" name="Google Shape;183;g310b3d4c7d6_4_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Google Shape;197;g310315c6c5d_2_1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98" name="Google Shape;198;g310315c6c5d_2_1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Google Shape;211;g310315c6c5d_2_12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12" name="Google Shape;212;g310315c6c5d_2_12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Google Shape;228;g310315c6c5d_2_13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29" name="Google Shape;229;g310315c6c5d_2_13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" name="Google Shape;241;g310b3d4c7d6_7_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42" name="Google Shape;242;g310b3d4c7d6_7_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" name="Google Shape;254;g310b3d4c7d6_7_2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55" name="Google Shape;255;g310b3d4c7d6_7_2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7" name="Google Shape;267;g310315c6c5d_2_14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68" name="Google Shape;268;g310315c6c5d_2_14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9" name="Google Shape;279;g310315c6c5d_2_16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80" name="Google Shape;280;g310315c6c5d_2_16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3" name="Google Shape;293;g310315c6c5d_2_17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94" name="Google Shape;294;g310315c6c5d_2_17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6" name="Google Shape;306;g310315c6c5d_2_18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07" name="Google Shape;307;g310315c6c5d_2_18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9" name="Google Shape;319;g310315c6c5d_2_19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20" name="Google Shape;320;g310315c6c5d_2_19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2" name="Google Shape;332;g310315c6c5d_2_20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33" name="Google Shape;333;g310315c6c5d_2_20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9" name="Google Shape;369;g310315c6c5d_4_1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70" name="Google Shape;370;g310315c6c5d_4_11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4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56" name="Google Shape;56;p14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57" name="Google Shape;57;p1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5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60" name="Google Shape;60;p1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16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64" name="Google Shape;64;p16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65" name="Google Shape;65;p1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17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68" name="Google Shape;68;p1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p18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71" name="Google Shape;71;p18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72" name="Google Shape;72;p1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19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75" name="Google Shape;75;p1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20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8" name="Google Shape;78;p20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79" name="Google Shape;79;p20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80" name="Google Shape;80;p20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81" name="Google Shape;81;p2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21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84" name="Google Shape;84;p2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22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87" name="Google Shape;87;p22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88" name="Google Shape;88;p2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4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95" name="Google Shape;95;p24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96" name="Google Shape;96;p2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25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99" name="Google Shape;99;p2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2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02" name="Google Shape;102;p26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103" name="Google Shape;103;p26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104" name="Google Shape;104;p2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27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07" name="Google Shape;107;p2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28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110" name="Google Shape;110;p28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111" name="Google Shape;111;p2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29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114" name="Google Shape;114;p2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30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7" name="Google Shape;117;p30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118" name="Google Shape;118;p30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119" name="Google Shape;119;p30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20" name="Google Shape;120;p3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31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123" name="Google Shape;123;p3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p32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126" name="Google Shape;126;p32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27" name="Google Shape;127;p3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BD513EA-27B0-4790-9F70-F7CA71AED4B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841772"/>
            <a:ext cx="6858000" cy="17907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A7865F34-B75C-4397-BFF9-38F1C27403D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2701528"/>
            <a:ext cx="6858000" cy="124182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EC8364CC-C387-4925-A615-6C799066EA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4FC7FE-6F45-491D-8306-445F81BE025C}" type="datetimeFigureOut">
              <a:rPr lang="ru-RU" smtClean="0"/>
              <a:t>08.11.2024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CA816C89-548E-4363-BBE6-F717A1D14D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01888247-10E9-4203-943C-4B237009A6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4A3A1-00D4-4E77-A300-825C649C311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55698769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DCDA7D4-8067-4D72-94C1-843CFA9FFB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40F42079-4A52-449A-A492-D3FAF6C9845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7495B6A9-2079-4228-8C28-C5462DB41C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4FC7FE-6F45-491D-8306-445F81BE025C}" type="datetimeFigureOut">
              <a:rPr lang="ru-RU" smtClean="0"/>
              <a:t>08.11.2024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75F69B7F-6253-4EF8-BD2E-1EA710E717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3A05571F-F2F1-44C0-8A2C-A6D53AC1BE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4A3A1-00D4-4E77-A300-825C649C311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08693069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115097D-E4BD-4F9C-A429-609E3DD343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282304"/>
            <a:ext cx="7886700" cy="2139553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A5E0CA54-B578-4450-9BF9-F33570B4E40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3442098"/>
            <a:ext cx="7886700" cy="1125140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FE3AA597-9BC4-43D4-A7D7-EAF18BE43E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4FC7FE-6F45-491D-8306-445F81BE025C}" type="datetimeFigureOut">
              <a:rPr lang="ru-RU" smtClean="0"/>
              <a:t>08.11.2024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7014545C-145C-4283-A520-1C994B9E49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EA22D887-9059-4645-8EC2-C2D7FF770B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4A3A1-00D4-4E77-A300-825C649C311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17227864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4967CE6-6D4C-4D06-B193-1A56176715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DB3901C-C914-4920-A326-338A1C25944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369219"/>
            <a:ext cx="3886200" cy="3263504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5926B071-16E9-484F-AFA0-25F1FFAC751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29150" y="1369219"/>
            <a:ext cx="3886200" cy="3263504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6F2332B7-A57E-4C2C-A41C-0B595F97F7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4FC7FE-6F45-491D-8306-445F81BE025C}" type="datetimeFigureOut">
              <a:rPr lang="ru-RU" smtClean="0"/>
              <a:t>08.11.2024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3E3A5E9F-F576-449F-BC28-249A9A0B97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48E7DD8D-BD80-49BE-91F6-119C252383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4A3A1-00D4-4E77-A300-825C649C311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41455927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4F8326F-BB8C-4709-A713-D65CD70504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273844"/>
            <a:ext cx="7886700" cy="994172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D8E1B272-2317-46E9-91C2-F6DB99B296F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9842" y="1260872"/>
            <a:ext cx="3868340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A3DE21C0-5627-4AAE-9503-973316FAB7D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9842" y="1878806"/>
            <a:ext cx="3868340" cy="2763441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4D20384B-4392-4B37-BDCD-4FBDA2308BB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260872"/>
            <a:ext cx="3887391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0312D1B1-D456-4E01-AB70-0F2C122E3D4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1878806"/>
            <a:ext cx="3887391" cy="2763441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5EDAA57A-1485-4EFC-9D45-74D96ED372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4FC7FE-6F45-491D-8306-445F81BE025C}" type="datetimeFigureOut">
              <a:rPr lang="ru-RU" smtClean="0"/>
              <a:t>08.11.2024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01F43531-28CD-4B0F-B12B-47AE83D91A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1858FB1E-A12F-4C0E-9F87-3D74509FFD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4A3A1-00D4-4E77-A300-825C649C311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68149390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EBBD495-0359-4642-8BD4-2256A1E035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9C10AED2-DC9A-45E6-A2AF-DA84EAB6E3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4FC7FE-6F45-491D-8306-445F81BE025C}" type="datetimeFigureOut">
              <a:rPr lang="ru-RU" smtClean="0"/>
              <a:t>08.11.2024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2DE312BA-7977-4AC5-8F4D-03BE509321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B8476513-7EE7-46D6-8176-FB933D3AD7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4A3A1-00D4-4E77-A300-825C649C311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18361319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30AE5BA0-0C9F-4505-A2F6-BE75968F5A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4FC7FE-6F45-491D-8306-445F81BE025C}" type="datetimeFigureOut">
              <a:rPr lang="ru-RU" smtClean="0"/>
              <a:t>08.11.2024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7A47321B-474D-4CE7-906D-3232FCD8D5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FB1FAB55-978E-4684-B597-90568C3A01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4A3A1-00D4-4E77-A300-825C649C311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70362365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CBB28FF-DBAE-4D51-BB7B-BE9E70F869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F4FFF0BB-8940-4495-A553-9BFD5CA59E0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391" y="740569"/>
            <a:ext cx="4629150" cy="3655219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C2B295E7-0767-48A3-AD9D-781FECEA293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DFA61883-7E0D-4D7A-952B-9A57DF1BDC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4FC7FE-6F45-491D-8306-445F81BE025C}" type="datetimeFigureOut">
              <a:rPr lang="ru-RU" smtClean="0"/>
              <a:t>08.11.2024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662D864C-1B6E-4560-B5DC-8B95966C64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A89DE0A0-071A-46EE-898F-4742F1E251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4A3A1-00D4-4E77-A300-825C649C311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82532590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F65CD7C-DDD5-492D-A58E-B72B3456ED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9FF3AB78-1555-44D1-AA74-501255D9E6F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391" y="740569"/>
            <a:ext cx="4629150" cy="3655219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0FA09D35-3575-4B22-BF23-E2C20480AD6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F4EF2875-06D1-4375-95CF-CF9B1734C5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4FC7FE-6F45-491D-8306-445F81BE025C}" type="datetimeFigureOut">
              <a:rPr lang="ru-RU" smtClean="0"/>
              <a:t>08.11.2024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C79AAF0B-5B58-4D49-9546-E92AB4E9B4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6AFA8757-242C-4A48-8490-B62E8B5114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4A3A1-00D4-4E77-A300-825C649C311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80188747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2EDD11A-F17F-4FF4-98D9-BAFCA00F2E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7CDF62E2-94C4-4CD5-8F3F-A85FF55F4FE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252A7109-E086-4F07-A3ED-46F1997290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4FC7FE-6F45-491D-8306-445F81BE025C}" type="datetimeFigureOut">
              <a:rPr lang="ru-RU" smtClean="0"/>
              <a:t>08.11.2024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11DAAEBC-5DA0-411D-A3A7-B0EA04B9C6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BDC56EFF-5B0D-4AC8-A108-CB6C3187F4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4A3A1-00D4-4E77-A300-825C649C311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28914517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60BCC266-45CD-46F4-8D76-7CA2FBE8399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273844"/>
            <a:ext cx="1971675" cy="4358879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9058BDD6-4BFC-4DAF-9EB9-2E606A8F99D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273844"/>
            <a:ext cx="5800725" cy="4358879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2E9BBDC3-941D-48F3-825F-E38B7B1C8D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4FC7FE-6F45-491D-8306-445F81BE025C}" type="datetimeFigureOut">
              <a:rPr lang="ru-RU" smtClean="0"/>
              <a:t>08.11.2024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7DD6F0B9-2E02-48D5-B823-2306041F84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D2E2EC12-3EFF-46C1-9080-96A5564C27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4A3A1-00D4-4E77-A300-825C649C311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56955154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>
  <p:cSld name="Title Only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>
            <a:extLst>
              <a:ext uri="{FF2B5EF4-FFF2-40B4-BE49-F238E27FC236}">
                <a16:creationId xmlns:a16="http://schemas.microsoft.com/office/drawing/2014/main" id="{EB13D655-7B69-DE39-1200-8A5C1A1DDE7D}"/>
              </a:ext>
            </a:extLst>
          </p:cNvPr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ru-RU"/>
          </a:p>
        </p:txBody>
      </p:sp>
      <p:sp>
        <p:nvSpPr>
          <p:cNvPr id="3" name="Holder 3">
            <a:extLst>
              <a:ext uri="{FF2B5EF4-FFF2-40B4-BE49-F238E27FC236}">
                <a16:creationId xmlns:a16="http://schemas.microsoft.com/office/drawing/2014/main" id="{C7E2B334-4E8E-1551-7E52-22EEB93D658E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ru-RU" dirty="0"/>
          </a:p>
        </p:txBody>
      </p:sp>
      <p:sp>
        <p:nvSpPr>
          <p:cNvPr id="4" name="Holder 4">
            <a:extLst>
              <a:ext uri="{FF2B5EF4-FFF2-40B4-BE49-F238E27FC236}">
                <a16:creationId xmlns:a16="http://schemas.microsoft.com/office/drawing/2014/main" id="{EA54C848-5E5A-F2E7-0A17-B5FB948966A2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89893039-D996-4072-8CF1-7FBE1AAAD9C4}" type="datetime1">
              <a:rPr lang="en-US"/>
              <a:pPr lvl="0"/>
              <a:t>11/8/2024</a:t>
            </a:fld>
            <a:endParaRPr lang="en-US" dirty="0"/>
          </a:p>
        </p:txBody>
      </p:sp>
      <p:sp>
        <p:nvSpPr>
          <p:cNvPr id="5" name="Holder 5">
            <a:extLst>
              <a:ext uri="{FF2B5EF4-FFF2-40B4-BE49-F238E27FC236}">
                <a16:creationId xmlns:a16="http://schemas.microsoft.com/office/drawing/2014/main" id="{0AFA8D2E-8E11-58BB-6964-C75AF6B5300B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A416A1D3-1F74-4DE3-8D06-00B58C4DEC26}" type="slidenum"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46581670"/>
      </p:ext>
    </p:extLst>
  </p:cSld>
  <p:clrMapOvr>
    <a:masterClrMapping/>
  </p:clrMapOvr>
  <p:hf sldNum="0" hdr="0" ftr="0" dt="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5" Type="http://schemas.openxmlformats.org/officeDocument/2006/relationships/slideLayout" Target="../slideLayouts/slideLayout16.xml"/><Relationship Id="rId10" Type="http://schemas.openxmlformats.org/officeDocument/2006/relationships/theme" Target="../theme/theme2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8.xml"/><Relationship Id="rId3" Type="http://schemas.openxmlformats.org/officeDocument/2006/relationships/slideLayout" Target="../slideLayouts/slideLayout23.xml"/><Relationship Id="rId7" Type="http://schemas.openxmlformats.org/officeDocument/2006/relationships/slideLayout" Target="../slideLayouts/slideLayout27.xml"/><Relationship Id="rId2" Type="http://schemas.openxmlformats.org/officeDocument/2006/relationships/slideLayout" Target="../slideLayouts/slideLayout22.xml"/><Relationship Id="rId1" Type="http://schemas.openxmlformats.org/officeDocument/2006/relationships/slideLayout" Target="../slideLayouts/slideLayout21.xml"/><Relationship Id="rId6" Type="http://schemas.openxmlformats.org/officeDocument/2006/relationships/slideLayout" Target="../slideLayouts/slideLayout26.xml"/><Relationship Id="rId5" Type="http://schemas.openxmlformats.org/officeDocument/2006/relationships/slideLayout" Target="../slideLayouts/slideLayout25.xml"/><Relationship Id="rId10" Type="http://schemas.openxmlformats.org/officeDocument/2006/relationships/theme" Target="../theme/theme3.xml"/><Relationship Id="rId4" Type="http://schemas.openxmlformats.org/officeDocument/2006/relationships/slideLayout" Target="../slideLayouts/slideLayout24.xml"/><Relationship Id="rId9" Type="http://schemas.openxmlformats.org/officeDocument/2006/relationships/slideLayout" Target="../slideLayouts/slideLayout29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7.xml"/><Relationship Id="rId13" Type="http://schemas.openxmlformats.org/officeDocument/2006/relationships/theme" Target="../theme/theme4.xml"/><Relationship Id="rId3" Type="http://schemas.openxmlformats.org/officeDocument/2006/relationships/slideLayout" Target="../slideLayouts/slideLayout32.xml"/><Relationship Id="rId7" Type="http://schemas.openxmlformats.org/officeDocument/2006/relationships/slideLayout" Target="../slideLayouts/slideLayout36.xml"/><Relationship Id="rId12" Type="http://schemas.openxmlformats.org/officeDocument/2006/relationships/slideLayout" Target="../slideLayouts/slideLayout41.xml"/><Relationship Id="rId2" Type="http://schemas.openxmlformats.org/officeDocument/2006/relationships/slideLayout" Target="../slideLayouts/slideLayout31.xml"/><Relationship Id="rId1" Type="http://schemas.openxmlformats.org/officeDocument/2006/relationships/slideLayout" Target="../slideLayouts/slideLayout30.xml"/><Relationship Id="rId6" Type="http://schemas.openxmlformats.org/officeDocument/2006/relationships/slideLayout" Target="../slideLayouts/slideLayout35.xml"/><Relationship Id="rId11" Type="http://schemas.openxmlformats.org/officeDocument/2006/relationships/slideLayout" Target="../slideLayouts/slideLayout40.xml"/><Relationship Id="rId5" Type="http://schemas.openxmlformats.org/officeDocument/2006/relationships/slideLayout" Target="../slideLayouts/slideLayout34.xml"/><Relationship Id="rId10" Type="http://schemas.openxmlformats.org/officeDocument/2006/relationships/slideLayout" Target="../slideLayouts/slideLayout39.xml"/><Relationship Id="rId4" Type="http://schemas.openxmlformats.org/officeDocument/2006/relationships/slideLayout" Target="../slideLayouts/slideLayout33.xml"/><Relationship Id="rId9" Type="http://schemas.openxmlformats.org/officeDocument/2006/relationships/slideLayout" Target="../slideLayouts/slideLayout3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2" name="Google Shape;52;p13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3" name="Google Shape;53;p1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9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23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91" name="Google Shape;91;p23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l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92" name="Google Shape;92;p2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68" r:id="rId1"/>
    <p:sldLayoutId id="2147483669" r:id="rId2"/>
    <p:sldLayoutId id="2147483670" r:id="rId3"/>
    <p:sldLayoutId id="2147483671" r:id="rId4"/>
    <p:sldLayoutId id="2147483672" r:id="rId5"/>
    <p:sldLayoutId id="2147483673" r:id="rId6"/>
    <p:sldLayoutId id="2147483674" r:id="rId7"/>
    <p:sldLayoutId id="2147483675" r:id="rId8"/>
    <p:sldLayoutId id="2147483676" r:id="rId9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F604674-149F-4AC3-90C6-82D9EDBD7A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95B06650-3BA8-4FE8-97F2-9500B6F93BA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69861108-44D8-48D7-9416-087891C65C7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84FC7FE-6F45-491D-8306-445F81BE025C}" type="datetimeFigureOut">
              <a:rPr lang="ru-RU" smtClean="0"/>
              <a:t>08.11.2024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E2AC4ECB-C54E-4F5F-B1AF-461453426CC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034357EC-7720-4081-9416-C82D9097B43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6E4A3A1-00D4-4E77-A300-825C649C311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217048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1" r:id="rId1"/>
    <p:sldLayoutId id="2147483682" r:id="rId2"/>
    <p:sldLayoutId id="2147483683" r:id="rId3"/>
    <p:sldLayoutId id="2147483684" r:id="rId4"/>
    <p:sldLayoutId id="2147483685" r:id="rId5"/>
    <p:sldLayoutId id="2147483686" r:id="rId6"/>
    <p:sldLayoutId id="2147483687" r:id="rId7"/>
    <p:sldLayoutId id="2147483688" r:id="rId8"/>
    <p:sldLayoutId id="2147483689" r:id="rId9"/>
    <p:sldLayoutId id="2147483690" r:id="rId10"/>
    <p:sldLayoutId id="2147483691" r:id="rId11"/>
    <p:sldLayoutId id="2147483692" r:id="rId12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jpg"/><Relationship Id="rId13" Type="http://schemas.openxmlformats.org/officeDocument/2006/relationships/image" Target="../media/image14.jpeg"/><Relationship Id="rId3" Type="http://schemas.openxmlformats.org/officeDocument/2006/relationships/image" Target="../media/image5.png"/><Relationship Id="rId7" Type="http://schemas.openxmlformats.org/officeDocument/2006/relationships/image" Target="../media/image9.jpg"/><Relationship Id="rId12" Type="http://schemas.openxmlformats.org/officeDocument/2006/relationships/image" Target="../media/image1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8.jpg"/><Relationship Id="rId11" Type="http://schemas.microsoft.com/office/2007/relationships/hdphoto" Target="../media/hdphoto1.wdp"/><Relationship Id="rId5" Type="http://schemas.openxmlformats.org/officeDocument/2006/relationships/image" Target="../media/image7.jpg"/><Relationship Id="rId10" Type="http://schemas.openxmlformats.org/officeDocument/2006/relationships/image" Target="../media/image12.png"/><Relationship Id="rId4" Type="http://schemas.openxmlformats.org/officeDocument/2006/relationships/image" Target="../media/image6.jpg"/><Relationship Id="rId9" Type="http://schemas.openxmlformats.org/officeDocument/2006/relationships/image" Target="../media/image11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Relationship Id="rId6" Type="http://schemas.microsoft.com/office/2007/relationships/hdphoto" Target="../media/hdphoto1.wdp"/><Relationship Id="rId5" Type="http://schemas.openxmlformats.org/officeDocument/2006/relationships/image" Target="../media/image12.png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7" Type="http://schemas.microsoft.com/office/2007/relationships/hdphoto" Target="../media/hdphoto1.wdp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2.png"/><Relationship Id="rId5" Type="http://schemas.openxmlformats.org/officeDocument/2006/relationships/image" Target="../media/image5.png"/><Relationship Id="rId4" Type="http://schemas.openxmlformats.org/officeDocument/2006/relationships/image" Target="../media/image1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7" Type="http://schemas.microsoft.com/office/2007/relationships/hdphoto" Target="../media/hdphoto1.wdp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2.png"/><Relationship Id="rId5" Type="http://schemas.openxmlformats.org/officeDocument/2006/relationships/image" Target="../media/image5.png"/><Relationship Id="rId4" Type="http://schemas.openxmlformats.org/officeDocument/2006/relationships/image" Target="../media/image1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Relationship Id="rId5" Type="http://schemas.microsoft.com/office/2007/relationships/hdphoto" Target="../media/hdphoto1.wdp"/><Relationship Id="rId4" Type="http://schemas.openxmlformats.org/officeDocument/2006/relationships/image" Target="../media/image1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Relationship Id="rId5" Type="http://schemas.microsoft.com/office/2007/relationships/hdphoto" Target="../media/hdphoto1.wdp"/><Relationship Id="rId4" Type="http://schemas.openxmlformats.org/officeDocument/2006/relationships/image" Target="../media/image12.png"/></Relationships>
</file>

<file path=ppt/slides/_rels/slide8.xml.rels><?xml version="1.0" encoding="UTF-8" standalone="yes"?>
<Relationships xmlns="http://schemas.openxmlformats.org/package/2006/relationships"><Relationship Id="rId8" Type="http://schemas.microsoft.com/office/2007/relationships/hdphoto" Target="../media/hdphoto1.wdp"/><Relationship Id="rId3" Type="http://schemas.openxmlformats.org/officeDocument/2006/relationships/image" Target="../media/image19.png"/><Relationship Id="rId7" Type="http://schemas.openxmlformats.org/officeDocument/2006/relationships/image" Target="../media/image1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1.xml"/><Relationship Id="rId6" Type="http://schemas.openxmlformats.org/officeDocument/2006/relationships/image" Target="../media/image5.png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1.xml"/><Relationship Id="rId6" Type="http://schemas.microsoft.com/office/2007/relationships/hdphoto" Target="../media/hdphoto1.wdp"/><Relationship Id="rId5" Type="http://schemas.openxmlformats.org/officeDocument/2006/relationships/image" Target="../media/image12.png"/><Relationship Id="rId4" Type="http://schemas.openxmlformats.org/officeDocument/2006/relationships/image" Target="../media/image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g"/><Relationship Id="rId7" Type="http://schemas.microsoft.com/office/2007/relationships/hdphoto" Target="../media/hdphoto1.wdp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2.png"/><Relationship Id="rId5" Type="http://schemas.openxmlformats.org/officeDocument/2006/relationships/image" Target="../media/image5.png"/><Relationship Id="rId4" Type="http://schemas.openxmlformats.org/officeDocument/2006/relationships/image" Target="../media/image2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s://logiclike.com/ru/start?course=child&amp;utm_source=yandex&amp;utm_medium=cpc&amp;utm_campaign=LL-web-rus-cpa-main-18.09.2024&amp;utm_term=%D1%81%D0%B0%D0%B9%D1%82%D1%8B%20%D0%B4%D0%BB%D1%8F%20%D0%B4%D0%B5%D1%82%D0%B5%D0%B9&amp;campaignid=114378513&amp;channel=search&amp;etext=2202.VwPeB4sUzyNHvw_zJIe6YR7p4VNNqdkjaNFLCxLEJ_hYuecZu-_dLHZHnxFjeJoAgwZKByayQpxKSu9j5pF51nV3cnFkeGx6dWx6b2pqYWI.a4eda1fbd1b37cf27907a7ff6cf875fe21f68d60&amp;yclid=11145854575331246079" TargetMode="Externa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1.xml"/><Relationship Id="rId6" Type="http://schemas.microsoft.com/office/2007/relationships/hdphoto" Target="../media/hdphoto1.wdp"/><Relationship Id="rId5" Type="http://schemas.openxmlformats.org/officeDocument/2006/relationships/image" Target="../media/image12.png"/><Relationship Id="rId4" Type="http://schemas.openxmlformats.org/officeDocument/2006/relationships/image" Target="../media/image5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s://externat.foxford.ru/perehod-na-semeynoe-obrazovanie" TargetMode="Externa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1.xml"/><Relationship Id="rId6" Type="http://schemas.microsoft.com/office/2007/relationships/hdphoto" Target="../media/hdphoto1.wdp"/><Relationship Id="rId5" Type="http://schemas.openxmlformats.org/officeDocument/2006/relationships/image" Target="../media/image12.png"/><Relationship Id="rId4" Type="http://schemas.openxmlformats.org/officeDocument/2006/relationships/image" Target="../media/image5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s://uchi.ru/" TargetMode="Externa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1.xml"/><Relationship Id="rId6" Type="http://schemas.microsoft.com/office/2007/relationships/hdphoto" Target="../media/hdphoto1.wdp"/><Relationship Id="rId5" Type="http://schemas.openxmlformats.org/officeDocument/2006/relationships/image" Target="../media/image12.png"/><Relationship Id="rId4" Type="http://schemas.openxmlformats.org/officeDocument/2006/relationships/image" Target="../media/image5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1.xml"/><Relationship Id="rId5" Type="http://schemas.microsoft.com/office/2007/relationships/hdphoto" Target="../media/hdphoto1.wdp"/><Relationship Id="rId4" Type="http://schemas.openxmlformats.org/officeDocument/2006/relationships/image" Target="../media/image12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2.xml"/><Relationship Id="rId6" Type="http://schemas.microsoft.com/office/2007/relationships/hdphoto" Target="../media/hdphoto1.wdp"/><Relationship Id="rId5" Type="http://schemas.openxmlformats.org/officeDocument/2006/relationships/image" Target="../media/image12.png"/><Relationship Id="rId4" Type="http://schemas.openxmlformats.org/officeDocument/2006/relationships/image" Target="../media/image5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2.xml"/><Relationship Id="rId6" Type="http://schemas.microsoft.com/office/2007/relationships/hdphoto" Target="../media/hdphoto1.wdp"/><Relationship Id="rId5" Type="http://schemas.openxmlformats.org/officeDocument/2006/relationships/image" Target="../media/image12.png"/><Relationship Id="rId4" Type="http://schemas.openxmlformats.org/officeDocument/2006/relationships/image" Target="../media/image5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2.xml"/><Relationship Id="rId5" Type="http://schemas.microsoft.com/office/2007/relationships/hdphoto" Target="../media/hdphoto1.wdp"/><Relationship Id="rId4" Type="http://schemas.openxmlformats.org/officeDocument/2006/relationships/image" Target="../media/image12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2.xml"/><Relationship Id="rId6" Type="http://schemas.microsoft.com/office/2007/relationships/hdphoto" Target="../media/hdphoto1.wdp"/><Relationship Id="rId5" Type="http://schemas.openxmlformats.org/officeDocument/2006/relationships/image" Target="../media/image12.png"/><Relationship Id="rId4" Type="http://schemas.openxmlformats.org/officeDocument/2006/relationships/image" Target="../media/image5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2.xml"/><Relationship Id="rId5" Type="http://schemas.microsoft.com/office/2007/relationships/hdphoto" Target="../media/hdphoto1.wdp"/><Relationship Id="rId4" Type="http://schemas.openxmlformats.org/officeDocument/2006/relationships/image" Target="../media/image12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2.xml"/><Relationship Id="rId6" Type="http://schemas.microsoft.com/office/2007/relationships/hdphoto" Target="../media/hdphoto1.wdp"/><Relationship Id="rId5" Type="http://schemas.openxmlformats.org/officeDocument/2006/relationships/image" Target="../media/image12.png"/><Relationship Id="rId4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>
            <a:extLst>
              <a:ext uri="{FF2B5EF4-FFF2-40B4-BE49-F238E27FC236}">
                <a16:creationId xmlns:a16="http://schemas.microsoft.com/office/drawing/2014/main" id="{7CA1C69C-8528-A423-702A-BF42BAC23450}"/>
              </a:ext>
            </a:extLst>
          </p:cNvPr>
          <p:cNvGrpSpPr/>
          <p:nvPr/>
        </p:nvGrpSpPr>
        <p:grpSpPr>
          <a:xfrm>
            <a:off x="107217" y="-200715"/>
            <a:ext cx="9143524" cy="5143502"/>
            <a:chOff x="235037" y="-441326"/>
            <a:chExt cx="20104464" cy="11309354"/>
          </a:xfrm>
        </p:grpSpPr>
        <p:pic>
          <p:nvPicPr>
            <p:cNvPr id="3" name="object 3">
              <a:extLst>
                <a:ext uri="{FF2B5EF4-FFF2-40B4-BE49-F238E27FC236}">
                  <a16:creationId xmlns:a16="http://schemas.microsoft.com/office/drawing/2014/main" id="{4A79292A-AA12-A79A-FAB4-5402EA2AA97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235037" y="5236037"/>
              <a:ext cx="11475985" cy="3730870"/>
            </a:xfrm>
            <a:prstGeom prst="rect">
              <a:avLst/>
            </a:prstGeom>
            <a:noFill/>
            <a:ln cap="flat">
              <a:noFill/>
            </a:ln>
          </p:spPr>
        </p:pic>
        <p:sp>
          <p:nvSpPr>
            <p:cNvPr id="4" name="object 4">
              <a:extLst>
                <a:ext uri="{FF2B5EF4-FFF2-40B4-BE49-F238E27FC236}">
                  <a16:creationId xmlns:a16="http://schemas.microsoft.com/office/drawing/2014/main" id="{524FBB4A-E1F0-3283-720F-8A74BB3E01E4}"/>
                </a:ext>
              </a:extLst>
            </p:cNvPr>
            <p:cNvSpPr/>
            <p:nvPr/>
          </p:nvSpPr>
          <p:spPr>
            <a:xfrm>
              <a:off x="8382359" y="-422535"/>
              <a:ext cx="10095232" cy="11290270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10095230"/>
                <a:gd name="f4" fmla="val 11271250"/>
                <a:gd name="f5" fmla="val 3587471"/>
                <a:gd name="f6" fmla="val 11271028"/>
                <a:gd name="f7" fmla="val 6507331"/>
                <a:gd name="f8" fmla="val 10094803"/>
                <a:gd name="f9" fmla="*/ f0 1 10095230"/>
                <a:gd name="f10" fmla="*/ f1 1 11271250"/>
                <a:gd name="f11" fmla="val f2"/>
                <a:gd name="f12" fmla="val f3"/>
                <a:gd name="f13" fmla="val f4"/>
                <a:gd name="f14" fmla="+- f13 0 f11"/>
                <a:gd name="f15" fmla="+- f12 0 f11"/>
                <a:gd name="f16" fmla="*/ f15 1 10095230"/>
                <a:gd name="f17" fmla="*/ f14 1 11271250"/>
                <a:gd name="f18" fmla="*/ f11 1 f16"/>
                <a:gd name="f19" fmla="*/ f12 1 f16"/>
                <a:gd name="f20" fmla="*/ f11 1 f17"/>
                <a:gd name="f21" fmla="*/ f13 1 f17"/>
                <a:gd name="f22" fmla="*/ f18 f9 1"/>
                <a:gd name="f23" fmla="*/ f19 f9 1"/>
                <a:gd name="f24" fmla="*/ f21 f10 1"/>
                <a:gd name="f25" fmla="*/ f20 f10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22" t="f25" r="f23" b="f24"/>
              <a:pathLst>
                <a:path w="10095230" h="11271250">
                  <a:moveTo>
                    <a:pt x="f5" y="f6"/>
                  </a:moveTo>
                  <a:lnTo>
                    <a:pt x="f2" y="f6"/>
                  </a:lnTo>
                  <a:lnTo>
                    <a:pt x="f7" y="f2"/>
                  </a:lnTo>
                  <a:lnTo>
                    <a:pt x="f8" y="f2"/>
                  </a:lnTo>
                  <a:lnTo>
                    <a:pt x="f5" y="f6"/>
                  </a:lnTo>
                  <a:close/>
                </a:path>
              </a:pathLst>
            </a:custGeom>
            <a:solidFill>
              <a:srgbClr val="272E52"/>
            </a:solidFill>
            <a:ln cap="flat">
              <a:noFill/>
              <a:prstDash val="solid"/>
            </a:ln>
          </p:spPr>
          <p:txBody>
            <a:bodyPr vert="horz" wrap="square" lIns="0" tIns="0" rIns="0" bIns="0" anchor="t" anchorCtr="0" compatLnSpc="1">
              <a:noAutofit/>
            </a:bodyPr>
            <a:lstStyle/>
            <a:p>
              <a:pPr defTabSz="415869">
                <a:buClrTx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ru-RU" sz="819" dirty="0"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object 5">
              <a:extLst>
                <a:ext uri="{FF2B5EF4-FFF2-40B4-BE49-F238E27FC236}">
                  <a16:creationId xmlns:a16="http://schemas.microsoft.com/office/drawing/2014/main" id="{46D8E4D5-6CA5-908B-6CE1-4A68AFBBBD6A}"/>
                </a:ext>
              </a:extLst>
            </p:cNvPr>
            <p:cNvSpPr/>
            <p:nvPr/>
          </p:nvSpPr>
          <p:spPr>
            <a:xfrm>
              <a:off x="8376105" y="-441326"/>
              <a:ext cx="11963396" cy="11309354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11963400"/>
                <a:gd name="f4" fmla="val 11290300"/>
                <a:gd name="f5" fmla="val 11963028"/>
                <a:gd name="f6" fmla="val 11289792"/>
                <a:gd name="f7" fmla="val 6518165"/>
                <a:gd name="f8" fmla="val 11963015"/>
                <a:gd name="f9" fmla="*/ f0 1 11963400"/>
                <a:gd name="f10" fmla="*/ f1 1 11290300"/>
                <a:gd name="f11" fmla="val f2"/>
                <a:gd name="f12" fmla="val f3"/>
                <a:gd name="f13" fmla="val f4"/>
                <a:gd name="f14" fmla="+- f13 0 f11"/>
                <a:gd name="f15" fmla="+- f12 0 f11"/>
                <a:gd name="f16" fmla="*/ f15 1 11963400"/>
                <a:gd name="f17" fmla="*/ f14 1 11290300"/>
                <a:gd name="f18" fmla="*/ f11 1 f16"/>
                <a:gd name="f19" fmla="*/ f12 1 f16"/>
                <a:gd name="f20" fmla="*/ f11 1 f17"/>
                <a:gd name="f21" fmla="*/ f13 1 f17"/>
                <a:gd name="f22" fmla="*/ f18 f9 1"/>
                <a:gd name="f23" fmla="*/ f19 f9 1"/>
                <a:gd name="f24" fmla="*/ f21 f10 1"/>
                <a:gd name="f25" fmla="*/ f20 f10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22" t="f25" r="f23" b="f24"/>
              <a:pathLst>
                <a:path w="11963400" h="11290300">
                  <a:moveTo>
                    <a:pt x="f5" y="f6"/>
                  </a:moveTo>
                  <a:lnTo>
                    <a:pt x="f2" y="f6"/>
                  </a:lnTo>
                  <a:lnTo>
                    <a:pt x="f7" y="f2"/>
                  </a:lnTo>
                  <a:lnTo>
                    <a:pt x="f8" y="f2"/>
                  </a:lnTo>
                  <a:lnTo>
                    <a:pt x="f5" y="f6"/>
                  </a:lnTo>
                  <a:close/>
                </a:path>
              </a:pathLst>
            </a:custGeom>
            <a:solidFill>
              <a:srgbClr val="E6E9EB"/>
            </a:solidFill>
            <a:ln cap="flat">
              <a:noFill/>
              <a:prstDash val="solid"/>
            </a:ln>
          </p:spPr>
          <p:txBody>
            <a:bodyPr vert="horz" wrap="square" lIns="0" tIns="0" rIns="0" bIns="0" anchor="t" anchorCtr="0" compatLnSpc="1">
              <a:noAutofit/>
            </a:bodyPr>
            <a:lstStyle/>
            <a:p>
              <a:pPr defTabSz="415869">
                <a:buClrTx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ru-RU" sz="819" dirty="0"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" name="object 6">
              <a:extLst>
                <a:ext uri="{FF2B5EF4-FFF2-40B4-BE49-F238E27FC236}">
                  <a16:creationId xmlns:a16="http://schemas.microsoft.com/office/drawing/2014/main" id="{6E979AB4-D50A-3C90-700B-33CE3F4543AD}"/>
                </a:ext>
              </a:extLst>
            </p:cNvPr>
            <p:cNvSpPr/>
            <p:nvPr/>
          </p:nvSpPr>
          <p:spPr>
            <a:xfrm>
              <a:off x="13072335" y="5236046"/>
              <a:ext cx="7266937" cy="3720382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7266940"/>
                <a:gd name="f4" fmla="val 3714115"/>
                <a:gd name="f5" fmla="val 7266794"/>
                <a:gd name="f6" fmla="val 3714106"/>
                <a:gd name="f7" fmla="val 2144340"/>
                <a:gd name="f8" fmla="val 7266792"/>
                <a:gd name="f9" fmla="*/ f0 1 7266940"/>
                <a:gd name="f10" fmla="*/ f1 1 3714115"/>
                <a:gd name="f11" fmla="val f2"/>
                <a:gd name="f12" fmla="val f3"/>
                <a:gd name="f13" fmla="val f4"/>
                <a:gd name="f14" fmla="+- f13 0 f11"/>
                <a:gd name="f15" fmla="+- f12 0 f11"/>
                <a:gd name="f16" fmla="*/ f15 1 7266940"/>
                <a:gd name="f17" fmla="*/ f14 1 3714115"/>
                <a:gd name="f18" fmla="*/ f11 1 f16"/>
                <a:gd name="f19" fmla="*/ f12 1 f16"/>
                <a:gd name="f20" fmla="*/ f11 1 f17"/>
                <a:gd name="f21" fmla="*/ f13 1 f17"/>
                <a:gd name="f22" fmla="*/ f18 f9 1"/>
                <a:gd name="f23" fmla="*/ f19 f9 1"/>
                <a:gd name="f24" fmla="*/ f21 f10 1"/>
                <a:gd name="f25" fmla="*/ f20 f10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22" t="f25" r="f23" b="f24"/>
              <a:pathLst>
                <a:path w="7266940" h="3714115">
                  <a:moveTo>
                    <a:pt x="f5" y="f6"/>
                  </a:moveTo>
                  <a:lnTo>
                    <a:pt x="f2" y="f6"/>
                  </a:lnTo>
                  <a:lnTo>
                    <a:pt x="f7" y="f2"/>
                  </a:lnTo>
                  <a:lnTo>
                    <a:pt x="f8" y="f2"/>
                  </a:lnTo>
                  <a:lnTo>
                    <a:pt x="f5" y="f6"/>
                  </a:lnTo>
                  <a:close/>
                </a:path>
              </a:pathLst>
            </a:custGeom>
            <a:solidFill>
              <a:srgbClr val="1D4992"/>
            </a:solidFill>
            <a:ln cap="flat">
              <a:noFill/>
              <a:prstDash val="solid"/>
            </a:ln>
          </p:spPr>
          <p:txBody>
            <a:bodyPr vert="horz" wrap="square" lIns="0" tIns="0" rIns="0" bIns="0" anchor="t" anchorCtr="0" compatLnSpc="1">
              <a:noAutofit/>
            </a:bodyPr>
            <a:lstStyle/>
            <a:p>
              <a:pPr defTabSz="415869">
                <a:buClrTx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ru-RU" sz="819" dirty="0"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" name="object 7">
              <a:extLst>
                <a:ext uri="{FF2B5EF4-FFF2-40B4-BE49-F238E27FC236}">
                  <a16:creationId xmlns:a16="http://schemas.microsoft.com/office/drawing/2014/main" id="{435266A3-1A10-3B91-9C0F-5158352A10FC}"/>
                </a:ext>
              </a:extLst>
            </p:cNvPr>
            <p:cNvSpPr/>
            <p:nvPr/>
          </p:nvSpPr>
          <p:spPr>
            <a:xfrm>
              <a:off x="9483873" y="5236046"/>
              <a:ext cx="5732145" cy="3720382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5732144"/>
                <a:gd name="f4" fmla="val 3714115"/>
                <a:gd name="f5" fmla="val 3587471"/>
                <a:gd name="f6" fmla="val 3714106"/>
                <a:gd name="f7" fmla="val 2144340"/>
                <a:gd name="f8" fmla="val 5731812"/>
                <a:gd name="f9" fmla="*/ f0 1 5732144"/>
                <a:gd name="f10" fmla="*/ f1 1 3714115"/>
                <a:gd name="f11" fmla="val f2"/>
                <a:gd name="f12" fmla="val f3"/>
                <a:gd name="f13" fmla="val f4"/>
                <a:gd name="f14" fmla="+- f13 0 f11"/>
                <a:gd name="f15" fmla="+- f12 0 f11"/>
                <a:gd name="f16" fmla="*/ f15 1 5732144"/>
                <a:gd name="f17" fmla="*/ f14 1 3714115"/>
                <a:gd name="f18" fmla="*/ f11 1 f16"/>
                <a:gd name="f19" fmla="*/ f12 1 f16"/>
                <a:gd name="f20" fmla="*/ f11 1 f17"/>
                <a:gd name="f21" fmla="*/ f13 1 f17"/>
                <a:gd name="f22" fmla="*/ f18 f9 1"/>
                <a:gd name="f23" fmla="*/ f19 f9 1"/>
                <a:gd name="f24" fmla="*/ f21 f10 1"/>
                <a:gd name="f25" fmla="*/ f20 f10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22" t="f25" r="f23" b="f24"/>
              <a:pathLst>
                <a:path w="5732144" h="3714115">
                  <a:moveTo>
                    <a:pt x="f5" y="f6"/>
                  </a:moveTo>
                  <a:lnTo>
                    <a:pt x="f2" y="f6"/>
                  </a:lnTo>
                  <a:lnTo>
                    <a:pt x="f7" y="f2"/>
                  </a:lnTo>
                  <a:lnTo>
                    <a:pt x="f8" y="f2"/>
                  </a:lnTo>
                  <a:lnTo>
                    <a:pt x="f5" y="f6"/>
                  </a:lnTo>
                  <a:close/>
                </a:path>
              </a:pathLst>
            </a:custGeom>
            <a:solidFill>
              <a:srgbClr val="013E99">
                <a:alpha val="68627"/>
              </a:srgbClr>
            </a:solidFill>
            <a:ln cap="flat">
              <a:noFill/>
              <a:prstDash val="solid"/>
            </a:ln>
          </p:spPr>
          <p:txBody>
            <a:bodyPr vert="horz" wrap="square" lIns="0" tIns="0" rIns="0" bIns="0" anchor="t" anchorCtr="0" compatLnSpc="1">
              <a:noAutofit/>
            </a:bodyPr>
            <a:lstStyle/>
            <a:p>
              <a:pPr defTabSz="415869">
                <a:buClrTx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ru-RU" sz="819" dirty="0"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8" name="Прямоугольник 10">
            <a:extLst>
              <a:ext uri="{FF2B5EF4-FFF2-40B4-BE49-F238E27FC236}">
                <a16:creationId xmlns:a16="http://schemas.microsoft.com/office/drawing/2014/main" id="{1C26AD7E-EC36-F92C-BDBC-3C294C077D95}"/>
              </a:ext>
            </a:extLst>
          </p:cNvPr>
          <p:cNvSpPr/>
          <p:nvPr/>
        </p:nvSpPr>
        <p:spPr>
          <a:xfrm>
            <a:off x="5510192" y="665678"/>
            <a:ext cx="3636502" cy="1316922"/>
          </a:xfrm>
          <a:prstGeom prst="rect">
            <a:avLst/>
          </a:prstGeom>
          <a:solidFill>
            <a:srgbClr val="FFFFFF"/>
          </a:solidFill>
          <a:ln cap="flat">
            <a:noFill/>
            <a:prstDash val="solid"/>
          </a:ln>
        </p:spPr>
        <p:txBody>
          <a:bodyPr vert="horz" wrap="square" lIns="41587" tIns="20794" rIns="41587" bIns="20794" anchor="ctr" anchorCtr="1" compatLnSpc="1">
            <a:noAutofit/>
          </a:bodyPr>
          <a:lstStyle/>
          <a:p>
            <a:pPr algn="ctr" defTabSz="415869">
              <a:buClrTx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ru-RU" sz="819" dirty="0">
              <a:solidFill>
                <a:srgbClr val="FFFFFF"/>
              </a:solidFill>
              <a:latin typeface="Calibri"/>
              <a:ea typeface="+mn-ea"/>
              <a:cs typeface="+mn-cs"/>
            </a:endParaRP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ED8C70F7-5D6D-50F9-3F6C-390FC6941E6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32260" y="862482"/>
            <a:ext cx="995030" cy="923314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10" name="Рисунок 11">
            <a:extLst>
              <a:ext uri="{FF2B5EF4-FFF2-40B4-BE49-F238E27FC236}">
                <a16:creationId xmlns:a16="http://schemas.microsoft.com/office/drawing/2014/main" id="{0B5A93E4-303D-88F8-0B1B-E4001E1FD2E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35243" y="2606406"/>
            <a:ext cx="866393" cy="866393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12" name="Заголовок 1">
            <a:extLst>
              <a:ext uri="{FF2B5EF4-FFF2-40B4-BE49-F238E27FC236}">
                <a16:creationId xmlns:a16="http://schemas.microsoft.com/office/drawing/2014/main" id="{722CAD7A-F176-E11F-3EA8-645E7F4474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7301" y="591908"/>
            <a:ext cx="8553811" cy="1588646"/>
          </a:xfrm>
        </p:spPr>
        <p:txBody>
          <a:bodyPr>
            <a:noAutofit/>
          </a:bodyPr>
          <a:lstStyle/>
          <a:p>
            <a:r>
              <a:rPr lang="ru-RU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Разработка онлайн-игры </a:t>
            </a:r>
            <a:br>
              <a:rPr lang="ru-RU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«Навигатор развития талантов»</a:t>
            </a:r>
            <a:endParaRPr lang="ru-RU" sz="27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E071DD5A-6DBF-3825-0240-AC038830F9AE}"/>
              </a:ext>
            </a:extLst>
          </p:cNvPr>
          <p:cNvSpPr txBox="1"/>
          <p:nvPr/>
        </p:nvSpPr>
        <p:spPr>
          <a:xfrm>
            <a:off x="5326503" y="2331742"/>
            <a:ext cx="3404609" cy="27312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85800">
              <a:buClrTx/>
            </a:pPr>
            <a:r>
              <a:rPr lang="ru" sz="1600" b="0" i="0" u="none" strike="noStrike" cap="none" dirty="0">
                <a:solidFill>
                  <a:schemeClr val="bg1"/>
                </a:solidFill>
                <a:latin typeface="Comic Sans MS"/>
                <a:ea typeface="Comic Sans MS"/>
                <a:cs typeface="Comic Sans MS"/>
                <a:sym typeface="Comic Sans MS"/>
              </a:rPr>
              <a:t>Бакаева Ирина Александровна </a:t>
            </a:r>
          </a:p>
          <a:p>
            <a:pPr defTabSz="685800">
              <a:buClrTx/>
            </a:pPr>
            <a:r>
              <a:rPr lang="ru-RU" sz="1800" kern="1200" dirty="0" err="1">
                <a:solidFill>
                  <a:prstClr val="white"/>
                </a:solidFill>
                <a:latin typeface="Calibri" panose="020F0502020204030204"/>
                <a:ea typeface="+mn-ea"/>
                <a:cs typeface="+mn-cs"/>
              </a:rPr>
              <a:t>Филаретова</a:t>
            </a:r>
            <a:r>
              <a:rPr lang="ru-RU" sz="1800" kern="1200" dirty="0">
                <a:solidFill>
                  <a:prstClr val="white"/>
                </a:solidFill>
                <a:latin typeface="Calibri" panose="020F0502020204030204"/>
                <a:ea typeface="+mn-ea"/>
                <a:cs typeface="+mn-cs"/>
              </a:rPr>
              <a:t> Инесса</a:t>
            </a:r>
          </a:p>
          <a:p>
            <a:pPr defTabSz="685800">
              <a:buClrTx/>
            </a:pPr>
            <a:r>
              <a:rPr lang="ru-RU" sz="1800" kern="1200" dirty="0" err="1">
                <a:solidFill>
                  <a:prstClr val="white"/>
                </a:solidFill>
                <a:latin typeface="Calibri" panose="020F0502020204030204"/>
                <a:ea typeface="+mn-ea"/>
                <a:cs typeface="+mn-cs"/>
              </a:rPr>
              <a:t>Голышкина</a:t>
            </a:r>
            <a:r>
              <a:rPr lang="ru-RU" sz="1800" kern="1200" dirty="0">
                <a:solidFill>
                  <a:prstClr val="white"/>
                </a:solidFill>
                <a:latin typeface="Calibri" panose="020F0502020204030204"/>
                <a:ea typeface="+mn-ea"/>
                <a:cs typeface="+mn-cs"/>
              </a:rPr>
              <a:t> Милана </a:t>
            </a:r>
          </a:p>
          <a:p>
            <a:pPr defTabSz="685800">
              <a:buClrTx/>
            </a:pPr>
            <a:r>
              <a:rPr lang="ru-RU" sz="1800" kern="1200" dirty="0">
                <a:solidFill>
                  <a:prstClr val="white"/>
                </a:solidFill>
                <a:latin typeface="Calibri" panose="020F0502020204030204"/>
                <a:ea typeface="+mn-ea"/>
                <a:cs typeface="+mn-cs"/>
              </a:rPr>
              <a:t>Одноралова Светлана </a:t>
            </a:r>
          </a:p>
          <a:p>
            <a:pPr defTabSz="685800">
              <a:buClrTx/>
            </a:pPr>
            <a:r>
              <a:rPr lang="ru-RU" sz="1800" kern="1200" dirty="0">
                <a:solidFill>
                  <a:prstClr val="white"/>
                </a:solidFill>
                <a:latin typeface="Calibri" panose="020F0502020204030204"/>
                <a:ea typeface="+mn-ea"/>
                <a:cs typeface="+mn-cs"/>
              </a:rPr>
              <a:t>Ребенок Валерия </a:t>
            </a:r>
          </a:p>
          <a:p>
            <a:pPr defTabSz="685800">
              <a:buClrTx/>
            </a:pPr>
            <a:r>
              <a:rPr lang="ru-RU" sz="1800" kern="1200" dirty="0">
                <a:solidFill>
                  <a:prstClr val="white"/>
                </a:solidFill>
                <a:latin typeface="Calibri" panose="020F0502020204030204"/>
                <a:ea typeface="+mn-ea"/>
                <a:cs typeface="+mn-cs"/>
              </a:rPr>
              <a:t>Шевченко Людмила </a:t>
            </a:r>
          </a:p>
          <a:p>
            <a:pPr defTabSz="685800">
              <a:buClrTx/>
            </a:pPr>
            <a:endParaRPr lang="ru-RU" sz="1637" kern="1200" dirty="0">
              <a:solidFill>
                <a:prstClr val="white"/>
              </a:solidFill>
              <a:latin typeface="Calibri" panose="020F0502020204030204"/>
              <a:ea typeface="+mn-ea"/>
              <a:cs typeface="+mn-cs"/>
            </a:endParaRPr>
          </a:p>
          <a:p>
            <a:pPr defTabSz="685800">
              <a:buClrTx/>
            </a:pPr>
            <a:endParaRPr lang="ru-RU" sz="1637" kern="1200" dirty="0">
              <a:solidFill>
                <a:prstClr val="white"/>
              </a:solidFill>
              <a:latin typeface="Calibri" panose="020F0502020204030204"/>
              <a:ea typeface="+mn-ea"/>
              <a:cs typeface="+mn-cs"/>
            </a:endParaRPr>
          </a:p>
          <a:p>
            <a:pPr defTabSz="685800">
              <a:buClrTx/>
            </a:pPr>
            <a:r>
              <a:rPr lang="ru-RU" sz="1637" kern="1200" dirty="0">
                <a:solidFill>
                  <a:prstClr val="white"/>
                </a:solidFill>
                <a:latin typeface="Calibri" panose="020F0502020204030204"/>
                <a:ea typeface="+mn-ea"/>
                <a:cs typeface="+mn-cs"/>
              </a:rPr>
              <a:t> </a:t>
            </a:r>
          </a:p>
          <a:p>
            <a:pPr defTabSz="685800">
              <a:buClrTx/>
            </a:pPr>
            <a:endParaRPr lang="ru-RU" sz="1637" kern="1200" dirty="0">
              <a:solidFill>
                <a:prstClr val="white"/>
              </a:solidFill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FD5A3265-B65C-34A7-8807-DDDE456C294A}"/>
              </a:ext>
            </a:extLst>
          </p:cNvPr>
          <p:cNvSpPr/>
          <p:nvPr/>
        </p:nvSpPr>
        <p:spPr>
          <a:xfrm>
            <a:off x="512975" y="86066"/>
            <a:ext cx="2891048" cy="692497"/>
          </a:xfrm>
          <a:prstGeom prst="rect">
            <a:avLst/>
          </a:prstGeom>
          <a:noFill/>
        </p:spPr>
        <p:txBody>
          <a:bodyPr wrap="none" lIns="68580" tIns="34290" rIns="68580" bIns="34290">
            <a:spAutoFit/>
          </a:bodyPr>
          <a:lstStyle/>
          <a:p>
            <a:pPr algn="ctr" defTabSz="685800">
              <a:buClrTx/>
            </a:pPr>
            <a:r>
              <a:rPr lang="en-US" sz="4050" b="1" kern="1200" dirty="0">
                <a:ln w="12700">
                  <a:solidFill>
                    <a:srgbClr val="44546A">
                      <a:lumMod val="75000"/>
                    </a:srgbClr>
                  </a:solidFill>
                  <a:prstDash val="solid"/>
                </a:ln>
                <a:solidFill>
                  <a:srgbClr val="FF0000"/>
                </a:solidFill>
                <a:effectLst>
                  <a:outerShdw dist="38100" dir="2640000" algn="bl" rotWithShape="0">
                    <a:srgbClr val="44546A">
                      <a:lumMod val="75000"/>
                    </a:srgbClr>
                  </a:outerShdw>
                </a:effectLst>
                <a:latin typeface="Calibri" panose="020F0502020204030204"/>
                <a:ea typeface="+mn-ea"/>
                <a:cs typeface="+mn-cs"/>
              </a:rPr>
              <a:t>SfeduNet  X </a:t>
            </a:r>
            <a:r>
              <a:rPr lang="ru-RU" sz="4050" b="1" kern="1200" dirty="0">
                <a:ln w="12700">
                  <a:solidFill>
                    <a:srgbClr val="44546A">
                      <a:lumMod val="75000"/>
                    </a:srgbClr>
                  </a:solidFill>
                  <a:prstDash val="solid"/>
                </a:ln>
                <a:solidFill>
                  <a:srgbClr val="FF0000"/>
                </a:solidFill>
                <a:effectLst>
                  <a:outerShdw dist="38100" dir="2640000" algn="bl" rotWithShape="0">
                    <a:srgbClr val="44546A">
                      <a:lumMod val="75000"/>
                    </a:srgbClr>
                  </a:outerShdw>
                </a:effectLst>
                <a:latin typeface="Calibri" panose="020F0502020204030204"/>
                <a:ea typeface="+mn-ea"/>
                <a:cs typeface="+mn-cs"/>
              </a:rPr>
              <a:t> </a:t>
            </a:r>
          </a:p>
        </p:txBody>
      </p:sp>
      <p:pic>
        <p:nvPicPr>
          <p:cNvPr id="14" name="Google Shape;140;p33">
            <a:extLst>
              <a:ext uri="{FF2B5EF4-FFF2-40B4-BE49-F238E27FC236}">
                <a16:creationId xmlns:a16="http://schemas.microsoft.com/office/drawing/2014/main" id="{B21FBDFC-8472-6D70-D725-DF19FFE46F04}"/>
              </a:ext>
            </a:extLst>
          </p:cNvPr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478028" y="0"/>
            <a:ext cx="1916643" cy="193985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47" name="Google Shape;347;p49"/>
          <p:cNvGrpSpPr/>
          <p:nvPr/>
        </p:nvGrpSpPr>
        <p:grpSpPr>
          <a:xfrm>
            <a:off x="0" y="0"/>
            <a:ext cx="9155353" cy="648000"/>
            <a:chOff x="0" y="0"/>
            <a:chExt cx="9155353" cy="648000"/>
          </a:xfrm>
          <a:solidFill>
            <a:srgbClr val="354EC9"/>
          </a:solidFill>
        </p:grpSpPr>
        <p:sp>
          <p:nvSpPr>
            <p:cNvPr id="348" name="Google Shape;348;p49"/>
            <p:cNvSpPr/>
            <p:nvPr/>
          </p:nvSpPr>
          <p:spPr>
            <a:xfrm>
              <a:off x="6278592" y="0"/>
              <a:ext cx="2876761" cy="648000"/>
            </a:xfrm>
            <a:prstGeom prst="rect">
              <a:avLst/>
            </a:prstGeom>
            <a:grpFill/>
            <a:ln>
              <a:noFill/>
            </a:ln>
          </p:spPr>
          <p:txBody>
            <a:bodyPr spcFirstLastPara="1" wrap="square" lIns="34275" tIns="34275" rIns="34275" bIns="3427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3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49" name="Google Shape;349;p49"/>
            <p:cNvSpPr/>
            <p:nvPr/>
          </p:nvSpPr>
          <p:spPr>
            <a:xfrm>
              <a:off x="0" y="0"/>
              <a:ext cx="6287428" cy="648000"/>
            </a:xfrm>
            <a:prstGeom prst="rect">
              <a:avLst/>
            </a:prstGeom>
            <a:grpFill/>
            <a:ln>
              <a:noFill/>
            </a:ln>
          </p:spPr>
          <p:txBody>
            <a:bodyPr spcFirstLastPara="1" wrap="square" lIns="34275" tIns="34275" rIns="34275" bIns="3427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3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pic>
        <p:nvPicPr>
          <p:cNvPr id="351" name="Google Shape;351;p49" descr="Изображение выглядит как текст, Шрифт, логотип, символ&#10;&#10;Автоматически созданное описание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103220" y="29313"/>
            <a:ext cx="713678" cy="589374"/>
          </a:xfrm>
          <a:prstGeom prst="rect">
            <a:avLst/>
          </a:prstGeom>
          <a:noFill/>
          <a:ln>
            <a:noFill/>
          </a:ln>
        </p:spPr>
      </p:pic>
      <p:sp>
        <p:nvSpPr>
          <p:cNvPr id="352" name="Google Shape;352;p49"/>
          <p:cNvSpPr txBox="1"/>
          <p:nvPr/>
        </p:nvSpPr>
        <p:spPr>
          <a:xfrm>
            <a:off x="0" y="-45448"/>
            <a:ext cx="6786300" cy="73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2100" b="1" i="0" u="none" strike="noStrike" cap="none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Команда «Разработка онлайн-игры </a:t>
            </a: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2100" b="1" i="0" u="none" strike="noStrike" cap="none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"Навигатор развития талантов"</a:t>
            </a:r>
            <a:endParaRPr sz="2100" b="1" i="0" u="none" strike="noStrike" cap="none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54" name="Google Shape;354;p49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98648" y="878064"/>
            <a:ext cx="1659897" cy="1569894"/>
          </a:xfrm>
          <a:prstGeom prst="rect">
            <a:avLst/>
          </a:prstGeom>
          <a:noFill/>
          <a:ln>
            <a:noFill/>
          </a:ln>
        </p:spPr>
      </p:pic>
      <p:sp>
        <p:nvSpPr>
          <p:cNvPr id="355" name="Google Shape;355;p49"/>
          <p:cNvSpPr/>
          <p:nvPr/>
        </p:nvSpPr>
        <p:spPr>
          <a:xfrm>
            <a:off x="79904" y="4867953"/>
            <a:ext cx="1770036" cy="2462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000" b="0" i="0" u="none" strike="noStrike" cap="none" dirty="0">
                <a:solidFill>
                  <a:srgbClr val="000000"/>
                </a:solidFill>
                <a:latin typeface="Comic Sans MS"/>
                <a:ea typeface="Comic Sans MS"/>
                <a:cs typeface="Comic Sans MS"/>
                <a:sym typeface="Comic Sans MS"/>
              </a:rPr>
              <a:t>Бакаева И. А. – наставник </a:t>
            </a:r>
            <a:endParaRPr sz="1000" b="0" i="0" u="none" strike="noStrike" cap="none" dirty="0">
              <a:solidFill>
                <a:srgbClr val="000000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pic>
        <p:nvPicPr>
          <p:cNvPr id="358" name="Google Shape;358;p49"/>
          <p:cNvPicPr preferRelativeResize="0"/>
          <p:nvPr/>
        </p:nvPicPr>
        <p:blipFill rotWithShape="1">
          <a:blip r:embed="rId5">
            <a:alphaModFix/>
          </a:blip>
          <a:srcRect t="23303"/>
          <a:stretch/>
        </p:blipFill>
        <p:spPr>
          <a:xfrm>
            <a:off x="2559865" y="982262"/>
            <a:ext cx="1255107" cy="1445119"/>
          </a:xfrm>
          <a:prstGeom prst="rect">
            <a:avLst/>
          </a:prstGeom>
          <a:noFill/>
          <a:ln>
            <a:noFill/>
          </a:ln>
        </p:spPr>
      </p:pic>
      <p:pic>
        <p:nvPicPr>
          <p:cNvPr id="360" name="Google Shape;360;p49"/>
          <p:cNvPicPr preferRelativeResize="0"/>
          <p:nvPr/>
        </p:nvPicPr>
        <p:blipFill rotWithShape="1">
          <a:blip r:embed="rId6">
            <a:alphaModFix/>
          </a:blip>
          <a:srcRect t="19099"/>
          <a:stretch/>
        </p:blipFill>
        <p:spPr>
          <a:xfrm>
            <a:off x="407251" y="3081758"/>
            <a:ext cx="1442689" cy="1757589"/>
          </a:xfrm>
          <a:prstGeom prst="rect">
            <a:avLst/>
          </a:prstGeom>
          <a:noFill/>
          <a:ln>
            <a:noFill/>
          </a:ln>
        </p:spPr>
      </p:pic>
      <p:pic>
        <p:nvPicPr>
          <p:cNvPr id="361" name="Google Shape;361;p49"/>
          <p:cNvPicPr preferRelativeResize="0"/>
          <p:nvPr/>
        </p:nvPicPr>
        <p:blipFill rotWithShape="1">
          <a:blip r:embed="rId7">
            <a:alphaModFix/>
          </a:blip>
          <a:srcRect t="39640"/>
          <a:stretch/>
        </p:blipFill>
        <p:spPr>
          <a:xfrm>
            <a:off x="4363125" y="3237363"/>
            <a:ext cx="1754697" cy="1415137"/>
          </a:xfrm>
          <a:prstGeom prst="rect">
            <a:avLst/>
          </a:prstGeom>
          <a:noFill/>
          <a:ln>
            <a:noFill/>
          </a:ln>
        </p:spPr>
      </p:pic>
      <p:sp>
        <p:nvSpPr>
          <p:cNvPr id="362" name="Google Shape;362;p49"/>
          <p:cNvSpPr/>
          <p:nvPr/>
        </p:nvSpPr>
        <p:spPr>
          <a:xfrm>
            <a:off x="76111" y="2406821"/>
            <a:ext cx="2124269" cy="4001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000" b="0" i="0" u="none" strike="noStrike" cap="none" dirty="0">
                <a:solidFill>
                  <a:srgbClr val="000000"/>
                </a:solidFill>
                <a:latin typeface="Comic Sans MS"/>
                <a:ea typeface="Comic Sans MS"/>
                <a:cs typeface="Comic Sans MS"/>
                <a:sym typeface="Comic Sans MS"/>
              </a:rPr>
              <a:t>Одноралова Светлана </a:t>
            </a:r>
            <a:endParaRPr dirty="0"/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000" b="0" i="0" u="none" strike="noStrike" cap="none" dirty="0">
                <a:solidFill>
                  <a:srgbClr val="000000"/>
                </a:solidFill>
                <a:latin typeface="Comic Sans MS"/>
                <a:ea typeface="Comic Sans MS"/>
                <a:cs typeface="Comic Sans MS"/>
                <a:sym typeface="Comic Sans MS"/>
              </a:rPr>
              <a:t>– лидер</a:t>
            </a:r>
            <a:endParaRPr dirty="0"/>
          </a:p>
        </p:txBody>
      </p:sp>
      <p:sp>
        <p:nvSpPr>
          <p:cNvPr id="363" name="Google Shape;363;p49"/>
          <p:cNvSpPr/>
          <p:nvPr/>
        </p:nvSpPr>
        <p:spPr>
          <a:xfrm>
            <a:off x="4243701" y="2485860"/>
            <a:ext cx="2088515" cy="3767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000" b="0" i="0" u="none" strike="noStrike" cap="none" dirty="0">
                <a:solidFill>
                  <a:srgbClr val="000000"/>
                </a:solidFill>
                <a:latin typeface="Comic Sans MS"/>
                <a:ea typeface="Comic Sans MS"/>
                <a:cs typeface="Comic Sans MS"/>
                <a:sym typeface="Comic Sans MS"/>
              </a:rPr>
              <a:t>Ребенок Валерия </a:t>
            </a:r>
            <a:endParaRPr sz="1000" b="0" i="0" u="none" strike="noStrike" cap="none" dirty="0">
              <a:solidFill>
                <a:srgbClr val="000000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000" dirty="0">
                <a:latin typeface="Comic Sans MS"/>
                <a:ea typeface="Comic Sans MS"/>
                <a:cs typeface="Comic Sans MS"/>
                <a:sym typeface="Comic Sans MS"/>
              </a:rPr>
              <a:t>п</a:t>
            </a:r>
            <a:r>
              <a:rPr lang="ru" sz="1000" b="0" i="0" u="none" strike="noStrike" cap="none" dirty="0">
                <a:solidFill>
                  <a:srgbClr val="000000"/>
                </a:solidFill>
                <a:latin typeface="Comic Sans MS"/>
                <a:ea typeface="Comic Sans MS"/>
                <a:cs typeface="Comic Sans MS"/>
                <a:sym typeface="Comic Sans MS"/>
              </a:rPr>
              <a:t>едагог – психолог </a:t>
            </a:r>
            <a:endParaRPr dirty="0"/>
          </a:p>
        </p:txBody>
      </p:sp>
      <p:sp>
        <p:nvSpPr>
          <p:cNvPr id="364" name="Google Shape;364;p49"/>
          <p:cNvSpPr/>
          <p:nvPr/>
        </p:nvSpPr>
        <p:spPr>
          <a:xfrm>
            <a:off x="2411783" y="2485100"/>
            <a:ext cx="1463862" cy="4001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000" b="0" i="0" u="none" strike="noStrike" cap="none" dirty="0">
                <a:solidFill>
                  <a:srgbClr val="000000"/>
                </a:solidFill>
                <a:latin typeface="Comic Sans MS"/>
                <a:ea typeface="Comic Sans MS"/>
                <a:cs typeface="Comic Sans MS"/>
                <a:sym typeface="Comic Sans MS"/>
              </a:rPr>
              <a:t>Голышкина Милана </a:t>
            </a:r>
            <a:endParaRPr sz="1000" b="0" i="0" u="none" strike="noStrike" cap="none" dirty="0">
              <a:solidFill>
                <a:srgbClr val="000000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000" b="0" i="0" u="none" strike="noStrike" cap="none" dirty="0">
                <a:solidFill>
                  <a:srgbClr val="000000"/>
                </a:solidFill>
                <a:latin typeface="Comic Sans MS"/>
                <a:ea typeface="Comic Sans MS"/>
                <a:cs typeface="Comic Sans MS"/>
                <a:sym typeface="Comic Sans MS"/>
              </a:rPr>
              <a:t>-  спикер</a:t>
            </a:r>
            <a:endParaRPr dirty="0"/>
          </a:p>
        </p:txBody>
      </p:sp>
      <p:sp>
        <p:nvSpPr>
          <p:cNvPr id="365" name="Google Shape;365;p49"/>
          <p:cNvSpPr/>
          <p:nvPr/>
        </p:nvSpPr>
        <p:spPr>
          <a:xfrm>
            <a:off x="2376286" y="4720875"/>
            <a:ext cx="1415772" cy="4001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000" b="0" i="0" u="none" strike="noStrike" cap="none" dirty="0">
                <a:solidFill>
                  <a:srgbClr val="000000"/>
                </a:solidFill>
                <a:latin typeface="Comic Sans MS"/>
                <a:ea typeface="Comic Sans MS"/>
                <a:cs typeface="Comic Sans MS"/>
                <a:sym typeface="Comic Sans MS"/>
              </a:rPr>
              <a:t>Филаретова Инесса </a:t>
            </a:r>
            <a:endParaRPr sz="1000" b="0" i="0" u="none" strike="noStrike" cap="none" dirty="0">
              <a:solidFill>
                <a:srgbClr val="000000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000" b="0" i="0" u="none" strike="noStrike" cap="none" dirty="0">
                <a:solidFill>
                  <a:srgbClr val="000000"/>
                </a:solidFill>
                <a:latin typeface="Comic Sans MS"/>
                <a:ea typeface="Comic Sans MS"/>
                <a:cs typeface="Comic Sans MS"/>
                <a:sym typeface="Comic Sans MS"/>
              </a:rPr>
              <a:t>– критик</a:t>
            </a:r>
            <a:endParaRPr sz="1000" b="0" i="0" u="none" strike="noStrike" cap="none" dirty="0">
              <a:solidFill>
                <a:srgbClr val="000000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pic>
        <p:nvPicPr>
          <p:cNvPr id="366" name="Google Shape;366;p49"/>
          <p:cNvPicPr preferRelativeResize="0"/>
          <p:nvPr/>
        </p:nvPicPr>
        <p:blipFill rotWithShape="1">
          <a:blip r:embed="rId8">
            <a:alphaModFix/>
          </a:blip>
          <a:srcRect t="18051"/>
          <a:stretch/>
        </p:blipFill>
        <p:spPr>
          <a:xfrm>
            <a:off x="2133094" y="3168990"/>
            <a:ext cx="1893726" cy="1551885"/>
          </a:xfrm>
          <a:prstGeom prst="rect">
            <a:avLst/>
          </a:prstGeom>
          <a:noFill/>
          <a:ln>
            <a:noFill/>
          </a:ln>
        </p:spPr>
      </p:pic>
      <p:sp>
        <p:nvSpPr>
          <p:cNvPr id="367" name="Google Shape;367;p49"/>
          <p:cNvSpPr/>
          <p:nvPr/>
        </p:nvSpPr>
        <p:spPr>
          <a:xfrm>
            <a:off x="4372275" y="4749223"/>
            <a:ext cx="1943161" cy="4001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000" b="0" i="0" u="none" strike="noStrike" cap="none" dirty="0">
                <a:solidFill>
                  <a:srgbClr val="000000"/>
                </a:solidFill>
                <a:latin typeface="Comic Sans MS"/>
                <a:ea typeface="Comic Sans MS"/>
                <a:cs typeface="Comic Sans MS"/>
                <a:sym typeface="Comic Sans MS"/>
              </a:rPr>
              <a:t>Шевченко Людмила </a:t>
            </a:r>
            <a:endParaRPr sz="1000" b="0" i="0" u="none" strike="noStrike" cap="none" dirty="0">
              <a:solidFill>
                <a:srgbClr val="000000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000" b="0" i="0" u="none" strike="noStrike" cap="none" dirty="0">
                <a:solidFill>
                  <a:srgbClr val="000000"/>
                </a:solidFill>
                <a:latin typeface="Comic Sans MS"/>
                <a:ea typeface="Comic Sans MS"/>
                <a:cs typeface="Comic Sans MS"/>
                <a:sym typeface="Comic Sans MS"/>
              </a:rPr>
              <a:t>-  креативный вдохновитель</a:t>
            </a:r>
            <a:endParaRPr dirty="0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B3660150-C285-9767-A341-5EF211EB58B6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759741" y="980962"/>
            <a:ext cx="1128103" cy="1504137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39E1D371-4CBC-BF2B-7312-2E513261331E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19810" b="78130" l="22065" r="79267">
                        <a14:foregroundMark x1="26009" y1="42127" x2="28428" y2="47845"/>
                        <a14:foregroundMark x1="22065" y1="32805" x2="23825" y2="36965"/>
                        <a14:foregroundMark x1="57292" y1="48577" x2="57119" y2="50396"/>
                        <a14:foregroundMark x1="57683" y1="44462" x2="57656" y2="44748"/>
                        <a14:foregroundMark x1="58701" y1="33756" x2="58465" y2="36241"/>
                        <a14:foregroundMark x1="71175" y1="52603" x2="70525" y2="54358"/>
                        <a14:foregroundMark x1="76785" y1="37448" x2="74908" y2="42517"/>
                        <a14:backgroundMark x1="30308" y1="54358" x2="27227" y2="55309"/>
                        <a14:backgroundMark x1="25729" y1="38669" x2="22065" y2="42631"/>
                        <a14:backgroundMark x1="32390" y1="48494" x2="30891" y2="53407"/>
                        <a14:backgroundMark x1="31890" y1="49445" x2="27727" y2="51347"/>
                        <a14:backgroundMark x1="57119" y1="47544" x2="57119" y2="38669"/>
                        <a14:backgroundMark x1="58701" y1="42631" x2="59700" y2="35658"/>
                        <a14:backgroundMark x1="83930" y1="35658" x2="76187" y2="35658"/>
                        <a14:backgroundMark x1="74688" y1="50396" x2="68443" y2="49445"/>
                        <a14:backgroundMark x1="60699" y1="46434" x2="55620" y2="39620"/>
                        <a14:backgroundMark x1="60200" y1="38669" x2="55620" y2="40571"/>
                        <a14:backgroundMark x1="75687" y1="44532" x2="71024" y2="46434"/>
                        <a14:backgroundMark x1="82931" y1="32805" x2="76187" y2="32805"/>
                        <a14:backgroundMark x1="34471" y1="53407" x2="29808" y2="55309"/>
                      </a14:backgroundRemoval>
                    </a14:imgEffect>
                  </a14:imgLayer>
                </a14:imgProps>
              </a:ext>
            </a:extLst>
          </a:blip>
          <a:srcRect l="17895" t="12549" r="14283" b="14510"/>
          <a:stretch/>
        </p:blipFill>
        <p:spPr>
          <a:xfrm>
            <a:off x="6786300" y="58626"/>
            <a:ext cx="1043050" cy="589374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8CB410F5-2119-FD7A-2A96-4A6F35CCFFCD}"/>
              </a:ext>
            </a:extLst>
          </p:cNvPr>
          <p:cNvSpPr txBox="1"/>
          <p:nvPr/>
        </p:nvSpPr>
        <p:spPr>
          <a:xfrm>
            <a:off x="6561298" y="431838"/>
            <a:ext cx="1576039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100" b="1" dirty="0">
                <a:solidFill>
                  <a:srgbClr val="C00000"/>
                </a:solidFill>
              </a:rPr>
              <a:t>Университет НТИ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97824C0-FEB2-E8EB-9384-E1E50E38DA94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196773" y="3081758"/>
            <a:ext cx="2947227" cy="1657815"/>
          </a:xfrm>
          <a:prstGeom prst="rect">
            <a:avLst/>
          </a:prstGeom>
        </p:spPr>
      </p:pic>
      <p:pic>
        <p:nvPicPr>
          <p:cNvPr id="1028" name="Picture 4" descr="Picture background">
            <a:extLst>
              <a:ext uri="{FF2B5EF4-FFF2-40B4-BE49-F238E27FC236}">
                <a16:creationId xmlns:a16="http://schemas.microsoft.com/office/drawing/2014/main" id="{A8AFF8D0-AFB6-EC93-2F49-5DFEC9B4A0F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95314" y="980962"/>
            <a:ext cx="1893726" cy="17366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p34"/>
          <p:cNvSpPr/>
          <p:nvPr/>
        </p:nvSpPr>
        <p:spPr>
          <a:xfrm>
            <a:off x="6275466" y="6231"/>
            <a:ext cx="2876700" cy="648000"/>
          </a:xfrm>
          <a:prstGeom prst="rect">
            <a:avLst/>
          </a:prstGeom>
          <a:solidFill>
            <a:srgbClr val="354EC9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35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6" name="Google Shape;146;p34"/>
          <p:cNvSpPr/>
          <p:nvPr/>
        </p:nvSpPr>
        <p:spPr>
          <a:xfrm>
            <a:off x="-3126" y="6231"/>
            <a:ext cx="6287400" cy="648000"/>
          </a:xfrm>
          <a:prstGeom prst="rect">
            <a:avLst/>
          </a:prstGeom>
          <a:solidFill>
            <a:srgbClr val="354EC9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35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9" name="Google Shape;149;p34"/>
          <p:cNvSpPr txBox="1"/>
          <p:nvPr/>
        </p:nvSpPr>
        <p:spPr>
          <a:xfrm>
            <a:off x="553152" y="93188"/>
            <a:ext cx="6478500" cy="461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2400" b="1" i="0" u="none" strike="noStrike" cap="none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Проблема</a:t>
            </a:r>
            <a:endParaRPr sz="2400" b="1" i="0" u="none" strike="noStrike" cap="none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51" name="Google Shape;151;p34"/>
          <p:cNvPicPr preferRelativeResize="0"/>
          <p:nvPr/>
        </p:nvPicPr>
        <p:blipFill rotWithShape="1">
          <a:blip r:embed="rId3">
            <a:alphaModFix/>
          </a:blip>
          <a:srcRect l="8416" r="9790"/>
          <a:stretch/>
        </p:blipFill>
        <p:spPr>
          <a:xfrm>
            <a:off x="5503225" y="984900"/>
            <a:ext cx="3480725" cy="2836975"/>
          </a:xfrm>
          <a:prstGeom prst="rect">
            <a:avLst/>
          </a:prstGeom>
          <a:noFill/>
          <a:ln>
            <a:noFill/>
          </a:ln>
        </p:spPr>
      </p:pic>
      <p:sp>
        <p:nvSpPr>
          <p:cNvPr id="152" name="Google Shape;152;p34"/>
          <p:cNvSpPr txBox="1"/>
          <p:nvPr/>
        </p:nvSpPr>
        <p:spPr>
          <a:xfrm>
            <a:off x="0" y="741188"/>
            <a:ext cx="5907246" cy="419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i="0" u="sng" strike="noStrike" cap="none" dirty="0">
                <a:solidFill>
                  <a:schemeClr val="dk1"/>
                </a:solidFill>
                <a:latin typeface="Comfortaa"/>
                <a:ea typeface="Comfortaa"/>
                <a:cs typeface="Comfortaa"/>
                <a:sym typeface="Comfortaa"/>
              </a:rPr>
              <a:t>Проблема клиента, которую вы решаете; почему существующих вариантов решения недостаточно.</a:t>
            </a:r>
            <a:endParaRPr i="0" u="sng" strike="noStrike" cap="none" dirty="0">
              <a:solidFill>
                <a:schemeClr val="dk1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marL="457200" lvl="0" indent="-3048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omfortaa"/>
              <a:buChar char="❖"/>
            </a:pPr>
            <a:r>
              <a:rPr lang="ru" dirty="0">
                <a:solidFill>
                  <a:schemeClr val="dk1"/>
                </a:solidFill>
                <a:latin typeface="Comfortaa"/>
                <a:ea typeface="Comfortaa"/>
                <a:cs typeface="Comfortaa"/>
                <a:sym typeface="Comfortaa"/>
              </a:rPr>
              <a:t>Страхи и тревоги родителя за успешность ребенка</a:t>
            </a:r>
            <a:endParaRPr dirty="0">
              <a:solidFill>
                <a:schemeClr val="dk1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marL="457200" lvl="0" indent="-3048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❖"/>
            </a:pPr>
            <a:r>
              <a:rPr lang="ru" dirty="0">
                <a:solidFill>
                  <a:schemeClr val="dk1"/>
                </a:solidFill>
                <a:highlight>
                  <a:srgbClr val="FFFFFF"/>
                </a:highlight>
                <a:latin typeface="Comfortaa"/>
                <a:ea typeface="Comfortaa"/>
                <a:cs typeface="Comfortaa"/>
                <a:sym typeface="Comfortaa"/>
              </a:rPr>
              <a:t>Проблема соотношения между желаниями </a:t>
            </a:r>
            <a:r>
              <a:rPr lang="ru" dirty="0">
                <a:solidFill>
                  <a:schemeClr val="dk1"/>
                </a:solidFill>
                <a:highlight>
                  <a:schemeClr val="lt1"/>
                </a:highlight>
                <a:latin typeface="Comfortaa"/>
                <a:ea typeface="Comfortaa"/>
                <a:cs typeface="Comfortaa"/>
                <a:sym typeface="Comfortaa"/>
              </a:rPr>
              <a:t>ребенка и </a:t>
            </a:r>
            <a:r>
              <a:rPr lang="ru" dirty="0">
                <a:solidFill>
                  <a:schemeClr val="dk1"/>
                </a:solidFill>
                <a:highlight>
                  <a:srgbClr val="FFFFFF"/>
                </a:highlight>
                <a:latin typeface="Comfortaa"/>
                <a:ea typeface="Comfortaa"/>
                <a:cs typeface="Comfortaa"/>
                <a:sym typeface="Comfortaa"/>
              </a:rPr>
              <a:t>требованиями родителя</a:t>
            </a:r>
            <a:endParaRPr dirty="0">
              <a:solidFill>
                <a:schemeClr val="dk1"/>
              </a:solidFill>
              <a:highlight>
                <a:srgbClr val="FFFFFF"/>
              </a:highlight>
              <a:latin typeface="Comfortaa"/>
              <a:ea typeface="Comfortaa"/>
              <a:cs typeface="Comfortaa"/>
              <a:sym typeface="Comfortaa"/>
            </a:endParaRPr>
          </a:p>
          <a:p>
            <a:pPr marL="457200" lvl="0" indent="-3048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omfortaa"/>
              <a:buChar char="❖"/>
            </a:pPr>
            <a:r>
              <a:rPr lang="ru" dirty="0">
                <a:solidFill>
                  <a:schemeClr val="dk1"/>
                </a:solidFill>
                <a:latin typeface="Comfortaa"/>
                <a:ea typeface="Comfortaa"/>
                <a:cs typeface="Comfortaa"/>
                <a:sym typeface="Comfortaa"/>
              </a:rPr>
              <a:t>Стремление к совершенству в родительстве </a:t>
            </a:r>
            <a:endParaRPr dirty="0">
              <a:solidFill>
                <a:schemeClr val="dk1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marL="457200" lvl="0" indent="-3048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omfortaa"/>
              <a:buChar char="❖"/>
            </a:pPr>
            <a:r>
              <a:rPr lang="ru" dirty="0">
                <a:solidFill>
                  <a:schemeClr val="dk1"/>
                </a:solidFill>
                <a:latin typeface="Comfortaa"/>
                <a:ea typeface="Comfortaa"/>
                <a:cs typeface="Comfortaa"/>
                <a:sym typeface="Comfortaa"/>
              </a:rPr>
              <a:t>Неосведомленность родителя в вопросах развития и выявления талантов </a:t>
            </a:r>
            <a:endParaRPr dirty="0">
              <a:solidFill>
                <a:schemeClr val="dk1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marL="457200" lvl="0" indent="-3048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omfortaa"/>
              <a:buChar char="❖"/>
            </a:pPr>
            <a:r>
              <a:rPr lang="ru" dirty="0">
                <a:solidFill>
                  <a:schemeClr val="dk1"/>
                </a:solidFill>
                <a:latin typeface="Comfortaa"/>
                <a:ea typeface="Comfortaa"/>
                <a:cs typeface="Comfortaa"/>
                <a:sym typeface="Comfortaa"/>
              </a:rPr>
              <a:t>Потеря времени на подбор и адаптацию ребенка к новым развивающим занятиям</a:t>
            </a:r>
            <a:endParaRPr dirty="0">
              <a:solidFill>
                <a:schemeClr val="dk1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marL="457200" lvl="0" indent="-3048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omfortaa"/>
              <a:buChar char="❖"/>
            </a:pPr>
            <a:r>
              <a:rPr lang="ru" dirty="0">
                <a:solidFill>
                  <a:schemeClr val="dk1"/>
                </a:solidFill>
                <a:latin typeface="Comfortaa"/>
                <a:ea typeface="Comfortaa"/>
                <a:cs typeface="Comfortaa"/>
                <a:sym typeface="Comfortaa"/>
              </a:rPr>
              <a:t>Отсутствие у школ, центров дополнительного развития удобного, доступного онлайн- инструмента диагностики ребенка в игровой форме.</a:t>
            </a:r>
            <a:endParaRPr dirty="0">
              <a:solidFill>
                <a:schemeClr val="dk1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marL="0" lvl="0" indent="0" algn="l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ru" u="sng" dirty="0">
                <a:solidFill>
                  <a:schemeClr val="dk1"/>
                </a:solidFill>
                <a:latin typeface="Comfortaa"/>
                <a:ea typeface="Comfortaa"/>
                <a:cs typeface="Comfortaa"/>
                <a:sym typeface="Comfortaa"/>
              </a:rPr>
              <a:t>Что и сколько клиент теряет при текущем решении – время, деньги, усилия?</a:t>
            </a:r>
            <a:endParaRPr u="sng" dirty="0">
              <a:solidFill>
                <a:schemeClr val="dk1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marL="457200" lvl="0" indent="-3048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omfortaa"/>
              <a:buChar char="❖"/>
            </a:pPr>
            <a:r>
              <a:rPr lang="ru" dirty="0">
                <a:solidFill>
                  <a:schemeClr val="dk1"/>
                </a:solidFill>
                <a:latin typeface="Comfortaa"/>
                <a:ea typeface="Comfortaa"/>
                <a:cs typeface="Comfortaa"/>
                <a:sym typeface="Comfortaa"/>
              </a:rPr>
              <a:t>Нехватка времени и ресурсов на развитие (среднестатистический родитель ребенка 6-7 лет тратит ежемесячно на дополнительные занятия и кружки 17 000 р)</a:t>
            </a:r>
            <a:endParaRPr dirty="0">
              <a:solidFill>
                <a:schemeClr val="dk1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None/>
            </a:pPr>
            <a:endParaRPr sz="1200" dirty="0">
              <a:solidFill>
                <a:schemeClr val="dk2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marL="457200" marR="0" lvl="0" indent="0" algn="l" rtl="0">
              <a:lnSpc>
                <a:spcPct val="115000"/>
              </a:lnSpc>
              <a:spcBef>
                <a:spcPts val="1000"/>
              </a:spcBef>
              <a:spcAft>
                <a:spcPts val="1000"/>
              </a:spcAft>
              <a:buNone/>
            </a:pPr>
            <a:endParaRPr sz="1200" dirty="0">
              <a:solidFill>
                <a:schemeClr val="dk2"/>
              </a:solidFill>
              <a:latin typeface="Comfortaa"/>
              <a:ea typeface="Comfortaa"/>
              <a:cs typeface="Comfortaa"/>
              <a:sym typeface="Comfortaa"/>
            </a:endParaRPr>
          </a:p>
        </p:txBody>
      </p:sp>
      <p:pic>
        <p:nvPicPr>
          <p:cNvPr id="2" name="Google Shape;351;p49" descr="Изображение выглядит как текст, Шрифт, логотип, символ&#10;&#10;Автоматически созданное описание">
            <a:extLst>
              <a:ext uri="{FF2B5EF4-FFF2-40B4-BE49-F238E27FC236}">
                <a16:creationId xmlns:a16="http://schemas.microsoft.com/office/drawing/2014/main" id="{9E5974A8-C927-F24B-F715-762C288CAE62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103220" y="29313"/>
            <a:ext cx="713678" cy="589374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6FAFAFB1-AE0C-67BC-987F-86338D3BBC8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9810" b="78130" l="22065" r="79267">
                        <a14:foregroundMark x1="26009" y1="42127" x2="28428" y2="47845"/>
                        <a14:foregroundMark x1="22065" y1="32805" x2="23825" y2="36965"/>
                        <a14:foregroundMark x1="57292" y1="48577" x2="57119" y2="50396"/>
                        <a14:foregroundMark x1="57683" y1="44462" x2="57656" y2="44748"/>
                        <a14:foregroundMark x1="58701" y1="33756" x2="58465" y2="36241"/>
                        <a14:foregroundMark x1="71175" y1="52603" x2="70525" y2="54358"/>
                        <a14:foregroundMark x1="76785" y1="37448" x2="74908" y2="42517"/>
                        <a14:backgroundMark x1="30308" y1="54358" x2="27227" y2="55309"/>
                        <a14:backgroundMark x1="25729" y1="38669" x2="22065" y2="42631"/>
                        <a14:backgroundMark x1="32390" y1="48494" x2="30891" y2="53407"/>
                        <a14:backgroundMark x1="31890" y1="49445" x2="27727" y2="51347"/>
                        <a14:backgroundMark x1="57119" y1="47544" x2="57119" y2="38669"/>
                        <a14:backgroundMark x1="58701" y1="42631" x2="59700" y2="35658"/>
                        <a14:backgroundMark x1="83930" y1="35658" x2="76187" y2="35658"/>
                        <a14:backgroundMark x1="74688" y1="50396" x2="68443" y2="49445"/>
                        <a14:backgroundMark x1="60699" y1="46434" x2="55620" y2="39620"/>
                        <a14:backgroundMark x1="60200" y1="38669" x2="55620" y2="40571"/>
                        <a14:backgroundMark x1="75687" y1="44532" x2="71024" y2="46434"/>
                        <a14:backgroundMark x1="82931" y1="32805" x2="76187" y2="32805"/>
                        <a14:backgroundMark x1="34471" y1="53407" x2="29808" y2="55309"/>
                      </a14:backgroundRemoval>
                    </a14:imgEffect>
                  </a14:imgLayer>
                </a14:imgProps>
              </a:ext>
            </a:extLst>
          </a:blip>
          <a:srcRect l="17895" t="12549" r="14283" b="14510"/>
          <a:stretch/>
        </p:blipFill>
        <p:spPr>
          <a:xfrm>
            <a:off x="6759739" y="29313"/>
            <a:ext cx="1043050" cy="589374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A0B03FB9-5F41-3436-2B23-83D02F32729F}"/>
              </a:ext>
            </a:extLst>
          </p:cNvPr>
          <p:cNvSpPr txBox="1"/>
          <p:nvPr/>
        </p:nvSpPr>
        <p:spPr>
          <a:xfrm>
            <a:off x="6527181" y="404924"/>
            <a:ext cx="1576039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100" b="1" dirty="0">
                <a:solidFill>
                  <a:srgbClr val="C00000"/>
                </a:solidFill>
              </a:rPr>
              <a:t>Университет НТИ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27DB286-A161-FC06-A295-EC436DBAE673}"/>
              </a:ext>
            </a:extLst>
          </p:cNvPr>
          <p:cNvSpPr txBox="1"/>
          <p:nvPr/>
        </p:nvSpPr>
        <p:spPr>
          <a:xfrm>
            <a:off x="5803168" y="4033656"/>
            <a:ext cx="3013730" cy="954107"/>
          </a:xfrm>
          <a:prstGeom prst="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dirty="0"/>
              <a:t>На данный момент нет инструментария для выявления и развития талантов ребёнка в форме онлайн-игры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7" name="Google Shape;157;p35"/>
          <p:cNvGrpSpPr/>
          <p:nvPr/>
        </p:nvGrpSpPr>
        <p:grpSpPr>
          <a:xfrm>
            <a:off x="0" y="0"/>
            <a:ext cx="9155353" cy="648000"/>
            <a:chOff x="0" y="0"/>
            <a:chExt cx="9155353" cy="648000"/>
          </a:xfrm>
          <a:solidFill>
            <a:srgbClr val="354EC9"/>
          </a:solidFill>
        </p:grpSpPr>
        <p:sp>
          <p:nvSpPr>
            <p:cNvPr id="158" name="Google Shape;158;p35"/>
            <p:cNvSpPr/>
            <p:nvPr/>
          </p:nvSpPr>
          <p:spPr>
            <a:xfrm>
              <a:off x="6278592" y="0"/>
              <a:ext cx="2876761" cy="648000"/>
            </a:xfrm>
            <a:prstGeom prst="rect">
              <a:avLst/>
            </a:prstGeom>
            <a:grpFill/>
            <a:ln>
              <a:noFill/>
            </a:ln>
          </p:spPr>
          <p:txBody>
            <a:bodyPr spcFirstLastPara="1" wrap="square" lIns="34275" tIns="34275" rIns="34275" bIns="3427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35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9" name="Google Shape;159;p35"/>
            <p:cNvSpPr/>
            <p:nvPr/>
          </p:nvSpPr>
          <p:spPr>
            <a:xfrm>
              <a:off x="0" y="0"/>
              <a:ext cx="6287428" cy="648000"/>
            </a:xfrm>
            <a:prstGeom prst="rect">
              <a:avLst/>
            </a:prstGeom>
            <a:grpFill/>
            <a:ln>
              <a:noFill/>
            </a:ln>
          </p:spPr>
          <p:txBody>
            <a:bodyPr spcFirstLastPara="1" wrap="square" lIns="34275" tIns="34275" rIns="34275" bIns="3427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35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62" name="Google Shape;162;p35"/>
          <p:cNvSpPr txBox="1"/>
          <p:nvPr/>
        </p:nvSpPr>
        <p:spPr>
          <a:xfrm>
            <a:off x="307825" y="122482"/>
            <a:ext cx="6478511" cy="4154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21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Решение (продукт)</a:t>
            </a:r>
            <a:endParaRPr sz="2100" b="1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4" name="Google Shape;164;p35"/>
          <p:cNvSpPr/>
          <p:nvPr/>
        </p:nvSpPr>
        <p:spPr>
          <a:xfrm>
            <a:off x="307824" y="1058900"/>
            <a:ext cx="5459929" cy="33161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179999" marR="0" lvl="0" indent="-179999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omfortaa"/>
              <a:buAutoNum type="arabicPeriod"/>
            </a:pPr>
            <a:r>
              <a:rPr lang="ru" i="0" u="none" strike="noStrike" cap="none" dirty="0">
                <a:solidFill>
                  <a:schemeClr val="dk1"/>
                </a:solidFill>
                <a:latin typeface="Comfortaa"/>
                <a:ea typeface="Comfortaa"/>
                <a:cs typeface="Comfortaa"/>
                <a:sym typeface="Comfortaa"/>
              </a:rPr>
              <a:t>Технологический стек (технологии, которые будет использоваться для разработки продукта).</a:t>
            </a:r>
            <a:endParaRPr i="0" u="none" strike="noStrike" cap="none" dirty="0">
              <a:solidFill>
                <a:schemeClr val="dk1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marL="45720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i="0" u="none" strike="noStrike" cap="none" dirty="0">
                <a:solidFill>
                  <a:schemeClr val="dk1"/>
                </a:solidFill>
                <a:latin typeface="Comfortaa"/>
                <a:ea typeface="Comfortaa"/>
                <a:cs typeface="Comfortaa"/>
                <a:sym typeface="Comfortaa"/>
              </a:rPr>
              <a:t>1. Frontend (Клиентская часть): - React: Для создания динамичного и отзывчивого интерфейса </a:t>
            </a:r>
            <a:endParaRPr i="0" u="none" strike="noStrike" cap="none" dirty="0">
              <a:solidFill>
                <a:schemeClr val="dk1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marL="45720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i="0" u="none" strike="noStrike" cap="none" dirty="0">
                <a:solidFill>
                  <a:schemeClr val="dk1"/>
                </a:solidFill>
                <a:latin typeface="Comfortaa"/>
                <a:ea typeface="Comfortaa"/>
                <a:cs typeface="Comfortaa"/>
                <a:sym typeface="Comfortaa"/>
              </a:rPr>
              <a:t>2. Backend (Серверная часть): - Node.js: Для обработки запросов и управления данными в режиме реального времени.</a:t>
            </a:r>
            <a:br>
              <a:rPr lang="ru" i="0" u="none" strike="noStrike" cap="none" dirty="0">
                <a:solidFill>
                  <a:schemeClr val="dk1"/>
                </a:solidFill>
                <a:latin typeface="Comfortaa"/>
                <a:ea typeface="Comfortaa"/>
                <a:cs typeface="Comfortaa"/>
                <a:sym typeface="Comfortaa"/>
              </a:rPr>
            </a:br>
            <a:r>
              <a:rPr lang="ru" i="0" u="none" strike="noStrike" cap="none" dirty="0">
                <a:solidFill>
                  <a:schemeClr val="dk1"/>
                </a:solidFill>
                <a:latin typeface="Comfortaa"/>
                <a:ea typeface="Comfortaa"/>
                <a:cs typeface="Comfortaa"/>
                <a:sym typeface="Comfortaa"/>
              </a:rPr>
              <a:t>3. База данных: - MongoDB: Нереляционная база данных для хранения данных пользователей и результатов игр.</a:t>
            </a:r>
            <a:endParaRPr dirty="0">
              <a:solidFill>
                <a:schemeClr val="dk1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marL="45720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i="0" u="none" strike="noStrike" cap="none" dirty="0">
                <a:solidFill>
                  <a:schemeClr val="dk1"/>
                </a:solidFill>
                <a:latin typeface="Comfortaa"/>
                <a:ea typeface="Comfortaa"/>
                <a:cs typeface="Comfortaa"/>
                <a:sym typeface="Comfortaa"/>
              </a:rPr>
              <a:t>4. Аналитика: - Google Analytics: Для отслеживания пользовательского поведения и сбора статистики взаимодействия с игрой.</a:t>
            </a:r>
            <a:endParaRPr dirty="0">
              <a:solidFill>
                <a:schemeClr val="dk1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marL="45720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i="0" u="none" strike="noStrike" cap="none" dirty="0">
                <a:solidFill>
                  <a:schemeClr val="dk1"/>
                </a:solidFill>
                <a:latin typeface="Comfortaa"/>
                <a:ea typeface="Comfortaa"/>
                <a:cs typeface="Comfortaa"/>
                <a:sym typeface="Comfortaa"/>
              </a:rPr>
              <a:t>5. Игровой движок: - Unity: Для разработки игровой логики, механики и графики, включая 2D и 3D элементы.</a:t>
            </a:r>
            <a:endParaRPr i="0" u="none" strike="noStrike" cap="none" dirty="0">
              <a:solidFill>
                <a:schemeClr val="dk1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1000"/>
              </a:spcBef>
              <a:spcAft>
                <a:spcPts val="1000"/>
              </a:spcAft>
              <a:buClr>
                <a:srgbClr val="000000"/>
              </a:buClr>
              <a:buSzPts val="1200"/>
              <a:buFont typeface="Arial"/>
              <a:buNone/>
            </a:pPr>
            <a:endParaRPr sz="1200" i="0" u="none" strike="noStrike" cap="none" dirty="0">
              <a:solidFill>
                <a:schemeClr val="dk1"/>
              </a:solidFill>
              <a:latin typeface="Comfortaa"/>
              <a:ea typeface="Comfortaa"/>
              <a:cs typeface="Comfortaa"/>
              <a:sym typeface="Comfortaa"/>
            </a:endParaRPr>
          </a:p>
        </p:txBody>
      </p:sp>
      <p:pic>
        <p:nvPicPr>
          <p:cNvPr id="165" name="Google Shape;165;p3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345175" y="918113"/>
            <a:ext cx="2647925" cy="17597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66" name="Google Shape;166;p3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711528" y="2948000"/>
            <a:ext cx="2020027" cy="2020027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Google Shape;351;p49" descr="Изображение выглядит как текст, Шрифт, логотип, символ&#10;&#10;Автоматически созданное описание">
            <a:extLst>
              <a:ext uri="{FF2B5EF4-FFF2-40B4-BE49-F238E27FC236}">
                <a16:creationId xmlns:a16="http://schemas.microsoft.com/office/drawing/2014/main" id="{E14A2C7A-B219-9E93-37FE-499A47359BC2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8103220" y="29313"/>
            <a:ext cx="713678" cy="589374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F3F89817-4374-452C-03E6-7F222B6D1ED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19810" b="78130" l="22065" r="79267">
                        <a14:foregroundMark x1="26009" y1="42127" x2="28428" y2="47845"/>
                        <a14:foregroundMark x1="22065" y1="32805" x2="23825" y2="36965"/>
                        <a14:foregroundMark x1="57292" y1="48577" x2="57119" y2="50396"/>
                        <a14:foregroundMark x1="57683" y1="44462" x2="57656" y2="44748"/>
                        <a14:foregroundMark x1="58701" y1="33756" x2="58465" y2="36241"/>
                        <a14:foregroundMark x1="71175" y1="52603" x2="70525" y2="54358"/>
                        <a14:foregroundMark x1="76785" y1="37448" x2="74908" y2="42517"/>
                        <a14:backgroundMark x1="30308" y1="54358" x2="27227" y2="55309"/>
                        <a14:backgroundMark x1="25729" y1="38669" x2="22065" y2="42631"/>
                        <a14:backgroundMark x1="32390" y1="48494" x2="30891" y2="53407"/>
                        <a14:backgroundMark x1="31890" y1="49445" x2="27727" y2="51347"/>
                        <a14:backgroundMark x1="57119" y1="47544" x2="57119" y2="38669"/>
                        <a14:backgroundMark x1="58701" y1="42631" x2="59700" y2="35658"/>
                        <a14:backgroundMark x1="83930" y1="35658" x2="76187" y2="35658"/>
                        <a14:backgroundMark x1="74688" y1="50396" x2="68443" y2="49445"/>
                        <a14:backgroundMark x1="60699" y1="46434" x2="55620" y2="39620"/>
                        <a14:backgroundMark x1="60200" y1="38669" x2="55620" y2="40571"/>
                        <a14:backgroundMark x1="75687" y1="44532" x2="71024" y2="46434"/>
                        <a14:backgroundMark x1="82931" y1="32805" x2="76187" y2="32805"/>
                        <a14:backgroundMark x1="34471" y1="53407" x2="29808" y2="55309"/>
                      </a14:backgroundRemoval>
                    </a14:imgEffect>
                  </a14:imgLayer>
                </a14:imgProps>
              </a:ext>
            </a:extLst>
          </a:blip>
          <a:srcRect l="17895" t="12549" r="14283" b="14510"/>
          <a:stretch/>
        </p:blipFill>
        <p:spPr>
          <a:xfrm>
            <a:off x="6786300" y="58626"/>
            <a:ext cx="1043050" cy="589374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361313E8-2AEE-E14D-5785-AD83060DE92C}"/>
              </a:ext>
            </a:extLst>
          </p:cNvPr>
          <p:cNvSpPr txBox="1"/>
          <p:nvPr/>
        </p:nvSpPr>
        <p:spPr>
          <a:xfrm>
            <a:off x="6561298" y="431838"/>
            <a:ext cx="1576039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100" b="1" dirty="0">
                <a:solidFill>
                  <a:srgbClr val="C00000"/>
                </a:solidFill>
              </a:rPr>
              <a:t>Университет НТИ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1" name="Google Shape;171;p36"/>
          <p:cNvGrpSpPr/>
          <p:nvPr/>
        </p:nvGrpSpPr>
        <p:grpSpPr>
          <a:xfrm>
            <a:off x="0" y="0"/>
            <a:ext cx="9155292" cy="648000"/>
            <a:chOff x="0" y="0"/>
            <a:chExt cx="9155292" cy="648000"/>
          </a:xfrm>
          <a:solidFill>
            <a:srgbClr val="354EC9"/>
          </a:solidFill>
        </p:grpSpPr>
        <p:sp>
          <p:nvSpPr>
            <p:cNvPr id="172" name="Google Shape;172;p36"/>
            <p:cNvSpPr/>
            <p:nvPr/>
          </p:nvSpPr>
          <p:spPr>
            <a:xfrm>
              <a:off x="6278592" y="0"/>
              <a:ext cx="2876700" cy="648000"/>
            </a:xfrm>
            <a:prstGeom prst="rect">
              <a:avLst/>
            </a:prstGeom>
            <a:grpFill/>
            <a:ln>
              <a:noFill/>
            </a:ln>
          </p:spPr>
          <p:txBody>
            <a:bodyPr spcFirstLastPara="1" wrap="square" lIns="34275" tIns="34275" rIns="34275" bIns="3427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35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3" name="Google Shape;173;p36"/>
            <p:cNvSpPr/>
            <p:nvPr/>
          </p:nvSpPr>
          <p:spPr>
            <a:xfrm>
              <a:off x="0" y="0"/>
              <a:ext cx="6287400" cy="648000"/>
            </a:xfrm>
            <a:prstGeom prst="rect">
              <a:avLst/>
            </a:prstGeom>
            <a:grpFill/>
            <a:ln>
              <a:noFill/>
            </a:ln>
          </p:spPr>
          <p:txBody>
            <a:bodyPr spcFirstLastPara="1" wrap="square" lIns="34275" tIns="34275" rIns="34275" bIns="3427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35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76" name="Google Shape;176;p36"/>
          <p:cNvSpPr txBox="1"/>
          <p:nvPr/>
        </p:nvSpPr>
        <p:spPr>
          <a:xfrm>
            <a:off x="307825" y="122482"/>
            <a:ext cx="6478500" cy="41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21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Решение (продукт)</a:t>
            </a:r>
            <a:endParaRPr sz="2100" b="1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8" name="Google Shape;178;p36"/>
          <p:cNvSpPr/>
          <p:nvPr/>
        </p:nvSpPr>
        <p:spPr>
          <a:xfrm>
            <a:off x="175299" y="792550"/>
            <a:ext cx="6166027" cy="331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u="sng" dirty="0">
                <a:solidFill>
                  <a:schemeClr val="dk2"/>
                </a:solidFill>
                <a:latin typeface="Comfortaa"/>
                <a:ea typeface="Comfortaa"/>
                <a:cs typeface="Comfortaa"/>
                <a:sym typeface="Comfortaa"/>
              </a:rPr>
              <a:t>2. </a:t>
            </a:r>
            <a:r>
              <a:rPr lang="ru" i="0" u="sng" strike="noStrike" cap="none" dirty="0">
                <a:solidFill>
                  <a:schemeClr val="dk2"/>
                </a:solidFill>
                <a:latin typeface="Comfortaa"/>
                <a:ea typeface="Comfortaa"/>
                <a:cs typeface="Comfortaa"/>
                <a:sym typeface="Comfortaa"/>
              </a:rPr>
              <a:t>Продукт по замыслу, сущность продукта (основные свойства продукта, которые удовлетворяют основную нужду потребителя).</a:t>
            </a:r>
            <a:endParaRPr i="0" u="sng" strike="noStrike" cap="none" dirty="0">
              <a:solidFill>
                <a:schemeClr val="dk2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u="sng" dirty="0">
              <a:solidFill>
                <a:schemeClr val="dk2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dirty="0">
                <a:solidFill>
                  <a:schemeClr val="dk2"/>
                </a:solidFill>
                <a:latin typeface="Comfortaa"/>
                <a:ea typeface="Comfortaa"/>
                <a:cs typeface="Comfortaa"/>
                <a:sym typeface="Comfortaa"/>
              </a:rPr>
              <a:t>Проект в виде онлайн-игры, в который заложены валидные методики диагностики в игровом формате. (</a:t>
            </a:r>
            <a:r>
              <a:rPr lang="ru" dirty="0">
                <a:solidFill>
                  <a:srgbClr val="333333"/>
                </a:solidFill>
                <a:highlight>
                  <a:srgbClr val="FFFFFF"/>
                </a:highlight>
                <a:latin typeface="Comfortaa"/>
                <a:ea typeface="Comfortaa"/>
                <a:cs typeface="Comfortaa"/>
                <a:sym typeface="Comfortaa"/>
              </a:rPr>
              <a:t>Дифференциально-диагностический опросник Е. А. Климова) </a:t>
            </a:r>
            <a:endParaRPr dirty="0">
              <a:solidFill>
                <a:schemeClr val="dk2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dirty="0">
              <a:solidFill>
                <a:schemeClr val="dk2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u="sng" dirty="0">
                <a:solidFill>
                  <a:schemeClr val="dk2"/>
                </a:solidFill>
                <a:latin typeface="Comfortaa"/>
                <a:ea typeface="Comfortaa"/>
                <a:cs typeface="Comfortaa"/>
                <a:sym typeface="Comfortaa"/>
              </a:rPr>
              <a:t>3. Основное отличие от существующих решений </a:t>
            </a:r>
            <a:r>
              <a:rPr lang="ru" dirty="0">
                <a:solidFill>
                  <a:schemeClr val="dk2"/>
                </a:solidFill>
                <a:latin typeface="Comfortaa"/>
                <a:ea typeface="Comfortaa"/>
                <a:cs typeface="Comfortaa"/>
                <a:sym typeface="Comfortaa"/>
              </a:rPr>
              <a:t>- это комплексное предложение по диагностике способностей и талантов ребенка в удобном онлайн-формате. </a:t>
            </a:r>
            <a:endParaRPr dirty="0">
              <a:solidFill>
                <a:schemeClr val="dk2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dirty="0">
                <a:solidFill>
                  <a:schemeClr val="dk2"/>
                </a:solidFill>
                <a:latin typeface="Comfortaa"/>
                <a:ea typeface="Comfortaa"/>
                <a:cs typeface="Comfortaa"/>
                <a:sym typeface="Comfortaa"/>
              </a:rPr>
              <a:t>Игровая форма позволяет максимально вовлечь ребенка в процесс диагностики</a:t>
            </a:r>
            <a:endParaRPr dirty="0">
              <a:solidFill>
                <a:schemeClr val="dk2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dirty="0">
                <a:solidFill>
                  <a:schemeClr val="dk2"/>
                </a:solidFill>
                <a:latin typeface="Comfortaa"/>
                <a:ea typeface="Comfortaa"/>
                <a:cs typeface="Comfortaa"/>
                <a:sym typeface="Comfortaa"/>
              </a:rPr>
              <a:t>.4. </a:t>
            </a:r>
            <a:r>
              <a:rPr lang="ru" i="0" u="sng" strike="noStrike" cap="none" dirty="0">
                <a:solidFill>
                  <a:schemeClr val="dk2"/>
                </a:solidFill>
                <a:latin typeface="Comfortaa"/>
                <a:ea typeface="Comfortaa"/>
                <a:cs typeface="Comfortaa"/>
                <a:sym typeface="Comfortaa"/>
              </a:rPr>
              <a:t>Дополнительные выгоды, которые потребитель может получить.</a:t>
            </a:r>
            <a:endParaRPr u="sng" dirty="0">
              <a:solidFill>
                <a:schemeClr val="dk2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dirty="0">
                <a:solidFill>
                  <a:schemeClr val="dk2"/>
                </a:solidFill>
                <a:latin typeface="Comfortaa"/>
                <a:ea typeface="Comfortaa"/>
                <a:cs typeface="Comfortaa"/>
                <a:sym typeface="Comfortaa"/>
              </a:rPr>
              <a:t>Инвестирование в будущее ребенка</a:t>
            </a:r>
            <a:endParaRPr dirty="0">
              <a:solidFill>
                <a:schemeClr val="dk2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dirty="0">
                <a:solidFill>
                  <a:schemeClr val="dk2"/>
                </a:solidFill>
                <a:latin typeface="Comfortaa"/>
                <a:ea typeface="Comfortaa"/>
                <a:cs typeface="Comfortaa"/>
                <a:sym typeface="Comfortaa"/>
              </a:rPr>
              <a:t>Упрощение процесса выбора направления развития</a:t>
            </a:r>
            <a:endParaRPr dirty="0">
              <a:solidFill>
                <a:schemeClr val="dk2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dirty="0">
                <a:solidFill>
                  <a:schemeClr val="dk2"/>
                </a:solidFill>
                <a:latin typeface="Comfortaa"/>
                <a:ea typeface="Comfortaa"/>
                <a:cs typeface="Comfortaa"/>
                <a:sym typeface="Comfortaa"/>
              </a:rPr>
              <a:t>Доступ к аналитическим данным</a:t>
            </a:r>
            <a:endParaRPr dirty="0">
              <a:solidFill>
                <a:schemeClr val="dk2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dirty="0">
                <a:solidFill>
                  <a:schemeClr val="dk2"/>
                </a:solidFill>
                <a:latin typeface="Comfortaa"/>
                <a:ea typeface="Comfortaa"/>
                <a:cs typeface="Comfortaa"/>
                <a:sym typeface="Comfortaa"/>
              </a:rPr>
              <a:t>Спокойствия и уверенности, подключение к новому сообществу и развлечение для детей</a:t>
            </a:r>
            <a:endParaRPr dirty="0">
              <a:solidFill>
                <a:schemeClr val="dk2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endParaRPr sz="1400" b="0" i="0" u="none" strike="noStrike" cap="none" dirty="0">
              <a:solidFill>
                <a:srgbClr val="322336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endParaRPr sz="1400" b="0" i="0" u="none" strike="noStrike" cap="none" dirty="0">
              <a:solidFill>
                <a:srgbClr val="322336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endParaRPr sz="1400" b="0" i="0" u="none" strike="noStrike" cap="none" dirty="0">
              <a:solidFill>
                <a:srgbClr val="322336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endParaRPr sz="1400" b="0" i="0" u="none" strike="noStrike" cap="none" dirty="0">
              <a:solidFill>
                <a:srgbClr val="322336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endParaRPr sz="1400" b="0" i="0" u="none" strike="noStrike" cap="none" dirty="0">
              <a:solidFill>
                <a:srgbClr val="322336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400" b="0" i="1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*Фича - фишка, особенность продукта.</a:t>
            </a:r>
            <a:endParaRPr sz="1400" b="0" i="1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1000"/>
              </a:spcBef>
              <a:spcAft>
                <a:spcPts val="1000"/>
              </a:spcAft>
              <a:buClr>
                <a:srgbClr val="000000"/>
              </a:buClr>
              <a:buSzPts val="1200"/>
              <a:buFont typeface="Arial"/>
              <a:buNone/>
            </a:pPr>
            <a:endParaRPr sz="1400" b="0" i="0" u="none" strike="noStrike" cap="none" dirty="0">
              <a:solidFill>
                <a:srgbClr val="32233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79" name="Google Shape;179;p3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680687" y="821962"/>
            <a:ext cx="2081700" cy="2062422"/>
          </a:xfrm>
          <a:prstGeom prst="rect">
            <a:avLst/>
          </a:prstGeom>
          <a:noFill/>
          <a:ln>
            <a:noFill/>
          </a:ln>
        </p:spPr>
      </p:pic>
      <p:pic>
        <p:nvPicPr>
          <p:cNvPr id="180" name="Google Shape;180;p3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429400" y="3268325"/>
            <a:ext cx="2584250" cy="17174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Google Shape;351;p49" descr="Изображение выглядит как текст, Шрифт, логотип, символ&#10;&#10;Автоматически созданное описание">
            <a:extLst>
              <a:ext uri="{FF2B5EF4-FFF2-40B4-BE49-F238E27FC236}">
                <a16:creationId xmlns:a16="http://schemas.microsoft.com/office/drawing/2014/main" id="{1D5FD226-ADDE-C85D-1026-1CE4F0BA4445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8103220" y="29313"/>
            <a:ext cx="713678" cy="589374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526C8409-5DF8-1DE0-40F9-538540C2015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19810" b="78130" l="22065" r="79267">
                        <a14:foregroundMark x1="26009" y1="42127" x2="28428" y2="47845"/>
                        <a14:foregroundMark x1="22065" y1="32805" x2="23825" y2="36965"/>
                        <a14:foregroundMark x1="57292" y1="48577" x2="57119" y2="50396"/>
                        <a14:foregroundMark x1="57683" y1="44462" x2="57656" y2="44748"/>
                        <a14:foregroundMark x1="58701" y1="33756" x2="58465" y2="36241"/>
                        <a14:foregroundMark x1="71175" y1="52603" x2="70525" y2="54358"/>
                        <a14:foregroundMark x1="76785" y1="37448" x2="74908" y2="42517"/>
                        <a14:backgroundMark x1="30308" y1="54358" x2="27227" y2="55309"/>
                        <a14:backgroundMark x1="25729" y1="38669" x2="22065" y2="42631"/>
                        <a14:backgroundMark x1="32390" y1="48494" x2="30891" y2="53407"/>
                        <a14:backgroundMark x1="31890" y1="49445" x2="27727" y2="51347"/>
                        <a14:backgroundMark x1="57119" y1="47544" x2="57119" y2="38669"/>
                        <a14:backgroundMark x1="58701" y1="42631" x2="59700" y2="35658"/>
                        <a14:backgroundMark x1="83930" y1="35658" x2="76187" y2="35658"/>
                        <a14:backgroundMark x1="74688" y1="50396" x2="68443" y2="49445"/>
                        <a14:backgroundMark x1="60699" y1="46434" x2="55620" y2="39620"/>
                        <a14:backgroundMark x1="60200" y1="38669" x2="55620" y2="40571"/>
                        <a14:backgroundMark x1="75687" y1="44532" x2="71024" y2="46434"/>
                        <a14:backgroundMark x1="82931" y1="32805" x2="76187" y2="32805"/>
                        <a14:backgroundMark x1="34471" y1="53407" x2="29808" y2="55309"/>
                      </a14:backgroundRemoval>
                    </a14:imgEffect>
                  </a14:imgLayer>
                </a14:imgProps>
              </a:ext>
            </a:extLst>
          </a:blip>
          <a:srcRect l="17895" t="12549" r="14283" b="14510"/>
          <a:stretch/>
        </p:blipFill>
        <p:spPr>
          <a:xfrm>
            <a:off x="6786300" y="58626"/>
            <a:ext cx="1043050" cy="589374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AB1A79E2-AC30-8166-CED3-A472880DDE9C}"/>
              </a:ext>
            </a:extLst>
          </p:cNvPr>
          <p:cNvSpPr txBox="1"/>
          <p:nvPr/>
        </p:nvSpPr>
        <p:spPr>
          <a:xfrm>
            <a:off x="6561298" y="431838"/>
            <a:ext cx="1576039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100" b="1" dirty="0">
                <a:solidFill>
                  <a:srgbClr val="C00000"/>
                </a:solidFill>
              </a:rPr>
              <a:t>Университет НТИ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0">
          <a:extLst>
            <a:ext uri="{FF2B5EF4-FFF2-40B4-BE49-F238E27FC236}">
              <a16:creationId xmlns:a16="http://schemas.microsoft.com/office/drawing/2014/main" id="{C50D02EA-5B8C-5AD7-D7B2-E03B9C200DC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1" name="Google Shape;171;p36">
            <a:extLst>
              <a:ext uri="{FF2B5EF4-FFF2-40B4-BE49-F238E27FC236}">
                <a16:creationId xmlns:a16="http://schemas.microsoft.com/office/drawing/2014/main" id="{8FA3E5A3-58F4-CD3C-8F73-F1D6F945A306}"/>
              </a:ext>
            </a:extLst>
          </p:cNvPr>
          <p:cNvGrpSpPr/>
          <p:nvPr/>
        </p:nvGrpSpPr>
        <p:grpSpPr>
          <a:xfrm>
            <a:off x="0" y="0"/>
            <a:ext cx="9155292" cy="648000"/>
            <a:chOff x="0" y="0"/>
            <a:chExt cx="9155292" cy="648000"/>
          </a:xfrm>
          <a:solidFill>
            <a:srgbClr val="354EC9"/>
          </a:solidFill>
        </p:grpSpPr>
        <p:sp>
          <p:nvSpPr>
            <p:cNvPr id="172" name="Google Shape;172;p36">
              <a:extLst>
                <a:ext uri="{FF2B5EF4-FFF2-40B4-BE49-F238E27FC236}">
                  <a16:creationId xmlns:a16="http://schemas.microsoft.com/office/drawing/2014/main" id="{1CEE8FE9-A5CC-D021-A2DF-3123D2636840}"/>
                </a:ext>
              </a:extLst>
            </p:cNvPr>
            <p:cNvSpPr/>
            <p:nvPr/>
          </p:nvSpPr>
          <p:spPr>
            <a:xfrm>
              <a:off x="6278592" y="0"/>
              <a:ext cx="2876700" cy="648000"/>
            </a:xfrm>
            <a:prstGeom prst="rect">
              <a:avLst/>
            </a:prstGeom>
            <a:grpFill/>
            <a:ln>
              <a:noFill/>
            </a:ln>
          </p:spPr>
          <p:txBody>
            <a:bodyPr spcFirstLastPara="1" wrap="square" lIns="34275" tIns="34275" rIns="34275" bIns="3427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35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3" name="Google Shape;173;p36">
              <a:extLst>
                <a:ext uri="{FF2B5EF4-FFF2-40B4-BE49-F238E27FC236}">
                  <a16:creationId xmlns:a16="http://schemas.microsoft.com/office/drawing/2014/main" id="{9052C4CA-F5A1-3EF5-15CE-697B7AEC640B}"/>
                </a:ext>
              </a:extLst>
            </p:cNvPr>
            <p:cNvSpPr/>
            <p:nvPr/>
          </p:nvSpPr>
          <p:spPr>
            <a:xfrm>
              <a:off x="0" y="0"/>
              <a:ext cx="6287400" cy="648000"/>
            </a:xfrm>
            <a:prstGeom prst="rect">
              <a:avLst/>
            </a:prstGeom>
            <a:grpFill/>
            <a:ln>
              <a:noFill/>
            </a:ln>
          </p:spPr>
          <p:txBody>
            <a:bodyPr spcFirstLastPara="1" wrap="square" lIns="34275" tIns="34275" rIns="34275" bIns="3427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35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76" name="Google Shape;176;p36">
            <a:extLst>
              <a:ext uri="{FF2B5EF4-FFF2-40B4-BE49-F238E27FC236}">
                <a16:creationId xmlns:a16="http://schemas.microsoft.com/office/drawing/2014/main" id="{4039818D-3C23-6EA2-DF7A-86A2FCD39F9B}"/>
              </a:ext>
            </a:extLst>
          </p:cNvPr>
          <p:cNvSpPr txBox="1"/>
          <p:nvPr/>
        </p:nvSpPr>
        <p:spPr>
          <a:xfrm>
            <a:off x="463942" y="83299"/>
            <a:ext cx="6478500" cy="461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2400" b="1" i="0" u="none" strike="noStrike" cap="none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Цель</a:t>
            </a:r>
            <a:endParaRPr sz="2400" b="1" i="0" u="none" strike="noStrike" cap="none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8" name="Google Shape;178;p36">
            <a:extLst>
              <a:ext uri="{FF2B5EF4-FFF2-40B4-BE49-F238E27FC236}">
                <a16:creationId xmlns:a16="http://schemas.microsoft.com/office/drawing/2014/main" id="{0FCF8D58-2BD6-7B0B-FED0-EBC5F148CFF3}"/>
              </a:ext>
            </a:extLst>
          </p:cNvPr>
          <p:cNvSpPr/>
          <p:nvPr/>
        </p:nvSpPr>
        <p:spPr>
          <a:xfrm>
            <a:off x="175299" y="792550"/>
            <a:ext cx="6166027" cy="331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1000"/>
              </a:spcBef>
              <a:spcAft>
                <a:spcPts val="1000"/>
              </a:spcAft>
              <a:buClr>
                <a:srgbClr val="000000"/>
              </a:buClr>
              <a:buSzPts val="1200"/>
              <a:buFont typeface="Arial"/>
              <a:buNone/>
            </a:pPr>
            <a:endParaRPr sz="1400" b="0" i="0" u="none" strike="noStrike" cap="none" dirty="0">
              <a:solidFill>
                <a:srgbClr val="32233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" name="Google Shape;351;p49" descr="Изображение выглядит как текст, Шрифт, логотип, символ&#10;&#10;Автоматически созданное описание">
            <a:extLst>
              <a:ext uri="{FF2B5EF4-FFF2-40B4-BE49-F238E27FC236}">
                <a16:creationId xmlns:a16="http://schemas.microsoft.com/office/drawing/2014/main" id="{B4D81EC4-2B81-500F-55E3-F609EEAE4AE8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103220" y="29313"/>
            <a:ext cx="713678" cy="589374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35C27285-8FD7-F5E7-CB12-0669A4F6506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9810" b="78130" l="22065" r="79267">
                        <a14:foregroundMark x1="26009" y1="42127" x2="28428" y2="47845"/>
                        <a14:foregroundMark x1="22065" y1="32805" x2="23825" y2="36965"/>
                        <a14:foregroundMark x1="57292" y1="48577" x2="57119" y2="50396"/>
                        <a14:foregroundMark x1="57683" y1="44462" x2="57656" y2="44748"/>
                        <a14:foregroundMark x1="58701" y1="33756" x2="58465" y2="36241"/>
                        <a14:foregroundMark x1="71175" y1="52603" x2="70525" y2="54358"/>
                        <a14:foregroundMark x1="76785" y1="37448" x2="74908" y2="42517"/>
                        <a14:backgroundMark x1="30308" y1="54358" x2="27227" y2="55309"/>
                        <a14:backgroundMark x1="25729" y1="38669" x2="22065" y2="42631"/>
                        <a14:backgroundMark x1="32390" y1="48494" x2="30891" y2="53407"/>
                        <a14:backgroundMark x1="31890" y1="49445" x2="27727" y2="51347"/>
                        <a14:backgroundMark x1="57119" y1="47544" x2="57119" y2="38669"/>
                        <a14:backgroundMark x1="58701" y1="42631" x2="59700" y2="35658"/>
                        <a14:backgroundMark x1="83930" y1="35658" x2="76187" y2="35658"/>
                        <a14:backgroundMark x1="74688" y1="50396" x2="68443" y2="49445"/>
                        <a14:backgroundMark x1="60699" y1="46434" x2="55620" y2="39620"/>
                        <a14:backgroundMark x1="60200" y1="38669" x2="55620" y2="40571"/>
                        <a14:backgroundMark x1="75687" y1="44532" x2="71024" y2="46434"/>
                        <a14:backgroundMark x1="82931" y1="32805" x2="76187" y2="32805"/>
                        <a14:backgroundMark x1="34471" y1="53407" x2="29808" y2="55309"/>
                      </a14:backgroundRemoval>
                    </a14:imgEffect>
                  </a14:imgLayer>
                </a14:imgProps>
              </a:ext>
            </a:extLst>
          </a:blip>
          <a:srcRect l="17895" t="12549" r="14283" b="14510"/>
          <a:stretch/>
        </p:blipFill>
        <p:spPr>
          <a:xfrm>
            <a:off x="6786300" y="58626"/>
            <a:ext cx="1043050" cy="589374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5D6DBECF-91F8-31A2-4B52-CA4742F25059}"/>
              </a:ext>
            </a:extLst>
          </p:cNvPr>
          <p:cNvSpPr txBox="1"/>
          <p:nvPr/>
        </p:nvSpPr>
        <p:spPr>
          <a:xfrm>
            <a:off x="6561298" y="431838"/>
            <a:ext cx="1576039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100" b="1" dirty="0">
                <a:solidFill>
                  <a:srgbClr val="C00000"/>
                </a:solidFill>
              </a:rPr>
              <a:t>Университет НТИ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46CEB03-F0AE-1A0D-54C2-E510891A8CE6}"/>
              </a:ext>
            </a:extLst>
          </p:cNvPr>
          <p:cNvSpPr txBox="1"/>
          <p:nvPr/>
        </p:nvSpPr>
        <p:spPr>
          <a:xfrm>
            <a:off x="381517" y="1643726"/>
            <a:ext cx="8505855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100" dirty="0"/>
              <a:t>Создать онлайн-игру по выявлению и развитию талантов ребёнка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8BF5BED-AF5F-25A1-B4DC-FB92D1B1867E}"/>
              </a:ext>
            </a:extLst>
          </p:cNvPr>
          <p:cNvSpPr txBox="1"/>
          <p:nvPr/>
        </p:nvSpPr>
        <p:spPr>
          <a:xfrm>
            <a:off x="463941" y="3217570"/>
            <a:ext cx="5617191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ü"/>
            </a:pPr>
            <a:r>
              <a:rPr lang="ru-RU" sz="1600" dirty="0"/>
              <a:t>Адаптировать методики и интегрировать их в сюжет, в процесс прохождения ребёнком онлайн-игры</a:t>
            </a:r>
          </a:p>
        </p:txBody>
      </p:sp>
    </p:spTree>
    <p:extLst>
      <p:ext uri="{BB962C8B-B14F-4D97-AF65-F5344CB8AC3E}">
        <p14:creationId xmlns:p14="http://schemas.microsoft.com/office/powerpoint/2010/main" val="348345042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0">
          <a:extLst>
            <a:ext uri="{FF2B5EF4-FFF2-40B4-BE49-F238E27FC236}">
              <a16:creationId xmlns:a16="http://schemas.microsoft.com/office/drawing/2014/main" id="{0C5FC1AE-B0B0-CB9C-2129-BF16D30B920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1" name="Google Shape;171;p36">
            <a:extLst>
              <a:ext uri="{FF2B5EF4-FFF2-40B4-BE49-F238E27FC236}">
                <a16:creationId xmlns:a16="http://schemas.microsoft.com/office/drawing/2014/main" id="{2AA3037B-FD5C-E397-5297-1888FF047E30}"/>
              </a:ext>
            </a:extLst>
          </p:cNvPr>
          <p:cNvGrpSpPr/>
          <p:nvPr/>
        </p:nvGrpSpPr>
        <p:grpSpPr>
          <a:xfrm>
            <a:off x="0" y="0"/>
            <a:ext cx="9155292" cy="648000"/>
            <a:chOff x="0" y="0"/>
            <a:chExt cx="9155292" cy="648000"/>
          </a:xfrm>
          <a:solidFill>
            <a:srgbClr val="354EC9"/>
          </a:solidFill>
        </p:grpSpPr>
        <p:sp>
          <p:nvSpPr>
            <p:cNvPr id="172" name="Google Shape;172;p36">
              <a:extLst>
                <a:ext uri="{FF2B5EF4-FFF2-40B4-BE49-F238E27FC236}">
                  <a16:creationId xmlns:a16="http://schemas.microsoft.com/office/drawing/2014/main" id="{A35B328F-DC82-5F9C-3CAB-62B52E5B060D}"/>
                </a:ext>
              </a:extLst>
            </p:cNvPr>
            <p:cNvSpPr/>
            <p:nvPr/>
          </p:nvSpPr>
          <p:spPr>
            <a:xfrm>
              <a:off x="6278592" y="0"/>
              <a:ext cx="2876700" cy="648000"/>
            </a:xfrm>
            <a:prstGeom prst="rect">
              <a:avLst/>
            </a:prstGeom>
            <a:grpFill/>
            <a:ln>
              <a:noFill/>
            </a:ln>
          </p:spPr>
          <p:txBody>
            <a:bodyPr spcFirstLastPara="1" wrap="square" lIns="34275" tIns="34275" rIns="34275" bIns="3427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35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3" name="Google Shape;173;p36">
              <a:extLst>
                <a:ext uri="{FF2B5EF4-FFF2-40B4-BE49-F238E27FC236}">
                  <a16:creationId xmlns:a16="http://schemas.microsoft.com/office/drawing/2014/main" id="{AA77A648-4EB6-FCB7-0FF4-8F4DFE484703}"/>
                </a:ext>
              </a:extLst>
            </p:cNvPr>
            <p:cNvSpPr/>
            <p:nvPr/>
          </p:nvSpPr>
          <p:spPr>
            <a:xfrm>
              <a:off x="0" y="0"/>
              <a:ext cx="6287400" cy="648000"/>
            </a:xfrm>
            <a:prstGeom prst="rect">
              <a:avLst/>
            </a:prstGeom>
            <a:grpFill/>
            <a:ln>
              <a:noFill/>
            </a:ln>
          </p:spPr>
          <p:txBody>
            <a:bodyPr spcFirstLastPara="1" wrap="square" lIns="34275" tIns="34275" rIns="34275" bIns="3427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35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76" name="Google Shape;176;p36">
            <a:extLst>
              <a:ext uri="{FF2B5EF4-FFF2-40B4-BE49-F238E27FC236}">
                <a16:creationId xmlns:a16="http://schemas.microsoft.com/office/drawing/2014/main" id="{E91D61B5-4028-D697-9320-58CD9D61ED92}"/>
              </a:ext>
            </a:extLst>
          </p:cNvPr>
          <p:cNvSpPr txBox="1"/>
          <p:nvPr/>
        </p:nvSpPr>
        <p:spPr>
          <a:xfrm>
            <a:off x="307825" y="122482"/>
            <a:ext cx="6478500" cy="41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2100" b="1" dirty="0">
                <a:solidFill>
                  <a:schemeClr val="lt1"/>
                </a:solidFill>
              </a:rPr>
              <a:t>Методики</a:t>
            </a:r>
            <a:endParaRPr sz="2100" b="1" i="0" u="none" strike="noStrike" cap="none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8" name="Google Shape;178;p36">
            <a:extLst>
              <a:ext uri="{FF2B5EF4-FFF2-40B4-BE49-F238E27FC236}">
                <a16:creationId xmlns:a16="http://schemas.microsoft.com/office/drawing/2014/main" id="{1030526B-50DD-64C8-15AA-25131F75918E}"/>
              </a:ext>
            </a:extLst>
          </p:cNvPr>
          <p:cNvSpPr/>
          <p:nvPr/>
        </p:nvSpPr>
        <p:spPr>
          <a:xfrm>
            <a:off x="175299" y="792550"/>
            <a:ext cx="6166027" cy="331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1000"/>
              </a:spcBef>
              <a:spcAft>
                <a:spcPts val="1000"/>
              </a:spcAft>
              <a:buClr>
                <a:srgbClr val="000000"/>
              </a:buClr>
              <a:buSzPts val="1200"/>
              <a:buFont typeface="Arial"/>
              <a:buNone/>
            </a:pPr>
            <a:endParaRPr sz="1400" b="0" i="0" u="none" strike="noStrike" cap="none" dirty="0">
              <a:solidFill>
                <a:srgbClr val="32233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" name="Google Shape;351;p49" descr="Изображение выглядит как текст, Шрифт, логотип, символ&#10;&#10;Автоматически созданное описание">
            <a:extLst>
              <a:ext uri="{FF2B5EF4-FFF2-40B4-BE49-F238E27FC236}">
                <a16:creationId xmlns:a16="http://schemas.microsoft.com/office/drawing/2014/main" id="{785C4AED-1ED1-4293-BE2E-FFC7D24C6E4A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103220" y="29313"/>
            <a:ext cx="713678" cy="589374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B0013BE2-4D8B-E30A-1A55-E3A483A1C6A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9810" b="78130" l="22065" r="79267">
                        <a14:foregroundMark x1="26009" y1="42127" x2="28428" y2="47845"/>
                        <a14:foregroundMark x1="22065" y1="32805" x2="23825" y2="36965"/>
                        <a14:foregroundMark x1="57292" y1="48577" x2="57119" y2="50396"/>
                        <a14:foregroundMark x1="57683" y1="44462" x2="57656" y2="44748"/>
                        <a14:foregroundMark x1="58701" y1="33756" x2="58465" y2="36241"/>
                        <a14:foregroundMark x1="71175" y1="52603" x2="70525" y2="54358"/>
                        <a14:foregroundMark x1="76785" y1="37448" x2="74908" y2="42517"/>
                        <a14:backgroundMark x1="30308" y1="54358" x2="27227" y2="55309"/>
                        <a14:backgroundMark x1="25729" y1="38669" x2="22065" y2="42631"/>
                        <a14:backgroundMark x1="32390" y1="48494" x2="30891" y2="53407"/>
                        <a14:backgroundMark x1="31890" y1="49445" x2="27727" y2="51347"/>
                        <a14:backgroundMark x1="57119" y1="47544" x2="57119" y2="38669"/>
                        <a14:backgroundMark x1="58701" y1="42631" x2="59700" y2="35658"/>
                        <a14:backgroundMark x1="83930" y1="35658" x2="76187" y2="35658"/>
                        <a14:backgroundMark x1="74688" y1="50396" x2="68443" y2="49445"/>
                        <a14:backgroundMark x1="60699" y1="46434" x2="55620" y2="39620"/>
                        <a14:backgroundMark x1="60200" y1="38669" x2="55620" y2="40571"/>
                        <a14:backgroundMark x1="75687" y1="44532" x2="71024" y2="46434"/>
                        <a14:backgroundMark x1="82931" y1="32805" x2="76187" y2="32805"/>
                        <a14:backgroundMark x1="34471" y1="53407" x2="29808" y2="55309"/>
                      </a14:backgroundRemoval>
                    </a14:imgEffect>
                  </a14:imgLayer>
                </a14:imgProps>
              </a:ext>
            </a:extLst>
          </a:blip>
          <a:srcRect l="17895" t="12549" r="14283" b="14510"/>
          <a:stretch/>
        </p:blipFill>
        <p:spPr>
          <a:xfrm>
            <a:off x="6786300" y="58626"/>
            <a:ext cx="1043050" cy="589374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CDE8E5F5-341A-A8D3-5020-924C735352FE}"/>
              </a:ext>
            </a:extLst>
          </p:cNvPr>
          <p:cNvSpPr txBox="1"/>
          <p:nvPr/>
        </p:nvSpPr>
        <p:spPr>
          <a:xfrm>
            <a:off x="6561298" y="431838"/>
            <a:ext cx="1576039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100" b="1" dirty="0">
                <a:solidFill>
                  <a:srgbClr val="C00000"/>
                </a:solidFill>
              </a:rPr>
              <a:t>Университет НТИ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02763B8-F864-773F-6394-9FA5A01B9DFF}"/>
              </a:ext>
            </a:extLst>
          </p:cNvPr>
          <p:cNvSpPr txBox="1"/>
          <p:nvPr/>
        </p:nvSpPr>
        <p:spPr>
          <a:xfrm>
            <a:off x="489558" y="896636"/>
            <a:ext cx="709841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/>
              <a:t>Для выявления способностей и талантов ребёнка будут использоваться методики: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C55C33D-E05E-044D-3E00-D90ACF96FE2F}"/>
              </a:ext>
            </a:extLst>
          </p:cNvPr>
          <p:cNvSpPr txBox="1"/>
          <p:nvPr/>
        </p:nvSpPr>
        <p:spPr>
          <a:xfrm>
            <a:off x="56982" y="4113851"/>
            <a:ext cx="903003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/>
              <a:t>НОВИЗНА: Адаптация методик и интеграция их в сюжет, в процесс прохождения ребёнком онлайн-игры</a:t>
            </a:r>
          </a:p>
          <a:p>
            <a:r>
              <a:rPr lang="ru-RU" dirty="0"/>
              <a:t>Создание онлайн-игры по выявлению и развитию талантов ребёнка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FFA3BC5-E95B-7390-5C40-39F4F605ED72}"/>
              </a:ext>
            </a:extLst>
          </p:cNvPr>
          <p:cNvSpPr txBox="1"/>
          <p:nvPr/>
        </p:nvSpPr>
        <p:spPr>
          <a:xfrm>
            <a:off x="602166" y="1348963"/>
            <a:ext cx="5285678" cy="160043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b="1" i="0" dirty="0">
                <a:solidFill>
                  <a:srgbClr val="333333"/>
                </a:solidFill>
                <a:effectLst/>
                <a:latin typeface="YS Text"/>
              </a:rPr>
              <a:t>«Карта</a:t>
            </a:r>
            <a:r>
              <a:rPr lang="ru-RU" b="0" i="0" dirty="0">
                <a:solidFill>
                  <a:srgbClr val="333333"/>
                </a:solidFill>
                <a:effectLst/>
                <a:latin typeface="YS Text"/>
              </a:rPr>
              <a:t> </a:t>
            </a:r>
            <a:r>
              <a:rPr lang="ru-RU" b="1" i="0" dirty="0">
                <a:solidFill>
                  <a:srgbClr val="333333"/>
                </a:solidFill>
                <a:effectLst/>
                <a:latin typeface="YS Text"/>
              </a:rPr>
              <a:t>интересов» (А. Е. </a:t>
            </a:r>
            <a:r>
              <a:rPr lang="ru-RU" b="1" i="0" dirty="0" err="1">
                <a:solidFill>
                  <a:srgbClr val="333333"/>
                </a:solidFill>
                <a:effectLst/>
                <a:latin typeface="YS Text"/>
              </a:rPr>
              <a:t>Голомшток</a:t>
            </a:r>
            <a:r>
              <a:rPr lang="ru-RU" b="1" i="0" dirty="0">
                <a:solidFill>
                  <a:srgbClr val="333333"/>
                </a:solidFill>
                <a:effectLst/>
                <a:latin typeface="YS Text"/>
              </a:rPr>
              <a:t>) – адаптированная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b="1" dirty="0">
                <a:solidFill>
                  <a:srgbClr val="333333"/>
                </a:solidFill>
                <a:latin typeface="YS Text"/>
              </a:rPr>
              <a:t>«Карта одаренности» (Д. </a:t>
            </a:r>
            <a:r>
              <a:rPr lang="ru-RU" b="1" dirty="0" err="1">
                <a:solidFill>
                  <a:srgbClr val="333333"/>
                </a:solidFill>
                <a:latin typeface="YS Text"/>
              </a:rPr>
              <a:t>Хаана</a:t>
            </a:r>
            <a:r>
              <a:rPr lang="ru-RU" b="1" dirty="0">
                <a:solidFill>
                  <a:srgbClr val="333333"/>
                </a:solidFill>
                <a:latin typeface="YS Text"/>
              </a:rPr>
              <a:t> и М. Каффа)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b="1" dirty="0">
                <a:solidFill>
                  <a:srgbClr val="333333"/>
                </a:solidFill>
                <a:latin typeface="YS Text"/>
              </a:rPr>
              <a:t>Методики Д. Векслера,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b="1" dirty="0">
                <a:solidFill>
                  <a:srgbClr val="333333"/>
                </a:solidFill>
                <a:latin typeface="YS Text"/>
              </a:rPr>
              <a:t>Прогрессивные матрицы Дж. Равенна;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b="1" dirty="0">
                <a:solidFill>
                  <a:srgbClr val="333333"/>
                </a:solidFill>
                <a:latin typeface="YS Text"/>
              </a:rPr>
              <a:t>Тест </a:t>
            </a:r>
            <a:r>
              <a:rPr lang="ru-RU" b="1" dirty="0" err="1">
                <a:solidFill>
                  <a:srgbClr val="333333"/>
                </a:solidFill>
                <a:latin typeface="YS Text"/>
              </a:rPr>
              <a:t>Кеттелла</a:t>
            </a:r>
            <a:endParaRPr lang="ru-RU" b="1" dirty="0">
              <a:solidFill>
                <a:srgbClr val="333333"/>
              </a:solidFill>
              <a:latin typeface="YS Text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b="1" i="0" dirty="0">
                <a:solidFill>
                  <a:srgbClr val="333333"/>
                </a:solidFill>
                <a:effectLst/>
                <a:latin typeface="YS Text"/>
              </a:rPr>
              <a:t>«Сфера личностного развития»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9726011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5" name="Google Shape;185;p37"/>
          <p:cNvGrpSpPr/>
          <p:nvPr/>
        </p:nvGrpSpPr>
        <p:grpSpPr>
          <a:xfrm>
            <a:off x="0" y="0"/>
            <a:ext cx="9155292" cy="648000"/>
            <a:chOff x="0" y="0"/>
            <a:chExt cx="9155292" cy="648000"/>
          </a:xfrm>
          <a:solidFill>
            <a:srgbClr val="354EC9"/>
          </a:solidFill>
        </p:grpSpPr>
        <p:sp>
          <p:nvSpPr>
            <p:cNvPr id="186" name="Google Shape;186;p37"/>
            <p:cNvSpPr/>
            <p:nvPr/>
          </p:nvSpPr>
          <p:spPr>
            <a:xfrm>
              <a:off x="6278592" y="0"/>
              <a:ext cx="2876700" cy="648000"/>
            </a:xfrm>
            <a:prstGeom prst="rect">
              <a:avLst/>
            </a:prstGeom>
            <a:grpFill/>
            <a:ln>
              <a:noFill/>
            </a:ln>
          </p:spPr>
          <p:txBody>
            <a:bodyPr spcFirstLastPara="1" wrap="square" lIns="34275" tIns="34275" rIns="34275" bIns="3427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3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7" name="Google Shape;187;p37"/>
            <p:cNvSpPr/>
            <p:nvPr/>
          </p:nvSpPr>
          <p:spPr>
            <a:xfrm>
              <a:off x="0" y="0"/>
              <a:ext cx="6287400" cy="648000"/>
            </a:xfrm>
            <a:prstGeom prst="rect">
              <a:avLst/>
            </a:prstGeom>
            <a:grpFill/>
            <a:ln>
              <a:noFill/>
            </a:ln>
          </p:spPr>
          <p:txBody>
            <a:bodyPr spcFirstLastPara="1" wrap="square" lIns="34275" tIns="34275" rIns="34275" bIns="3427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3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90" name="Google Shape;190;p37"/>
          <p:cNvSpPr txBox="1"/>
          <p:nvPr/>
        </p:nvSpPr>
        <p:spPr>
          <a:xfrm>
            <a:off x="307825" y="122482"/>
            <a:ext cx="6478500" cy="41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21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Целевая аудитория (описание клиентов)</a:t>
            </a:r>
            <a:endParaRPr sz="2100" b="1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2" name="Google Shape;192;p37"/>
          <p:cNvSpPr/>
          <p:nvPr/>
        </p:nvSpPr>
        <p:spPr>
          <a:xfrm>
            <a:off x="140700" y="733475"/>
            <a:ext cx="7752000" cy="429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just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100" b="1" u="sng" dirty="0">
                <a:solidFill>
                  <a:schemeClr val="dk2"/>
                </a:solidFill>
                <a:latin typeface="Comfortaa"/>
                <a:ea typeface="Comfortaa"/>
                <a:cs typeface="Comfortaa"/>
                <a:sym typeface="Comfortaa"/>
              </a:rPr>
              <a:t>B2C (Business to Consumer)</a:t>
            </a:r>
            <a:endParaRPr sz="1100" b="1" u="sng" dirty="0">
              <a:solidFill>
                <a:schemeClr val="dk2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marL="0" lvl="0" indent="0" algn="just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100" dirty="0">
                <a:solidFill>
                  <a:schemeClr val="dk2"/>
                </a:solidFill>
                <a:latin typeface="Comfortaa"/>
                <a:ea typeface="Comfortaa"/>
                <a:cs typeface="Comfortaa"/>
                <a:sym typeface="Comfortaa"/>
              </a:rPr>
              <a:t>Потребитель: Физические лица (родители) Географическое расположение: Российская Федерация Целевая аудитория: Родители детей 6-10 лет, заинтересованные в развитии своих детей. Доход: Средний + и выше. Портрет клиента: Осознанные родители в возрасте 30-45 лет, нацеленные обеспечить грамотное развитие своему ребенку, сохранив его мотивацию и психологическую устойчивость.</a:t>
            </a:r>
            <a:endParaRPr sz="1100" dirty="0">
              <a:solidFill>
                <a:schemeClr val="dk2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marL="0" lvl="0" indent="0" algn="just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100" b="1" dirty="0">
                <a:solidFill>
                  <a:schemeClr val="dk2"/>
                </a:solidFill>
                <a:latin typeface="Comfortaa"/>
                <a:ea typeface="Comfortaa"/>
                <a:cs typeface="Comfortaa"/>
                <a:sym typeface="Comfortaa"/>
              </a:rPr>
              <a:t> </a:t>
            </a:r>
            <a:r>
              <a:rPr lang="ru" sz="1100" b="1" u="sng" dirty="0">
                <a:solidFill>
                  <a:schemeClr val="dk2"/>
                </a:solidFill>
                <a:latin typeface="Comfortaa"/>
                <a:ea typeface="Comfortaa"/>
                <a:cs typeface="Comfortaa"/>
                <a:sym typeface="Comfortaa"/>
              </a:rPr>
              <a:t>B2B (Business to Business)</a:t>
            </a:r>
            <a:r>
              <a:rPr lang="ru" sz="1100" b="1" dirty="0">
                <a:solidFill>
                  <a:schemeClr val="dk2"/>
                </a:solidFill>
                <a:latin typeface="Comfortaa"/>
                <a:ea typeface="Comfortaa"/>
                <a:cs typeface="Comfortaa"/>
                <a:sym typeface="Comfortaa"/>
              </a:rPr>
              <a:t> </a:t>
            </a:r>
            <a:r>
              <a:rPr lang="ru" sz="1100" dirty="0">
                <a:solidFill>
                  <a:schemeClr val="dk2"/>
                </a:solidFill>
                <a:latin typeface="Comfortaa"/>
                <a:ea typeface="Comfortaa"/>
                <a:cs typeface="Comfortaa"/>
                <a:sym typeface="Comfortaa"/>
              </a:rPr>
              <a:t>Потребитель: Образовательные учреждения, детские центры дополнительной диагностики и развития талантов. </a:t>
            </a:r>
            <a:r>
              <a:rPr lang="ru" sz="1050" dirty="0">
                <a:solidFill>
                  <a:schemeClr val="dk1"/>
                </a:solidFill>
                <a:latin typeface="Comfortaa"/>
                <a:ea typeface="Comfortaa"/>
                <a:cs typeface="Comfortaa"/>
                <a:sym typeface="Comfortaa"/>
              </a:rPr>
              <a:t>1. Центр "Умница" – предлагает диагностику и развивающие занятия для детей. 2. Центр "Талант" – специализируется на выявлении и развитии одаренности у детей. 3. Детский развивающий центр "Светлячок" – предоставляет образовательные программы и творческие мастерские. 4. Центр раннего развития "Солнечный круг" – предлагает занятия по развитию различных навыков и талантов у маленьких детей. 5. Школа искусств "Артек" – фокус на художественном и музыкальном направлении, развитие творческих способностей. 6. Центр "Знайка" – диагностика и занятия по подготовке к школе, развитие интеллектуальных способностей.</a:t>
            </a:r>
            <a:r>
              <a:rPr lang="ru" sz="1100" dirty="0">
                <a:solidFill>
                  <a:schemeClr val="dk2"/>
                </a:solidFill>
                <a:latin typeface="Comfortaa"/>
                <a:ea typeface="Comfortaa"/>
                <a:cs typeface="Comfortaa"/>
                <a:sym typeface="Comfortaa"/>
              </a:rPr>
              <a:t>Преимущества: Партнерство с этими организациями позволит внедрять нашу игру в программу обучения, увеличивая ее доступность и делая процесс выявления талантов более системным и качественным.</a:t>
            </a:r>
            <a:endParaRPr sz="1100" dirty="0">
              <a:solidFill>
                <a:schemeClr val="dk2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marL="0" lvl="0" indent="0" algn="just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100" b="1" dirty="0">
                <a:solidFill>
                  <a:schemeClr val="dk2"/>
                </a:solidFill>
                <a:latin typeface="Comfortaa"/>
                <a:ea typeface="Comfortaa"/>
                <a:cs typeface="Comfortaa"/>
                <a:sym typeface="Comfortaa"/>
              </a:rPr>
              <a:t>B</a:t>
            </a:r>
            <a:r>
              <a:rPr lang="ru" sz="1100" b="1" u="sng" dirty="0">
                <a:solidFill>
                  <a:schemeClr val="dk2"/>
                </a:solidFill>
                <a:latin typeface="Comfortaa"/>
                <a:ea typeface="Comfortaa"/>
                <a:cs typeface="Comfortaa"/>
                <a:sym typeface="Comfortaa"/>
              </a:rPr>
              <a:t>2G (Business to Government)</a:t>
            </a:r>
            <a:r>
              <a:rPr lang="ru" sz="1100" b="1" dirty="0">
                <a:solidFill>
                  <a:schemeClr val="dk2"/>
                </a:solidFill>
                <a:latin typeface="Comfortaa"/>
                <a:ea typeface="Comfortaa"/>
                <a:cs typeface="Comfortaa"/>
                <a:sym typeface="Comfortaa"/>
              </a:rPr>
              <a:t> </a:t>
            </a:r>
            <a:r>
              <a:rPr lang="ru" sz="1100" dirty="0">
                <a:solidFill>
                  <a:schemeClr val="dk2"/>
                </a:solidFill>
                <a:latin typeface="Comfortaa"/>
                <a:ea typeface="Comfortaa"/>
                <a:cs typeface="Comfortaa"/>
                <a:sym typeface="Comfortaa"/>
              </a:rPr>
              <a:t>Потребитель: Государственные учреждения и фонды, занимающиеся развитием образования. Возможности: Мы будем обращаться за грантами на поддержку образовательных проектов, что поможет финансировать нашу инициативу и сделать продукт доступным для более широкой аудитории. Партнерство с государственными структурами откроет дополнительные возможности для интеграции в образовательную систему и получения общественного признания.</a:t>
            </a:r>
            <a:endParaRPr sz="1100" dirty="0">
              <a:solidFill>
                <a:schemeClr val="dk2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marL="179999" marR="0" lvl="0" indent="-103799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6000C5"/>
              </a:buClr>
              <a:buSzPts val="1200"/>
              <a:buFont typeface="Raleway"/>
              <a:buNone/>
            </a:pPr>
            <a:endParaRPr dirty="0">
              <a:solidFill>
                <a:schemeClr val="dk2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93" name="Google Shape;193;p37"/>
          <p:cNvPicPr preferRelativeResize="0"/>
          <p:nvPr/>
        </p:nvPicPr>
        <p:blipFill rotWithShape="1">
          <a:blip r:embed="rId3">
            <a:alphaModFix/>
          </a:blip>
          <a:srcRect l="17048" r="14594"/>
          <a:stretch/>
        </p:blipFill>
        <p:spPr>
          <a:xfrm>
            <a:off x="7931162" y="2571750"/>
            <a:ext cx="1102775" cy="823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94" name="Google Shape;194;p3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893043" y="3793975"/>
            <a:ext cx="1179020" cy="64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95" name="Google Shape;195;p3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931175" y="1087025"/>
            <a:ext cx="1102774" cy="827088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Google Shape;351;p49" descr="Изображение выглядит как текст, Шрифт, логотип, символ&#10;&#10;Автоматически созданное описание">
            <a:extLst>
              <a:ext uri="{FF2B5EF4-FFF2-40B4-BE49-F238E27FC236}">
                <a16:creationId xmlns:a16="http://schemas.microsoft.com/office/drawing/2014/main" id="{D622C209-00B1-9FA5-F0DA-25AA6443BC45}"/>
              </a:ext>
            </a:extLst>
          </p:cNvPr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8103220" y="29313"/>
            <a:ext cx="713678" cy="589374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ACECA38C-80CB-5297-B77E-1F419600A8E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19810" b="78130" l="22065" r="79267">
                        <a14:foregroundMark x1="26009" y1="42127" x2="28428" y2="47845"/>
                        <a14:foregroundMark x1="22065" y1="32805" x2="23825" y2="36965"/>
                        <a14:foregroundMark x1="57292" y1="48577" x2="57119" y2="50396"/>
                        <a14:foregroundMark x1="57683" y1="44462" x2="57656" y2="44748"/>
                        <a14:foregroundMark x1="58701" y1="33756" x2="58465" y2="36241"/>
                        <a14:foregroundMark x1="71175" y1="52603" x2="70525" y2="54358"/>
                        <a14:foregroundMark x1="76785" y1="37448" x2="74908" y2="42517"/>
                        <a14:backgroundMark x1="30308" y1="54358" x2="27227" y2="55309"/>
                        <a14:backgroundMark x1="25729" y1="38669" x2="22065" y2="42631"/>
                        <a14:backgroundMark x1="32390" y1="48494" x2="30891" y2="53407"/>
                        <a14:backgroundMark x1="31890" y1="49445" x2="27727" y2="51347"/>
                        <a14:backgroundMark x1="57119" y1="47544" x2="57119" y2="38669"/>
                        <a14:backgroundMark x1="58701" y1="42631" x2="59700" y2="35658"/>
                        <a14:backgroundMark x1="83930" y1="35658" x2="76187" y2="35658"/>
                        <a14:backgroundMark x1="74688" y1="50396" x2="68443" y2="49445"/>
                        <a14:backgroundMark x1="60699" y1="46434" x2="55620" y2="39620"/>
                        <a14:backgroundMark x1="60200" y1="38669" x2="55620" y2="40571"/>
                        <a14:backgroundMark x1="75687" y1="44532" x2="71024" y2="46434"/>
                        <a14:backgroundMark x1="82931" y1="32805" x2="76187" y2="32805"/>
                        <a14:backgroundMark x1="34471" y1="53407" x2="29808" y2="55309"/>
                      </a14:backgroundRemoval>
                    </a14:imgEffect>
                  </a14:imgLayer>
                </a14:imgProps>
              </a:ext>
            </a:extLst>
          </a:blip>
          <a:srcRect l="17895" t="12549" r="14283" b="14510"/>
          <a:stretch/>
        </p:blipFill>
        <p:spPr>
          <a:xfrm>
            <a:off x="6786300" y="58626"/>
            <a:ext cx="1043050" cy="589374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757BBBFB-11DE-41DD-F709-D9A26B9483D3}"/>
              </a:ext>
            </a:extLst>
          </p:cNvPr>
          <p:cNvSpPr txBox="1"/>
          <p:nvPr/>
        </p:nvSpPr>
        <p:spPr>
          <a:xfrm>
            <a:off x="6561298" y="431838"/>
            <a:ext cx="1576039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100" b="1" dirty="0">
                <a:solidFill>
                  <a:srgbClr val="C00000"/>
                </a:solidFill>
              </a:rPr>
              <a:t>Университет НТИ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0" name="Google Shape;200;p38"/>
          <p:cNvGrpSpPr/>
          <p:nvPr/>
        </p:nvGrpSpPr>
        <p:grpSpPr>
          <a:xfrm>
            <a:off x="0" y="0"/>
            <a:ext cx="9155353" cy="648000"/>
            <a:chOff x="0" y="0"/>
            <a:chExt cx="9155353" cy="648000"/>
          </a:xfrm>
          <a:solidFill>
            <a:srgbClr val="354EC9"/>
          </a:solidFill>
        </p:grpSpPr>
        <p:sp>
          <p:nvSpPr>
            <p:cNvPr id="201" name="Google Shape;201;p38"/>
            <p:cNvSpPr/>
            <p:nvPr/>
          </p:nvSpPr>
          <p:spPr>
            <a:xfrm>
              <a:off x="6278592" y="0"/>
              <a:ext cx="2876761" cy="648000"/>
            </a:xfrm>
            <a:prstGeom prst="rect">
              <a:avLst/>
            </a:prstGeom>
            <a:grpFill/>
            <a:ln>
              <a:noFill/>
            </a:ln>
          </p:spPr>
          <p:txBody>
            <a:bodyPr spcFirstLastPara="1" wrap="square" lIns="34275" tIns="34275" rIns="34275" bIns="3427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3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2" name="Google Shape;202;p38"/>
            <p:cNvSpPr/>
            <p:nvPr/>
          </p:nvSpPr>
          <p:spPr>
            <a:xfrm>
              <a:off x="0" y="0"/>
              <a:ext cx="6287428" cy="648000"/>
            </a:xfrm>
            <a:prstGeom prst="rect">
              <a:avLst/>
            </a:prstGeom>
            <a:grpFill/>
            <a:ln>
              <a:noFill/>
            </a:ln>
          </p:spPr>
          <p:txBody>
            <a:bodyPr spcFirstLastPara="1" wrap="square" lIns="34275" tIns="34275" rIns="34275" bIns="3427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3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205" name="Google Shape;205;p38"/>
          <p:cNvSpPr txBox="1"/>
          <p:nvPr/>
        </p:nvSpPr>
        <p:spPr>
          <a:xfrm>
            <a:off x="307825" y="122482"/>
            <a:ext cx="6478511" cy="4154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21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Целевая аудитория (описание клиентов)</a:t>
            </a:r>
            <a:endParaRPr sz="2100" b="1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7" name="Google Shape;207;p38"/>
          <p:cNvSpPr/>
          <p:nvPr/>
        </p:nvSpPr>
        <p:spPr>
          <a:xfrm>
            <a:off x="140700" y="761150"/>
            <a:ext cx="6276300" cy="2703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179999" marR="0" lvl="0" indent="-173649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Comfortaa"/>
              <a:buAutoNum type="arabicPeriod"/>
            </a:pPr>
            <a:r>
              <a:rPr lang="ru" sz="1200" i="0" u="sng" strike="noStrike" cap="none" dirty="0">
                <a:solidFill>
                  <a:schemeClr val="dk1"/>
                </a:solidFill>
                <a:latin typeface="Comfortaa"/>
                <a:ea typeface="Comfortaa"/>
                <a:cs typeface="Comfortaa"/>
                <a:sym typeface="Comfortaa"/>
              </a:rPr>
              <a:t>Кто первым купит ваш продукт?</a:t>
            </a:r>
            <a:endParaRPr sz="1200" i="0" u="sng" strike="noStrike" cap="none" dirty="0">
              <a:solidFill>
                <a:schemeClr val="dk1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marL="45720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 dirty="0">
                <a:solidFill>
                  <a:schemeClr val="dk1"/>
                </a:solidFill>
                <a:latin typeface="Comfortaa"/>
                <a:ea typeface="Comfortaa"/>
                <a:cs typeface="Comfortaa"/>
                <a:sym typeface="Comfortaa"/>
              </a:rPr>
              <a:t>Первоначально продукт будут покупать родители детей в возрасте 5-10 лет, заинтересованные в развитии талантов своих детей. </a:t>
            </a:r>
            <a:endParaRPr sz="1200" dirty="0">
              <a:solidFill>
                <a:schemeClr val="dk1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marL="179999" marR="0" lvl="0" indent="-173649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Comfortaa"/>
              <a:buAutoNum type="arabicPeriod"/>
            </a:pPr>
            <a:r>
              <a:rPr lang="ru" sz="1200" i="0" u="none" strike="noStrike" cap="none" dirty="0">
                <a:solidFill>
                  <a:schemeClr val="dk1"/>
                </a:solidFill>
                <a:latin typeface="Comfortaa"/>
                <a:ea typeface="Comfortaa"/>
                <a:cs typeface="Comfortaa"/>
                <a:sym typeface="Comfortaa"/>
              </a:rPr>
              <a:t>П</a:t>
            </a:r>
            <a:r>
              <a:rPr lang="ru" sz="1200" i="0" u="sng" strike="noStrike" cap="none" dirty="0">
                <a:solidFill>
                  <a:schemeClr val="dk1"/>
                </a:solidFill>
                <a:latin typeface="Comfortaa"/>
                <a:ea typeface="Comfortaa"/>
                <a:cs typeface="Comfortaa"/>
                <a:sym typeface="Comfortaa"/>
              </a:rPr>
              <a:t>риведите конкретные характеристики сегмента клиентов, </a:t>
            </a:r>
            <a:br>
              <a:rPr lang="ru" sz="1200" i="0" u="sng" strike="noStrike" cap="none" dirty="0">
                <a:solidFill>
                  <a:schemeClr val="dk1"/>
                </a:solidFill>
                <a:latin typeface="Comfortaa"/>
                <a:ea typeface="Comfortaa"/>
                <a:cs typeface="Comfortaa"/>
                <a:sym typeface="Comfortaa"/>
              </a:rPr>
            </a:br>
            <a:r>
              <a:rPr lang="ru" sz="1200" i="0" u="sng" strike="noStrike" cap="none" dirty="0">
                <a:solidFill>
                  <a:schemeClr val="dk1"/>
                </a:solidFill>
                <a:latin typeface="Comfortaa"/>
                <a:ea typeface="Comfortaa"/>
                <a:cs typeface="Comfortaa"/>
                <a:sym typeface="Comfortaa"/>
              </a:rPr>
              <a:t>с которым будете работать: контекст, ситуацию, потери.</a:t>
            </a:r>
            <a:endParaRPr sz="1200" i="0" u="sng" strike="noStrike" cap="none" dirty="0">
              <a:solidFill>
                <a:schemeClr val="dk1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marL="45720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 dirty="0">
                <a:solidFill>
                  <a:schemeClr val="dk1"/>
                </a:solidFill>
                <a:latin typeface="Comfortaa"/>
                <a:ea typeface="Comfortaa"/>
                <a:cs typeface="Comfortaa"/>
                <a:sym typeface="Comfortaa"/>
              </a:rPr>
              <a:t>- Возраст: 30-45 лет. </a:t>
            </a:r>
            <a:endParaRPr sz="1200" dirty="0">
              <a:solidFill>
                <a:schemeClr val="dk1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marL="45720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 dirty="0">
                <a:solidFill>
                  <a:schemeClr val="dk1"/>
                </a:solidFill>
                <a:latin typeface="Comfortaa"/>
                <a:ea typeface="Comfortaa"/>
                <a:cs typeface="Comfortaa"/>
                <a:sym typeface="Comfortaa"/>
              </a:rPr>
              <a:t>- Образование: Высшее или среднее профессиональное. </a:t>
            </a:r>
            <a:endParaRPr sz="1200" dirty="0">
              <a:solidFill>
                <a:schemeClr val="dk1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marL="45720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 dirty="0">
                <a:solidFill>
                  <a:schemeClr val="dk1"/>
                </a:solidFill>
                <a:latin typeface="Comfortaa"/>
                <a:ea typeface="Comfortaa"/>
                <a:cs typeface="Comfortaa"/>
                <a:sym typeface="Comfortaa"/>
              </a:rPr>
              <a:t>- Социально-экономический статус: Средний и выше среднего.</a:t>
            </a:r>
            <a:endParaRPr sz="1200" dirty="0">
              <a:solidFill>
                <a:schemeClr val="dk1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marL="45720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 dirty="0">
                <a:solidFill>
                  <a:schemeClr val="dk1"/>
                </a:solidFill>
                <a:latin typeface="Comfortaa"/>
                <a:ea typeface="Comfortaa"/>
                <a:cs typeface="Comfortaa"/>
                <a:sym typeface="Comfortaa"/>
              </a:rPr>
              <a:t>- Технологическая грамотность: Уровень достаточный для использования онлайн игр. </a:t>
            </a:r>
            <a:endParaRPr sz="1200" dirty="0">
              <a:solidFill>
                <a:schemeClr val="dk1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marL="45720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 dirty="0">
                <a:solidFill>
                  <a:schemeClr val="dk1"/>
                </a:solidFill>
                <a:latin typeface="Comfortaa"/>
                <a:ea typeface="Comfortaa"/>
                <a:cs typeface="Comfortaa"/>
                <a:sym typeface="Comfortaa"/>
              </a:rPr>
              <a:t>- Интересы: Образование, развитие детей, активное участие в их жизни.</a:t>
            </a:r>
            <a:endParaRPr sz="1200" dirty="0">
              <a:solidFill>
                <a:schemeClr val="dk1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100" dirty="0">
                <a:solidFill>
                  <a:schemeClr val="dk1"/>
                </a:solidFill>
                <a:latin typeface="Comfortaa"/>
                <a:ea typeface="Comfortaa"/>
                <a:cs typeface="Comfortaa"/>
                <a:sym typeface="Comfortaa"/>
              </a:rPr>
              <a:t>Контекст: Повышенная конкуренция за внимание детей и разнообразие обучающих предложений.</a:t>
            </a:r>
            <a:endParaRPr sz="1100" dirty="0">
              <a:solidFill>
                <a:schemeClr val="dk1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100" dirty="0">
                <a:solidFill>
                  <a:schemeClr val="dk1"/>
                </a:solidFill>
                <a:latin typeface="Comfortaa"/>
                <a:ea typeface="Comfortaa"/>
                <a:cs typeface="Comfortaa"/>
                <a:sym typeface="Comfortaa"/>
              </a:rPr>
              <a:t>Ситуация: Родители ищут эффективные средства для выявления талантов и способностей детей.</a:t>
            </a:r>
            <a:endParaRPr sz="1100" dirty="0">
              <a:solidFill>
                <a:schemeClr val="dk1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100" dirty="0">
                <a:solidFill>
                  <a:schemeClr val="dk1"/>
                </a:solidFill>
                <a:latin typeface="Comfortaa"/>
                <a:ea typeface="Comfortaa"/>
                <a:cs typeface="Comfortaa"/>
                <a:sym typeface="Comfortaa"/>
              </a:rPr>
              <a:t>Потери: Без эффективного инструмента можно потерять время и средства на неэффективные занятия и упустить уникальные способности ребенка. </a:t>
            </a:r>
            <a:endParaRPr sz="1800" dirty="0">
              <a:solidFill>
                <a:schemeClr val="dk2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08" name="Google Shape;208;p3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474600" y="1324825"/>
            <a:ext cx="2493850" cy="2493850"/>
          </a:xfrm>
          <a:prstGeom prst="rect">
            <a:avLst/>
          </a:prstGeom>
          <a:noFill/>
          <a:ln>
            <a:noFill/>
          </a:ln>
        </p:spPr>
      </p:pic>
      <p:sp>
        <p:nvSpPr>
          <p:cNvPr id="209" name="Google Shape;209;p38"/>
          <p:cNvSpPr txBox="1"/>
          <p:nvPr/>
        </p:nvSpPr>
        <p:spPr>
          <a:xfrm>
            <a:off x="87750" y="3872267"/>
            <a:ext cx="8968500" cy="11579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100" u="sng" dirty="0">
                <a:solidFill>
                  <a:schemeClr val="dk1"/>
                </a:solidFill>
                <a:latin typeface="Comfortaa"/>
                <a:ea typeface="Comfortaa"/>
                <a:cs typeface="Comfortaa"/>
                <a:sym typeface="Comfortaa"/>
              </a:rPr>
              <a:t>3. Опишите ситуацию, в которой принимается решение о покупке. </a:t>
            </a:r>
            <a:endParaRPr sz="1100" u="sng" dirty="0">
              <a:solidFill>
                <a:schemeClr val="dk1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100" dirty="0">
                <a:solidFill>
                  <a:schemeClr val="dk1"/>
                </a:solidFill>
                <a:latin typeface="Comfortaa"/>
                <a:ea typeface="Comfortaa"/>
                <a:cs typeface="Comfortaa"/>
                <a:sym typeface="Comfortaa"/>
              </a:rPr>
              <a:t>Родители могут принять решение о покупке в следующих ситуациях: </a:t>
            </a:r>
            <a:endParaRPr sz="1100" dirty="0">
              <a:solidFill>
                <a:schemeClr val="dk1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100" dirty="0">
                <a:solidFill>
                  <a:schemeClr val="dk1"/>
                </a:solidFill>
                <a:latin typeface="Comfortaa"/>
                <a:ea typeface="Comfortaa"/>
                <a:cs typeface="Comfortaa"/>
                <a:sym typeface="Comfortaa"/>
              </a:rPr>
              <a:t>- Обсуждение с другими родителями о необходимости выявления талантов. </a:t>
            </a:r>
            <a:endParaRPr sz="1100" dirty="0">
              <a:solidFill>
                <a:schemeClr val="dk1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100" dirty="0">
                <a:solidFill>
                  <a:schemeClr val="dk1"/>
                </a:solidFill>
                <a:latin typeface="Comfortaa"/>
                <a:ea typeface="Comfortaa"/>
                <a:cs typeface="Comfortaa"/>
                <a:sym typeface="Comfortaa"/>
              </a:rPr>
              <a:t>- Замечая у ребенка интерес к определенным видам деятельности. - При решении о дополнительном образовании. </a:t>
            </a:r>
            <a:endParaRPr sz="1100" dirty="0">
              <a:solidFill>
                <a:schemeClr val="dk1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100" dirty="0">
                <a:solidFill>
                  <a:schemeClr val="dk1"/>
                </a:solidFill>
                <a:latin typeface="Comfortaa"/>
                <a:ea typeface="Comfortaa"/>
                <a:cs typeface="Comfortaa"/>
                <a:sym typeface="Comfortaa"/>
              </a:rPr>
              <a:t>- Во время неопределенности, когда необходимо найти альтернативные методы обучения.</a:t>
            </a:r>
            <a:endParaRPr sz="1100" dirty="0">
              <a:solidFill>
                <a:schemeClr val="dk2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" name="Google Shape;351;p49" descr="Изображение выглядит как текст, Шрифт, логотип, символ&#10;&#10;Автоматически созданное описание">
            <a:extLst>
              <a:ext uri="{FF2B5EF4-FFF2-40B4-BE49-F238E27FC236}">
                <a16:creationId xmlns:a16="http://schemas.microsoft.com/office/drawing/2014/main" id="{59C4F983-DBA7-B86A-9004-B9CCC48326CE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103220" y="29313"/>
            <a:ext cx="713678" cy="589374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C2C46FA4-24AC-4F2B-0735-4D3C37F949E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9810" b="78130" l="22065" r="79267">
                        <a14:foregroundMark x1="26009" y1="42127" x2="28428" y2="47845"/>
                        <a14:foregroundMark x1="22065" y1="32805" x2="23825" y2="36965"/>
                        <a14:foregroundMark x1="57292" y1="48577" x2="57119" y2="50396"/>
                        <a14:foregroundMark x1="57683" y1="44462" x2="57656" y2="44748"/>
                        <a14:foregroundMark x1="58701" y1="33756" x2="58465" y2="36241"/>
                        <a14:foregroundMark x1="71175" y1="52603" x2="70525" y2="54358"/>
                        <a14:foregroundMark x1="76785" y1="37448" x2="74908" y2="42517"/>
                        <a14:backgroundMark x1="30308" y1="54358" x2="27227" y2="55309"/>
                        <a14:backgroundMark x1="25729" y1="38669" x2="22065" y2="42631"/>
                        <a14:backgroundMark x1="32390" y1="48494" x2="30891" y2="53407"/>
                        <a14:backgroundMark x1="31890" y1="49445" x2="27727" y2="51347"/>
                        <a14:backgroundMark x1="57119" y1="47544" x2="57119" y2="38669"/>
                        <a14:backgroundMark x1="58701" y1="42631" x2="59700" y2="35658"/>
                        <a14:backgroundMark x1="83930" y1="35658" x2="76187" y2="35658"/>
                        <a14:backgroundMark x1="74688" y1="50396" x2="68443" y2="49445"/>
                        <a14:backgroundMark x1="60699" y1="46434" x2="55620" y2="39620"/>
                        <a14:backgroundMark x1="60200" y1="38669" x2="55620" y2="40571"/>
                        <a14:backgroundMark x1="75687" y1="44532" x2="71024" y2="46434"/>
                        <a14:backgroundMark x1="82931" y1="32805" x2="76187" y2="32805"/>
                        <a14:backgroundMark x1="34471" y1="53407" x2="29808" y2="55309"/>
                      </a14:backgroundRemoval>
                    </a14:imgEffect>
                  </a14:imgLayer>
                </a14:imgProps>
              </a:ext>
            </a:extLst>
          </a:blip>
          <a:srcRect l="17895" t="12549" r="14283" b="14510"/>
          <a:stretch/>
        </p:blipFill>
        <p:spPr>
          <a:xfrm>
            <a:off x="6786300" y="58626"/>
            <a:ext cx="1043050" cy="589374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E81DA212-486B-567E-01FC-73CE593E86B1}"/>
              </a:ext>
            </a:extLst>
          </p:cNvPr>
          <p:cNvSpPr txBox="1"/>
          <p:nvPr/>
        </p:nvSpPr>
        <p:spPr>
          <a:xfrm>
            <a:off x="6561298" y="431838"/>
            <a:ext cx="1576039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100" b="1" dirty="0">
                <a:solidFill>
                  <a:srgbClr val="C00000"/>
                </a:solidFill>
              </a:rPr>
              <a:t>Университет НТИ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4" name="Google Shape;214;p39"/>
          <p:cNvGrpSpPr/>
          <p:nvPr/>
        </p:nvGrpSpPr>
        <p:grpSpPr>
          <a:xfrm>
            <a:off x="0" y="0"/>
            <a:ext cx="9155353" cy="648000"/>
            <a:chOff x="0" y="0"/>
            <a:chExt cx="9155353" cy="648000"/>
          </a:xfrm>
          <a:solidFill>
            <a:srgbClr val="354EC9"/>
          </a:solidFill>
        </p:grpSpPr>
        <p:sp>
          <p:nvSpPr>
            <p:cNvPr id="215" name="Google Shape;215;p39"/>
            <p:cNvSpPr/>
            <p:nvPr/>
          </p:nvSpPr>
          <p:spPr>
            <a:xfrm>
              <a:off x="6278592" y="0"/>
              <a:ext cx="2876761" cy="648000"/>
            </a:xfrm>
            <a:prstGeom prst="rect">
              <a:avLst/>
            </a:prstGeom>
            <a:grpFill/>
            <a:ln>
              <a:noFill/>
            </a:ln>
          </p:spPr>
          <p:txBody>
            <a:bodyPr spcFirstLastPara="1" wrap="square" lIns="34275" tIns="34275" rIns="34275" bIns="3427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35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6" name="Google Shape;216;p39"/>
            <p:cNvSpPr/>
            <p:nvPr/>
          </p:nvSpPr>
          <p:spPr>
            <a:xfrm>
              <a:off x="0" y="0"/>
              <a:ext cx="6287428" cy="648000"/>
            </a:xfrm>
            <a:prstGeom prst="rect">
              <a:avLst/>
            </a:prstGeom>
            <a:grpFill/>
            <a:ln>
              <a:noFill/>
            </a:ln>
          </p:spPr>
          <p:txBody>
            <a:bodyPr spcFirstLastPara="1" wrap="square" lIns="34275" tIns="34275" rIns="34275" bIns="3427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35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19" name="Google Shape;219;p39"/>
          <p:cNvSpPr txBox="1"/>
          <p:nvPr/>
        </p:nvSpPr>
        <p:spPr>
          <a:xfrm>
            <a:off x="307826" y="122482"/>
            <a:ext cx="5860858" cy="4154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2100" b="1" dirty="0">
                <a:solidFill>
                  <a:schemeClr val="lt1"/>
                </a:solidFill>
              </a:rPr>
              <a:t>Анализ р</a:t>
            </a:r>
            <a:r>
              <a:rPr lang="ru" sz="2100" b="1" i="0" u="none" strike="noStrike" cap="none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ынка</a:t>
            </a:r>
            <a:endParaRPr sz="2100" b="1" i="0" u="none" strike="noStrike" cap="none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1" name="Google Shape;221;p39"/>
          <p:cNvSpPr/>
          <p:nvPr/>
        </p:nvSpPr>
        <p:spPr>
          <a:xfrm>
            <a:off x="287350" y="892625"/>
            <a:ext cx="5659200" cy="21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179999" marR="0" lvl="0" indent="-179999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6000C5"/>
              </a:buClr>
              <a:buSzPts val="1200"/>
              <a:buFont typeface="Comfortaa"/>
              <a:buAutoNum type="arabicPeriod"/>
            </a:pPr>
            <a:r>
              <a:rPr lang="ru" sz="1200">
                <a:solidFill>
                  <a:schemeClr val="dk2"/>
                </a:solidFill>
                <a:latin typeface="Comfortaa"/>
                <a:ea typeface="Comfortaa"/>
                <a:cs typeface="Comfortaa"/>
                <a:sym typeface="Comfortaa"/>
              </a:rPr>
              <a:t>Рынок развивающих онлайн-игр для детей.</a:t>
            </a:r>
            <a:endParaRPr sz="1200" i="0" u="none" strike="noStrike" cap="none">
              <a:solidFill>
                <a:schemeClr val="dk2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marL="179999" marR="0" lvl="0" indent="-179999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6000C5"/>
              </a:buClr>
              <a:buSzPts val="1200"/>
              <a:buFont typeface="Raleway"/>
              <a:buAutoNum type="arabicPeriod"/>
            </a:pPr>
            <a:r>
              <a:rPr lang="ru" sz="1200" i="0" u="none" strike="noStrike" cap="none">
                <a:solidFill>
                  <a:schemeClr val="dk2"/>
                </a:solidFill>
                <a:latin typeface="Comfortaa"/>
                <a:ea typeface="Comfortaa"/>
                <a:cs typeface="Comfortaa"/>
                <a:sym typeface="Comfortaa"/>
              </a:rPr>
              <a:t>Объем рынка ( в натуральных и денежных единицах в год).</a:t>
            </a:r>
            <a:br>
              <a:rPr lang="ru" sz="1200" i="0" u="none" strike="noStrike" cap="none">
                <a:solidFill>
                  <a:schemeClr val="dk2"/>
                </a:solidFill>
                <a:latin typeface="Comfortaa"/>
                <a:ea typeface="Comfortaa"/>
                <a:cs typeface="Comfortaa"/>
                <a:sym typeface="Comfortaa"/>
              </a:rPr>
            </a:br>
            <a:r>
              <a:rPr lang="ru" sz="1200" b="1" i="0" u="none" strike="noStrike" cap="none">
                <a:solidFill>
                  <a:schemeClr val="dk2"/>
                </a:solidFill>
                <a:latin typeface="Comfortaa"/>
                <a:ea typeface="Comfortaa"/>
                <a:cs typeface="Comfortaa"/>
                <a:sym typeface="Comfortaa"/>
              </a:rPr>
              <a:t>TAM </a:t>
            </a:r>
            <a:r>
              <a:rPr lang="ru" sz="1200">
                <a:solidFill>
                  <a:schemeClr val="dk2"/>
                </a:solidFill>
                <a:latin typeface="Comfortaa"/>
                <a:ea typeface="Comfortaa"/>
                <a:cs typeface="Comfortaa"/>
                <a:sym typeface="Comfortaa"/>
              </a:rPr>
              <a:t>Общий объем рынка - Объем рынка развивающих онлайн игр для детей в России = 1,7 млрд руб</a:t>
            </a:r>
            <a:br>
              <a:rPr lang="ru" sz="1200" i="0" u="none" strike="noStrike" cap="none">
                <a:solidFill>
                  <a:schemeClr val="dk2"/>
                </a:solidFill>
                <a:latin typeface="Comfortaa"/>
                <a:ea typeface="Comfortaa"/>
                <a:cs typeface="Comfortaa"/>
                <a:sym typeface="Comfortaa"/>
              </a:rPr>
            </a:br>
            <a:r>
              <a:rPr lang="ru" sz="1200" b="1" i="0" u="none" strike="noStrike" cap="none">
                <a:solidFill>
                  <a:schemeClr val="dk2"/>
                </a:solidFill>
                <a:latin typeface="Comfortaa"/>
                <a:ea typeface="Comfortaa"/>
                <a:cs typeface="Comfortaa"/>
                <a:sym typeface="Comfortaa"/>
              </a:rPr>
              <a:t>SAM </a:t>
            </a:r>
            <a:r>
              <a:rPr lang="ru" sz="1200">
                <a:solidFill>
                  <a:schemeClr val="dk2"/>
                </a:solidFill>
                <a:latin typeface="Comfortaa"/>
                <a:ea typeface="Comfortaa"/>
                <a:cs typeface="Comfortaa"/>
                <a:sym typeface="Comfortaa"/>
              </a:rPr>
              <a:t>Д</a:t>
            </a:r>
            <a:r>
              <a:rPr lang="ru" sz="1200" i="0" u="none" strike="noStrike" cap="none">
                <a:solidFill>
                  <a:schemeClr val="dk2"/>
                </a:solidFill>
                <a:latin typeface="Comfortaa"/>
                <a:ea typeface="Comfortaa"/>
                <a:cs typeface="Comfortaa"/>
                <a:sym typeface="Comfortaa"/>
              </a:rPr>
              <a:t>оступный объём рынка</a:t>
            </a:r>
            <a:r>
              <a:rPr lang="ru" sz="1200">
                <a:solidFill>
                  <a:schemeClr val="dk2"/>
                </a:solidFill>
                <a:latin typeface="Comfortaa"/>
                <a:ea typeface="Comfortaa"/>
                <a:cs typeface="Comfortaa"/>
                <a:sym typeface="Comfortaa"/>
              </a:rPr>
              <a:t> - 100 млн руб (Яндекс Вордстат, статистика запросов за 1 год, стоимость разовой подписки 500 р)</a:t>
            </a:r>
            <a:endParaRPr sz="1200">
              <a:solidFill>
                <a:schemeClr val="dk2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solidFill>
                  <a:schemeClr val="dk2"/>
                </a:solidFill>
                <a:latin typeface="Comfortaa"/>
                <a:ea typeface="Comfortaa"/>
                <a:cs typeface="Comfortaa"/>
                <a:sym typeface="Comfortaa"/>
              </a:rPr>
              <a:t>    </a:t>
            </a:r>
            <a:r>
              <a:rPr lang="ru" sz="1200" b="1" i="0" u="none" strike="noStrike" cap="none">
                <a:solidFill>
                  <a:schemeClr val="dk2"/>
                </a:solidFill>
                <a:latin typeface="Comfortaa"/>
                <a:ea typeface="Comfortaa"/>
                <a:cs typeface="Comfortaa"/>
                <a:sym typeface="Comfortaa"/>
              </a:rPr>
              <a:t>SOM </a:t>
            </a:r>
            <a:r>
              <a:rPr lang="ru" sz="1200">
                <a:solidFill>
                  <a:schemeClr val="dk2"/>
                </a:solidFill>
                <a:latin typeface="Comfortaa"/>
                <a:ea typeface="Comfortaa"/>
                <a:cs typeface="Comfortaa"/>
                <a:sym typeface="Comfortaa"/>
              </a:rPr>
              <a:t>Реально достижимый объем рынка 20 000 000 руб.</a:t>
            </a:r>
            <a:endParaRPr sz="1200">
              <a:solidFill>
                <a:schemeClr val="dk2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chemeClr val="dk2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solidFill>
                  <a:schemeClr val="dk2"/>
                </a:solidFill>
                <a:latin typeface="Comfortaa"/>
                <a:ea typeface="Comfortaa"/>
                <a:cs typeface="Comfortaa"/>
                <a:sym typeface="Comfortaa"/>
              </a:rPr>
              <a:t>Ежегодно рынок онлайн продуктов для развития детей растет в среднем на 20%</a:t>
            </a:r>
            <a:endParaRPr sz="1200" i="0" u="none" strike="noStrike" cap="none">
              <a:solidFill>
                <a:schemeClr val="dk2"/>
              </a:solidFill>
              <a:latin typeface="Comfortaa"/>
              <a:ea typeface="Comfortaa"/>
              <a:cs typeface="Comfortaa"/>
              <a:sym typeface="Comfortaa"/>
            </a:endParaRPr>
          </a:p>
        </p:txBody>
      </p:sp>
      <p:pic>
        <p:nvPicPr>
          <p:cNvPr id="222" name="Google Shape;222;p3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86600" y="3201300"/>
            <a:ext cx="5259901" cy="16921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23" name="Google Shape;223;p3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232572" y="987625"/>
            <a:ext cx="2718925" cy="2718925"/>
          </a:xfrm>
          <a:prstGeom prst="rect">
            <a:avLst/>
          </a:prstGeom>
          <a:noFill/>
          <a:ln>
            <a:noFill/>
          </a:ln>
        </p:spPr>
      </p:pic>
      <p:sp>
        <p:nvSpPr>
          <p:cNvPr id="224" name="Google Shape;224;p39"/>
          <p:cNvSpPr txBox="1"/>
          <p:nvPr/>
        </p:nvSpPr>
        <p:spPr>
          <a:xfrm>
            <a:off x="7060375" y="1593975"/>
            <a:ext cx="15453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 b="1">
                <a:solidFill>
                  <a:schemeClr val="lt1"/>
                </a:solidFill>
                <a:latin typeface="Comfortaa"/>
                <a:ea typeface="Comfortaa"/>
                <a:cs typeface="Comfortaa"/>
                <a:sym typeface="Comfortaa"/>
              </a:rPr>
              <a:t>1,7 млрд руб</a:t>
            </a:r>
            <a:endParaRPr b="1">
              <a:solidFill>
                <a:schemeClr val="lt1"/>
              </a:solidFill>
            </a:endParaRPr>
          </a:p>
        </p:txBody>
      </p:sp>
      <p:sp>
        <p:nvSpPr>
          <p:cNvPr id="225" name="Google Shape;225;p39"/>
          <p:cNvSpPr txBox="1"/>
          <p:nvPr/>
        </p:nvSpPr>
        <p:spPr>
          <a:xfrm>
            <a:off x="6661938" y="2387100"/>
            <a:ext cx="21192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4572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 b="1">
                <a:solidFill>
                  <a:schemeClr val="lt1"/>
                </a:solidFill>
                <a:latin typeface="Comfortaa"/>
                <a:ea typeface="Comfortaa"/>
                <a:cs typeface="Comfortaa"/>
                <a:sym typeface="Comfortaa"/>
              </a:rPr>
              <a:t>100 млн руб</a:t>
            </a:r>
            <a:endParaRPr b="1">
              <a:solidFill>
                <a:schemeClr val="lt1"/>
              </a:solidFill>
            </a:endParaRPr>
          </a:p>
        </p:txBody>
      </p:sp>
      <p:sp>
        <p:nvSpPr>
          <p:cNvPr id="226" name="Google Shape;226;p39"/>
          <p:cNvSpPr txBox="1"/>
          <p:nvPr/>
        </p:nvSpPr>
        <p:spPr>
          <a:xfrm>
            <a:off x="7309975" y="2756400"/>
            <a:ext cx="13287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 b="1">
                <a:solidFill>
                  <a:schemeClr val="lt1"/>
                </a:solidFill>
                <a:latin typeface="Comfortaa"/>
                <a:ea typeface="Comfortaa"/>
                <a:cs typeface="Comfortaa"/>
                <a:sym typeface="Comfortaa"/>
              </a:rPr>
              <a:t>20 млн руб</a:t>
            </a:r>
            <a:endParaRPr b="1">
              <a:solidFill>
                <a:schemeClr val="lt1"/>
              </a:solidFill>
            </a:endParaRPr>
          </a:p>
        </p:txBody>
      </p:sp>
      <p:pic>
        <p:nvPicPr>
          <p:cNvPr id="2" name="Google Shape;351;p49" descr="Изображение выглядит как текст, Шрифт, логотип, символ&#10;&#10;Автоматически созданное описание">
            <a:extLst>
              <a:ext uri="{FF2B5EF4-FFF2-40B4-BE49-F238E27FC236}">
                <a16:creationId xmlns:a16="http://schemas.microsoft.com/office/drawing/2014/main" id="{1F101D7A-9289-9CB3-7F48-DD304096FA6E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8103220" y="29313"/>
            <a:ext cx="713678" cy="589374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A1F86424-2952-FCC7-BD19-BF39BEE88C8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19810" b="78130" l="22065" r="79267">
                        <a14:foregroundMark x1="26009" y1="42127" x2="28428" y2="47845"/>
                        <a14:foregroundMark x1="22065" y1="32805" x2="23825" y2="36965"/>
                        <a14:foregroundMark x1="57292" y1="48577" x2="57119" y2="50396"/>
                        <a14:foregroundMark x1="57683" y1="44462" x2="57656" y2="44748"/>
                        <a14:foregroundMark x1="58701" y1="33756" x2="58465" y2="36241"/>
                        <a14:foregroundMark x1="71175" y1="52603" x2="70525" y2="54358"/>
                        <a14:foregroundMark x1="76785" y1="37448" x2="74908" y2="42517"/>
                        <a14:backgroundMark x1="30308" y1="54358" x2="27227" y2="55309"/>
                        <a14:backgroundMark x1="25729" y1="38669" x2="22065" y2="42631"/>
                        <a14:backgroundMark x1="32390" y1="48494" x2="30891" y2="53407"/>
                        <a14:backgroundMark x1="31890" y1="49445" x2="27727" y2="51347"/>
                        <a14:backgroundMark x1="57119" y1="47544" x2="57119" y2="38669"/>
                        <a14:backgroundMark x1="58701" y1="42631" x2="59700" y2="35658"/>
                        <a14:backgroundMark x1="83930" y1="35658" x2="76187" y2="35658"/>
                        <a14:backgroundMark x1="74688" y1="50396" x2="68443" y2="49445"/>
                        <a14:backgroundMark x1="60699" y1="46434" x2="55620" y2="39620"/>
                        <a14:backgroundMark x1="60200" y1="38669" x2="55620" y2="40571"/>
                        <a14:backgroundMark x1="75687" y1="44532" x2="71024" y2="46434"/>
                        <a14:backgroundMark x1="82931" y1="32805" x2="76187" y2="32805"/>
                        <a14:backgroundMark x1="34471" y1="53407" x2="29808" y2="55309"/>
                      </a14:backgroundRemoval>
                    </a14:imgEffect>
                  </a14:imgLayer>
                </a14:imgProps>
              </a:ext>
            </a:extLst>
          </a:blip>
          <a:srcRect l="17895" t="12549" r="14283" b="14510"/>
          <a:stretch/>
        </p:blipFill>
        <p:spPr>
          <a:xfrm>
            <a:off x="6786300" y="58626"/>
            <a:ext cx="1043050" cy="589374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94FBD11C-ED50-98EE-6D69-42B7A2D04175}"/>
              </a:ext>
            </a:extLst>
          </p:cNvPr>
          <p:cNvSpPr txBox="1"/>
          <p:nvPr/>
        </p:nvSpPr>
        <p:spPr>
          <a:xfrm>
            <a:off x="6561298" y="431838"/>
            <a:ext cx="1576039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100" b="1" dirty="0">
                <a:solidFill>
                  <a:srgbClr val="C00000"/>
                </a:solidFill>
              </a:rPr>
              <a:t>Университет НТИ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1" name="Google Shape;231;p40"/>
          <p:cNvGrpSpPr/>
          <p:nvPr/>
        </p:nvGrpSpPr>
        <p:grpSpPr>
          <a:xfrm>
            <a:off x="0" y="0"/>
            <a:ext cx="9155353" cy="648000"/>
            <a:chOff x="0" y="0"/>
            <a:chExt cx="9155353" cy="648000"/>
          </a:xfrm>
          <a:solidFill>
            <a:srgbClr val="354EC9"/>
          </a:solidFill>
        </p:grpSpPr>
        <p:sp>
          <p:nvSpPr>
            <p:cNvPr id="232" name="Google Shape;232;p40"/>
            <p:cNvSpPr/>
            <p:nvPr/>
          </p:nvSpPr>
          <p:spPr>
            <a:xfrm>
              <a:off x="6278592" y="0"/>
              <a:ext cx="2876761" cy="648000"/>
            </a:xfrm>
            <a:prstGeom prst="rect">
              <a:avLst/>
            </a:prstGeom>
            <a:grpFill/>
            <a:ln>
              <a:noFill/>
            </a:ln>
          </p:spPr>
          <p:txBody>
            <a:bodyPr spcFirstLastPara="1" wrap="square" lIns="34275" tIns="34275" rIns="34275" bIns="3427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3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3" name="Google Shape;233;p40"/>
            <p:cNvSpPr/>
            <p:nvPr/>
          </p:nvSpPr>
          <p:spPr>
            <a:xfrm>
              <a:off x="0" y="0"/>
              <a:ext cx="6287428" cy="648000"/>
            </a:xfrm>
            <a:prstGeom prst="rect">
              <a:avLst/>
            </a:prstGeom>
            <a:grpFill/>
            <a:ln>
              <a:noFill/>
            </a:ln>
          </p:spPr>
          <p:txBody>
            <a:bodyPr spcFirstLastPara="1" wrap="square" lIns="34275" tIns="34275" rIns="34275" bIns="3427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3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236" name="Google Shape;236;p40"/>
          <p:cNvSpPr txBox="1"/>
          <p:nvPr/>
        </p:nvSpPr>
        <p:spPr>
          <a:xfrm>
            <a:off x="307825" y="59177"/>
            <a:ext cx="6478511" cy="6093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21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Анализ конкурентов, </a:t>
            </a:r>
            <a:br>
              <a:rPr lang="ru" sz="21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ru" sz="21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конкурентное преимущество</a:t>
            </a:r>
            <a:endParaRPr sz="2100" b="1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8" name="Google Shape;238;p40"/>
          <p:cNvSpPr txBox="1"/>
          <p:nvPr/>
        </p:nvSpPr>
        <p:spPr>
          <a:xfrm>
            <a:off x="71500" y="702050"/>
            <a:ext cx="8960700" cy="45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 fontScale="85000" lnSpcReduction="20000"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ct val="200000"/>
              <a:buFont typeface="Arial"/>
              <a:buNone/>
            </a:pPr>
            <a:r>
              <a:rPr lang="ru" dirty="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Р</a:t>
            </a:r>
            <a:r>
              <a:rPr lang="ru" sz="1400" b="0" i="0" u="none" strike="noStrike" cap="none" dirty="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езультаты сравнительного анализа конкурентов, выделить конкурентные преимущества конкурентов и вашего продукта </a:t>
            </a:r>
            <a:br>
              <a:rPr lang="ru" sz="1400" b="0" i="0" u="none" strike="noStrike" cap="none" dirty="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</a:br>
            <a:endParaRPr sz="1000" b="0" i="0" u="none" strike="noStrike" cap="none" dirty="0">
              <a:solidFill>
                <a:schemeClr val="dk2"/>
              </a:solidFill>
              <a:highlight>
                <a:srgbClr val="F4CCCC"/>
              </a:highlight>
              <a:latin typeface="Calibri"/>
              <a:ea typeface="Calibri"/>
              <a:cs typeface="Calibri"/>
              <a:sym typeface="Calibri"/>
            </a:endParaRPr>
          </a:p>
        </p:txBody>
      </p:sp>
      <p:graphicFrame>
        <p:nvGraphicFramePr>
          <p:cNvPr id="239" name="Google Shape;239;p40"/>
          <p:cNvGraphicFramePr/>
          <p:nvPr>
            <p:extLst>
              <p:ext uri="{D42A27DB-BD31-4B8C-83A1-F6EECF244321}">
                <p14:modId xmlns:p14="http://schemas.microsoft.com/office/powerpoint/2010/main" val="2562040578"/>
              </p:ext>
            </p:extLst>
          </p:nvPr>
        </p:nvGraphicFramePr>
        <p:xfrm>
          <a:off x="311713" y="1336262"/>
          <a:ext cx="8520575" cy="3013700"/>
        </p:xfrm>
        <a:graphic>
          <a:graphicData uri="http://schemas.openxmlformats.org/drawingml/2006/table">
            <a:tbl>
              <a:tblPr>
                <a:noFill/>
                <a:tableStyleId>{39D0C87C-9281-4401-8E1D-49CA5DDFC342}</a:tableStyleId>
              </a:tblPr>
              <a:tblGrid>
                <a:gridCol w="10339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226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8417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8680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65422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4483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b="1" u="none" strike="noStrike" cap="none" dirty="0">
                          <a:solidFill>
                            <a:schemeClr val="lt1"/>
                          </a:solidFill>
                        </a:rPr>
                        <a:t>Название</a:t>
                      </a:r>
                      <a:endParaRPr sz="1100" b="1" u="none" strike="noStrike" cap="none" dirty="0">
                        <a:solidFill>
                          <a:schemeClr val="lt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3500" marR="63500" marT="63500" marB="63500">
                    <a:solidFill>
                      <a:srgbClr val="354EC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b="1" u="none" strike="noStrike" cap="none">
                          <a:solidFill>
                            <a:schemeClr val="lt1"/>
                          </a:solidFill>
                        </a:rPr>
                        <a:t>Ссылка</a:t>
                      </a:r>
                      <a:endParaRPr sz="1100" b="1" u="none" strike="noStrike" cap="none">
                        <a:solidFill>
                          <a:schemeClr val="lt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3500" marR="63500" marT="63500" marB="63500">
                    <a:solidFill>
                      <a:srgbClr val="354EC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b="1" u="none" strike="noStrike" cap="none">
                          <a:solidFill>
                            <a:schemeClr val="lt1"/>
                          </a:solidFill>
                        </a:rPr>
                        <a:t>Преимущества</a:t>
                      </a:r>
                      <a:endParaRPr sz="1100" b="1" u="none" strike="noStrike" cap="none">
                        <a:solidFill>
                          <a:schemeClr val="lt1"/>
                        </a:solidFill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700"/>
                        <a:buFont typeface="Arial"/>
                        <a:buNone/>
                      </a:pPr>
                      <a:r>
                        <a:rPr lang="ru" sz="700" u="none" strike="noStrike" cap="none">
                          <a:solidFill>
                            <a:schemeClr val="lt1"/>
                          </a:solidFill>
                        </a:rPr>
                        <a:t>(с точки зрения пользователя)</a:t>
                      </a:r>
                      <a:endParaRPr sz="700" u="none" strike="noStrike" cap="none">
                        <a:solidFill>
                          <a:schemeClr val="lt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3500" marR="63500" marT="63500" marB="63500">
                    <a:solidFill>
                      <a:srgbClr val="354EC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b="1" u="none" strike="noStrike" cap="none">
                          <a:solidFill>
                            <a:schemeClr val="lt1"/>
                          </a:solidFill>
                        </a:rPr>
                        <a:t>Недостатки</a:t>
                      </a:r>
                      <a:endParaRPr sz="1100" b="1" u="none" strike="noStrike" cap="none">
                        <a:solidFill>
                          <a:schemeClr val="lt1"/>
                        </a:solidFill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700"/>
                        <a:buFont typeface="Arial"/>
                        <a:buNone/>
                      </a:pPr>
                      <a:r>
                        <a:rPr lang="ru" sz="700" u="none" strike="noStrike" cap="none">
                          <a:solidFill>
                            <a:schemeClr val="lt1"/>
                          </a:solidFill>
                        </a:rPr>
                        <a:t>(с точки зрения пользователя)</a:t>
                      </a:r>
                      <a:endParaRPr sz="700" u="none" strike="noStrike" cap="none">
                        <a:solidFill>
                          <a:schemeClr val="lt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3500" marR="63500" marT="63500" marB="63500">
                    <a:solidFill>
                      <a:srgbClr val="354EC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b="1" u="none" strike="noStrike" cap="none" dirty="0">
                          <a:solidFill>
                            <a:schemeClr val="lt1"/>
                          </a:solidFill>
                        </a:rPr>
                        <a:t>Отличия</a:t>
                      </a:r>
                      <a:endParaRPr sz="1100" b="1" u="none" strike="noStrike" cap="none" dirty="0">
                        <a:solidFill>
                          <a:schemeClr val="lt1"/>
                        </a:solidFill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700"/>
                        <a:buFont typeface="Arial"/>
                        <a:buNone/>
                      </a:pPr>
                      <a:r>
                        <a:rPr lang="ru" sz="700" u="none" strike="noStrike" cap="none" dirty="0">
                          <a:solidFill>
                            <a:schemeClr val="lt1"/>
                          </a:solidFill>
                        </a:rPr>
                        <a:t>(от нашего решения)</a:t>
                      </a:r>
                      <a:endParaRPr sz="700" u="none" strike="noStrike" cap="none" dirty="0">
                        <a:solidFill>
                          <a:schemeClr val="lt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3500" marR="63500" marT="63500" marB="63500">
                    <a:solidFill>
                      <a:srgbClr val="354EC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64662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900">
                          <a:solidFill>
                            <a:srgbClr val="1F1F1F"/>
                          </a:solidFill>
                          <a:highlight>
                            <a:srgbClr val="FFFFFF"/>
                          </a:highlight>
                          <a:latin typeface="Roboto"/>
                          <a:ea typeface="Roboto"/>
                          <a:cs typeface="Roboto"/>
                          <a:sym typeface="Roboto"/>
                        </a:rPr>
                        <a:t>ЛогикЛайк</a:t>
                      </a:r>
                      <a:endParaRPr sz="11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3500" marR="63500" marT="63500" marB="63500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sng">
                          <a:solidFill>
                            <a:schemeClr val="hlink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  <a:hlinkClick r:id="rId3"/>
                        </a:rPr>
                        <a:t>https://logiclike.com/ru/</a:t>
                      </a:r>
                      <a:endParaRPr sz="1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3500" marR="63500" marT="63500" marB="63500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000">
                          <a:highlight>
                            <a:srgbClr val="FFFFFF"/>
                          </a:highlight>
                        </a:rPr>
                        <a:t>Понятный, интуитивный интерфейс, хороший яркий игровой визуал. Информация компактная - дозированная . Игра - интересна для ребенка- Для родителя - про платформу расставлены правильно акценты - я бы взяла ее -к чему стремиться, чем переплюнуть Для чего чем будет полезна - есть сетевой формат - видны результаты других, уровни, хорошая ценовая политика </a:t>
                      </a:r>
                      <a:endParaRPr sz="11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3500" marR="63500" marT="63500" marB="63500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900">
                          <a:solidFill>
                            <a:srgbClr val="1F1F1F"/>
                          </a:solidFill>
                          <a:highlight>
                            <a:srgbClr val="FFFFFF"/>
                          </a:highlight>
                          <a:latin typeface="Roboto"/>
                          <a:ea typeface="Roboto"/>
                          <a:cs typeface="Roboto"/>
                          <a:sym typeface="Roboto"/>
                        </a:rPr>
                        <a:t>Переписка только по электронной почте, диагностики - определения талантов- для понимания родителем - нет. Всё таки больше развивайка.</a:t>
                      </a:r>
                      <a:endParaRPr sz="11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3500" marR="63500" marT="63500" marB="63500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000" dirty="0">
                          <a:highlight>
                            <a:srgbClr val="FFFFFF"/>
                          </a:highlight>
                        </a:rPr>
                        <a:t>мы на связи при необходимости в живую, можем отправлять результат прохождения игр /уровней родителю. Мы все таки больше направлены - на исследование уже имеющегося опыта и кстати исходя из этого давать нужные задачи для комплексного развития. Мы также можем рассказыть о своих плюшках - университет, квалифицированные психологи, возможность пройти диагностику + встреча с психологом. Например Навигатор Талантов - приментить какую то скидочную систему. Очно Логик Лайт существует- но в Белорусси и в некоторых классах как я поняла- смешенный формат</a:t>
                      </a:r>
                      <a:endParaRPr sz="1100" u="none" strike="noStrike" cap="none" dirty="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3500" marR="63500" marT="63500" marB="6350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pic>
        <p:nvPicPr>
          <p:cNvPr id="2" name="Google Shape;351;p49" descr="Изображение выглядит как текст, Шрифт, логотип, символ&#10;&#10;Автоматически созданное описание">
            <a:extLst>
              <a:ext uri="{FF2B5EF4-FFF2-40B4-BE49-F238E27FC236}">
                <a16:creationId xmlns:a16="http://schemas.microsoft.com/office/drawing/2014/main" id="{2604AB4A-0D09-B177-D6F3-B105D8DBC041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103220" y="29313"/>
            <a:ext cx="713678" cy="589374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9F9B9DB7-25D8-4EFE-BB07-4346EF430D4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9810" b="78130" l="22065" r="79267">
                        <a14:foregroundMark x1="26009" y1="42127" x2="28428" y2="47845"/>
                        <a14:foregroundMark x1="22065" y1="32805" x2="23825" y2="36965"/>
                        <a14:foregroundMark x1="57292" y1="48577" x2="57119" y2="50396"/>
                        <a14:foregroundMark x1="57683" y1="44462" x2="57656" y2="44748"/>
                        <a14:foregroundMark x1="58701" y1="33756" x2="58465" y2="36241"/>
                        <a14:foregroundMark x1="71175" y1="52603" x2="70525" y2="54358"/>
                        <a14:foregroundMark x1="76785" y1="37448" x2="74908" y2="42517"/>
                        <a14:backgroundMark x1="30308" y1="54358" x2="27227" y2="55309"/>
                        <a14:backgroundMark x1="25729" y1="38669" x2="22065" y2="42631"/>
                        <a14:backgroundMark x1="32390" y1="48494" x2="30891" y2="53407"/>
                        <a14:backgroundMark x1="31890" y1="49445" x2="27727" y2="51347"/>
                        <a14:backgroundMark x1="57119" y1="47544" x2="57119" y2="38669"/>
                        <a14:backgroundMark x1="58701" y1="42631" x2="59700" y2="35658"/>
                        <a14:backgroundMark x1="83930" y1="35658" x2="76187" y2="35658"/>
                        <a14:backgroundMark x1="74688" y1="50396" x2="68443" y2="49445"/>
                        <a14:backgroundMark x1="60699" y1="46434" x2="55620" y2="39620"/>
                        <a14:backgroundMark x1="60200" y1="38669" x2="55620" y2="40571"/>
                        <a14:backgroundMark x1="75687" y1="44532" x2="71024" y2="46434"/>
                        <a14:backgroundMark x1="82931" y1="32805" x2="76187" y2="32805"/>
                        <a14:backgroundMark x1="34471" y1="53407" x2="29808" y2="55309"/>
                      </a14:backgroundRemoval>
                    </a14:imgEffect>
                  </a14:imgLayer>
                </a14:imgProps>
              </a:ext>
            </a:extLst>
          </a:blip>
          <a:srcRect l="17895" t="12549" r="14283" b="14510"/>
          <a:stretch/>
        </p:blipFill>
        <p:spPr>
          <a:xfrm>
            <a:off x="6786300" y="58626"/>
            <a:ext cx="1043050" cy="589374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7F130512-F227-9DBA-57E8-CB6050D691AC}"/>
              </a:ext>
            </a:extLst>
          </p:cNvPr>
          <p:cNvSpPr txBox="1"/>
          <p:nvPr/>
        </p:nvSpPr>
        <p:spPr>
          <a:xfrm>
            <a:off x="6561298" y="431838"/>
            <a:ext cx="1576039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100" b="1" dirty="0">
                <a:solidFill>
                  <a:srgbClr val="C00000"/>
                </a:solidFill>
              </a:rPr>
              <a:t>Университет НТИ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44" name="Google Shape;244;p41"/>
          <p:cNvGrpSpPr/>
          <p:nvPr/>
        </p:nvGrpSpPr>
        <p:grpSpPr>
          <a:xfrm>
            <a:off x="0" y="0"/>
            <a:ext cx="9155292" cy="648000"/>
            <a:chOff x="0" y="0"/>
            <a:chExt cx="9155292" cy="648000"/>
          </a:xfrm>
          <a:solidFill>
            <a:srgbClr val="354EC9"/>
          </a:solidFill>
        </p:grpSpPr>
        <p:sp>
          <p:nvSpPr>
            <p:cNvPr id="245" name="Google Shape;245;p41"/>
            <p:cNvSpPr/>
            <p:nvPr/>
          </p:nvSpPr>
          <p:spPr>
            <a:xfrm>
              <a:off x="6278592" y="0"/>
              <a:ext cx="2876700" cy="648000"/>
            </a:xfrm>
            <a:prstGeom prst="rect">
              <a:avLst/>
            </a:prstGeom>
            <a:grpFill/>
            <a:ln>
              <a:noFill/>
            </a:ln>
          </p:spPr>
          <p:txBody>
            <a:bodyPr spcFirstLastPara="1" wrap="square" lIns="34275" tIns="34275" rIns="34275" bIns="3427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3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6" name="Google Shape;246;p41"/>
            <p:cNvSpPr/>
            <p:nvPr/>
          </p:nvSpPr>
          <p:spPr>
            <a:xfrm>
              <a:off x="0" y="0"/>
              <a:ext cx="6287400" cy="648000"/>
            </a:xfrm>
            <a:prstGeom prst="rect">
              <a:avLst/>
            </a:prstGeom>
            <a:grpFill/>
            <a:ln>
              <a:noFill/>
            </a:ln>
          </p:spPr>
          <p:txBody>
            <a:bodyPr spcFirstLastPara="1" wrap="square" lIns="34275" tIns="34275" rIns="34275" bIns="3427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3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249" name="Google Shape;249;p41"/>
          <p:cNvSpPr txBox="1"/>
          <p:nvPr/>
        </p:nvSpPr>
        <p:spPr>
          <a:xfrm>
            <a:off x="307825" y="59177"/>
            <a:ext cx="6478500" cy="60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21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Анализ конкурентов, </a:t>
            </a:r>
            <a:br>
              <a:rPr lang="ru" sz="21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ru" sz="21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конкурентное преимущество</a:t>
            </a:r>
            <a:endParaRPr sz="2100" b="1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1" name="Google Shape;251;p41"/>
          <p:cNvSpPr txBox="1"/>
          <p:nvPr/>
        </p:nvSpPr>
        <p:spPr>
          <a:xfrm>
            <a:off x="71500" y="702050"/>
            <a:ext cx="8960700" cy="45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 fontScale="85000" lnSpcReduction="20000"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ct val="200000"/>
              <a:buFont typeface="Arial"/>
              <a:buNone/>
            </a:pPr>
            <a:r>
              <a:rPr lang="ru" dirty="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Р</a:t>
            </a:r>
            <a:r>
              <a:rPr lang="ru" sz="1400" b="0" i="0" u="none" strike="noStrike" cap="none" dirty="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езультаты сравнительного анализа конкурентов, выделить конкурентные преимущества конкурентов и вашего продукта </a:t>
            </a:r>
            <a:br>
              <a:rPr lang="ru" sz="1400" b="0" i="0" u="none" strike="noStrike" cap="none" dirty="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</a:br>
            <a:endParaRPr sz="1000" b="0" i="0" u="none" strike="noStrike" cap="none" dirty="0">
              <a:solidFill>
                <a:schemeClr val="dk2"/>
              </a:solidFill>
              <a:highlight>
                <a:srgbClr val="F4CCCC"/>
              </a:highlight>
              <a:latin typeface="Calibri"/>
              <a:ea typeface="Calibri"/>
              <a:cs typeface="Calibri"/>
              <a:sym typeface="Calibri"/>
            </a:endParaRPr>
          </a:p>
        </p:txBody>
      </p:sp>
      <p:graphicFrame>
        <p:nvGraphicFramePr>
          <p:cNvPr id="252" name="Google Shape;252;p41"/>
          <p:cNvGraphicFramePr/>
          <p:nvPr>
            <p:extLst>
              <p:ext uri="{D42A27DB-BD31-4B8C-83A1-F6EECF244321}">
                <p14:modId xmlns:p14="http://schemas.microsoft.com/office/powerpoint/2010/main" val="1134548247"/>
              </p:ext>
            </p:extLst>
          </p:nvPr>
        </p:nvGraphicFramePr>
        <p:xfrm>
          <a:off x="150225" y="1074212"/>
          <a:ext cx="8520575" cy="4827260"/>
        </p:xfrm>
        <a:graphic>
          <a:graphicData uri="http://schemas.openxmlformats.org/drawingml/2006/table">
            <a:tbl>
              <a:tblPr>
                <a:noFill/>
                <a:tableStyleId>{39D0C87C-9281-4401-8E1D-49CA5DDFC342}</a:tableStyleId>
              </a:tblPr>
              <a:tblGrid>
                <a:gridCol w="10339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226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8417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8680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65422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4483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b="1" u="none" strike="noStrike" cap="none">
                          <a:solidFill>
                            <a:schemeClr val="lt1"/>
                          </a:solidFill>
                        </a:rPr>
                        <a:t>Название</a:t>
                      </a:r>
                      <a:endParaRPr sz="1100" b="1" u="none" strike="noStrike" cap="none">
                        <a:solidFill>
                          <a:schemeClr val="lt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3500" marR="63500" marT="63500" marB="63500">
                    <a:solidFill>
                      <a:srgbClr val="354EC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b="1" u="none" strike="noStrike" cap="none">
                          <a:solidFill>
                            <a:schemeClr val="lt1"/>
                          </a:solidFill>
                        </a:rPr>
                        <a:t>Ссылка</a:t>
                      </a:r>
                      <a:endParaRPr sz="1100" b="1" u="none" strike="noStrike" cap="none">
                        <a:solidFill>
                          <a:schemeClr val="lt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3500" marR="63500" marT="63500" marB="63500">
                    <a:solidFill>
                      <a:srgbClr val="354EC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b="1" u="none" strike="noStrike" cap="none">
                          <a:solidFill>
                            <a:schemeClr val="lt1"/>
                          </a:solidFill>
                        </a:rPr>
                        <a:t>Преимущества</a:t>
                      </a:r>
                      <a:endParaRPr sz="1100" b="1" u="none" strike="noStrike" cap="none">
                        <a:solidFill>
                          <a:schemeClr val="lt1"/>
                        </a:solidFill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700"/>
                        <a:buFont typeface="Arial"/>
                        <a:buNone/>
                      </a:pPr>
                      <a:r>
                        <a:rPr lang="ru" sz="700" u="none" strike="noStrike" cap="none">
                          <a:solidFill>
                            <a:schemeClr val="lt1"/>
                          </a:solidFill>
                        </a:rPr>
                        <a:t>(с точки зрения пользователя)</a:t>
                      </a:r>
                      <a:endParaRPr sz="700" u="none" strike="noStrike" cap="none">
                        <a:solidFill>
                          <a:schemeClr val="lt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3500" marR="63500" marT="63500" marB="63500">
                    <a:solidFill>
                      <a:srgbClr val="354EC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b="1" u="none" strike="noStrike" cap="none">
                          <a:solidFill>
                            <a:schemeClr val="lt1"/>
                          </a:solidFill>
                        </a:rPr>
                        <a:t>Недостатки</a:t>
                      </a:r>
                      <a:endParaRPr sz="1100" b="1" u="none" strike="noStrike" cap="none">
                        <a:solidFill>
                          <a:schemeClr val="lt1"/>
                        </a:solidFill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700"/>
                        <a:buFont typeface="Arial"/>
                        <a:buNone/>
                      </a:pPr>
                      <a:r>
                        <a:rPr lang="ru" sz="700" u="none" strike="noStrike" cap="none">
                          <a:solidFill>
                            <a:schemeClr val="lt1"/>
                          </a:solidFill>
                        </a:rPr>
                        <a:t>(с точки зрения пользователя)</a:t>
                      </a:r>
                      <a:endParaRPr sz="700" u="none" strike="noStrike" cap="none">
                        <a:solidFill>
                          <a:schemeClr val="lt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3500" marR="63500" marT="63500" marB="63500">
                    <a:solidFill>
                      <a:srgbClr val="354EC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b="1" u="none" strike="noStrike" cap="none" dirty="0">
                          <a:solidFill>
                            <a:schemeClr val="lt1"/>
                          </a:solidFill>
                        </a:rPr>
                        <a:t>Отличия</a:t>
                      </a:r>
                      <a:endParaRPr sz="1100" b="1" u="none" strike="noStrike" cap="none" dirty="0">
                        <a:solidFill>
                          <a:schemeClr val="lt1"/>
                        </a:solidFill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700"/>
                        <a:buFont typeface="Arial"/>
                        <a:buNone/>
                      </a:pPr>
                      <a:r>
                        <a:rPr lang="ru" sz="700" u="none" strike="noStrike" cap="none" dirty="0">
                          <a:solidFill>
                            <a:schemeClr val="lt1"/>
                          </a:solidFill>
                        </a:rPr>
                        <a:t>(от вашего решения)</a:t>
                      </a:r>
                      <a:endParaRPr sz="700" u="none" strike="noStrike" cap="none" dirty="0">
                        <a:solidFill>
                          <a:schemeClr val="lt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3500" marR="63500" marT="63500" marB="63500">
                    <a:solidFill>
                      <a:srgbClr val="354EC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2912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900">
                          <a:solidFill>
                            <a:srgbClr val="1F1F1F"/>
                          </a:solidFill>
                          <a:highlight>
                            <a:srgbClr val="FFFFFF"/>
                          </a:highlight>
                          <a:latin typeface="Roboto"/>
                          <a:ea typeface="Roboto"/>
                          <a:cs typeface="Roboto"/>
                          <a:sym typeface="Roboto"/>
                        </a:rPr>
                        <a:t>Фоксфорд</a:t>
                      </a:r>
                      <a:endParaRPr sz="11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3500" marR="63500" marT="63500" marB="63500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sng">
                          <a:solidFill>
                            <a:schemeClr val="hlink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  <a:hlinkClick r:id="rId3"/>
                        </a:rPr>
                        <a:t>Переход на семейное образование - инструкция по переходу на домашнюю форму обучения</a:t>
                      </a:r>
                      <a:endParaRPr sz="1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endParaRPr sz="1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3500" marR="63500" marT="63500" marB="63500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900">
                          <a:solidFill>
                            <a:srgbClr val="1F1F1F"/>
                          </a:solidFill>
                          <a:highlight>
                            <a:srgbClr val="FFFFFF"/>
                          </a:highlight>
                          <a:latin typeface="Roboto"/>
                          <a:ea typeface="Roboto"/>
                          <a:cs typeface="Roboto"/>
                          <a:sym typeface="Roboto"/>
                        </a:rPr>
                        <a:t>Работа на сайте начинается с бесплатной диагностики, благодаря которой родитель узнает образовательный уровень и на что обратить внимание. Дошкольники по 11 класс + Учителям. Конкурсы. Проекты  - типа 2035 Понятный интерфей - разделение по предметам, по направленности и задачам, Есть домашняя школа - от 5т.р до 30 т.р в месяц согласно тарифу. Вкладка репетитора+ Есть вкладка перехода на семейное образование - могут проконсультировать. Можно заказать обратный звонок. Есть ознокомительные ролики. Уроки - онлайн и в записи. Есть баллиная система и игровые уроки. Можно прикрепиться к школам - для аттистации. Государственная лицензия  - можно взместить обучение, мат. капит... Есть моб. приложение- учебник и тренажер. +привлечение для блогеров - сотрудничества. Прям есть вкладка - можно стать партнером</a:t>
                      </a:r>
                      <a:endParaRPr sz="11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3500" marR="63500" marT="63500" marB="63500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900">
                          <a:solidFill>
                            <a:srgbClr val="1F1F1F"/>
                          </a:solidFill>
                          <a:highlight>
                            <a:srgbClr val="FFFFFF"/>
                          </a:highlight>
                          <a:latin typeface="Roboto"/>
                          <a:ea typeface="Roboto"/>
                          <a:cs typeface="Roboto"/>
                          <a:sym typeface="Roboto"/>
                        </a:rPr>
                        <a:t>Интерфей - скучный, сконцетрирован на наполняемости  обучения. Нет игрового формата   </a:t>
                      </a:r>
                      <a:endParaRPr sz="1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3500" marR="63500" marT="63500" marB="63500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900" dirty="0">
                          <a:solidFill>
                            <a:srgbClr val="1F1F1F"/>
                          </a:solidFill>
                          <a:highlight>
                            <a:srgbClr val="FFFFFF"/>
                          </a:highlight>
                          <a:latin typeface="Roboto"/>
                          <a:ea typeface="Roboto"/>
                          <a:cs typeface="Roboto"/>
                          <a:sym typeface="Roboto"/>
                        </a:rPr>
                        <a:t>Это всё таки сайт для - школьного обучения - предметного. Одна диагностика, психологов не увидела в составе, только наставник и тьютор. Диагностика только одна- возможно зашита по возрасту конечно, не увидела. баллы есть, но не игровой формат всё же. Мы именно специализируемся  на достижении понимания самого ребенка</a:t>
                      </a:r>
                      <a:endParaRPr sz="1100" u="none" strike="noStrike" cap="none" dirty="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3500" marR="63500" marT="63500" marB="63500">
                    <a:solidFill>
                      <a:schemeClr val="l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pic>
        <p:nvPicPr>
          <p:cNvPr id="2" name="Google Shape;351;p49" descr="Изображение выглядит как текст, Шрифт, логотип, символ&#10;&#10;Автоматически созданное описание">
            <a:extLst>
              <a:ext uri="{FF2B5EF4-FFF2-40B4-BE49-F238E27FC236}">
                <a16:creationId xmlns:a16="http://schemas.microsoft.com/office/drawing/2014/main" id="{97CC37EF-24D4-A07A-7E11-D4C9F927B5C5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103220" y="29313"/>
            <a:ext cx="713678" cy="589374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A8D4C6E2-41EC-B21B-E4C7-13088D1415C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9810" b="78130" l="22065" r="79267">
                        <a14:foregroundMark x1="26009" y1="42127" x2="28428" y2="47845"/>
                        <a14:foregroundMark x1="22065" y1="32805" x2="23825" y2="36965"/>
                        <a14:foregroundMark x1="57292" y1="48577" x2="57119" y2="50396"/>
                        <a14:foregroundMark x1="57683" y1="44462" x2="57656" y2="44748"/>
                        <a14:foregroundMark x1="58701" y1="33756" x2="58465" y2="36241"/>
                        <a14:foregroundMark x1="71175" y1="52603" x2="70525" y2="54358"/>
                        <a14:foregroundMark x1="76785" y1="37448" x2="74908" y2="42517"/>
                        <a14:backgroundMark x1="30308" y1="54358" x2="27227" y2="55309"/>
                        <a14:backgroundMark x1="25729" y1="38669" x2="22065" y2="42631"/>
                        <a14:backgroundMark x1="32390" y1="48494" x2="30891" y2="53407"/>
                        <a14:backgroundMark x1="31890" y1="49445" x2="27727" y2="51347"/>
                        <a14:backgroundMark x1="57119" y1="47544" x2="57119" y2="38669"/>
                        <a14:backgroundMark x1="58701" y1="42631" x2="59700" y2="35658"/>
                        <a14:backgroundMark x1="83930" y1="35658" x2="76187" y2="35658"/>
                        <a14:backgroundMark x1="74688" y1="50396" x2="68443" y2="49445"/>
                        <a14:backgroundMark x1="60699" y1="46434" x2="55620" y2="39620"/>
                        <a14:backgroundMark x1="60200" y1="38669" x2="55620" y2="40571"/>
                        <a14:backgroundMark x1="75687" y1="44532" x2="71024" y2="46434"/>
                        <a14:backgroundMark x1="82931" y1="32805" x2="76187" y2="32805"/>
                        <a14:backgroundMark x1="34471" y1="53407" x2="29808" y2="55309"/>
                      </a14:backgroundRemoval>
                    </a14:imgEffect>
                  </a14:imgLayer>
                </a14:imgProps>
              </a:ext>
            </a:extLst>
          </a:blip>
          <a:srcRect l="17895" t="12549" r="14283" b="14510"/>
          <a:stretch/>
        </p:blipFill>
        <p:spPr>
          <a:xfrm>
            <a:off x="6786300" y="58626"/>
            <a:ext cx="1043050" cy="589374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CF7DC642-BE35-2263-D4C1-4AA0562156E5}"/>
              </a:ext>
            </a:extLst>
          </p:cNvPr>
          <p:cNvSpPr txBox="1"/>
          <p:nvPr/>
        </p:nvSpPr>
        <p:spPr>
          <a:xfrm>
            <a:off x="6561298" y="431838"/>
            <a:ext cx="1576039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100" b="1" dirty="0">
                <a:solidFill>
                  <a:srgbClr val="C00000"/>
                </a:solidFill>
              </a:rPr>
              <a:t>Университет НТИ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7" name="Google Shape;257;p42"/>
          <p:cNvGrpSpPr/>
          <p:nvPr/>
        </p:nvGrpSpPr>
        <p:grpSpPr>
          <a:xfrm>
            <a:off x="0" y="0"/>
            <a:ext cx="9155292" cy="648000"/>
            <a:chOff x="0" y="0"/>
            <a:chExt cx="9155292" cy="648000"/>
          </a:xfrm>
          <a:solidFill>
            <a:srgbClr val="354EC9"/>
          </a:solidFill>
        </p:grpSpPr>
        <p:sp>
          <p:nvSpPr>
            <p:cNvPr id="258" name="Google Shape;258;p42"/>
            <p:cNvSpPr/>
            <p:nvPr/>
          </p:nvSpPr>
          <p:spPr>
            <a:xfrm>
              <a:off x="6278592" y="0"/>
              <a:ext cx="2876700" cy="648000"/>
            </a:xfrm>
            <a:prstGeom prst="rect">
              <a:avLst/>
            </a:prstGeom>
            <a:grpFill/>
            <a:ln>
              <a:noFill/>
            </a:ln>
          </p:spPr>
          <p:txBody>
            <a:bodyPr spcFirstLastPara="1" wrap="square" lIns="34275" tIns="34275" rIns="34275" bIns="3427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3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9" name="Google Shape;259;p42"/>
            <p:cNvSpPr/>
            <p:nvPr/>
          </p:nvSpPr>
          <p:spPr>
            <a:xfrm>
              <a:off x="0" y="0"/>
              <a:ext cx="6287400" cy="648000"/>
            </a:xfrm>
            <a:prstGeom prst="rect">
              <a:avLst/>
            </a:prstGeom>
            <a:grpFill/>
            <a:ln>
              <a:noFill/>
            </a:ln>
          </p:spPr>
          <p:txBody>
            <a:bodyPr spcFirstLastPara="1" wrap="square" lIns="34275" tIns="34275" rIns="34275" bIns="3427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3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262" name="Google Shape;262;p42"/>
          <p:cNvSpPr txBox="1"/>
          <p:nvPr/>
        </p:nvSpPr>
        <p:spPr>
          <a:xfrm>
            <a:off x="307825" y="59177"/>
            <a:ext cx="6478500" cy="60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21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Анализ конкурентов, </a:t>
            </a:r>
            <a:br>
              <a:rPr lang="ru" sz="21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ru" sz="21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конкурентное преимущество</a:t>
            </a:r>
            <a:endParaRPr sz="2100" b="1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aphicFrame>
        <p:nvGraphicFramePr>
          <p:cNvPr id="265" name="Google Shape;265;p42"/>
          <p:cNvGraphicFramePr/>
          <p:nvPr>
            <p:extLst>
              <p:ext uri="{D42A27DB-BD31-4B8C-83A1-F6EECF244321}">
                <p14:modId xmlns:p14="http://schemas.microsoft.com/office/powerpoint/2010/main" val="4237362270"/>
              </p:ext>
            </p:extLst>
          </p:nvPr>
        </p:nvGraphicFramePr>
        <p:xfrm>
          <a:off x="150225" y="1074212"/>
          <a:ext cx="8520575" cy="3318500"/>
        </p:xfrm>
        <a:graphic>
          <a:graphicData uri="http://schemas.openxmlformats.org/drawingml/2006/table">
            <a:tbl>
              <a:tblPr>
                <a:noFill/>
                <a:tableStyleId>{39D0C87C-9281-4401-8E1D-49CA5DDFC342}</a:tableStyleId>
              </a:tblPr>
              <a:tblGrid>
                <a:gridCol w="10339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226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8417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8680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65422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4483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b="1" u="none" strike="noStrike" cap="none">
                          <a:solidFill>
                            <a:schemeClr val="lt1"/>
                          </a:solidFill>
                        </a:rPr>
                        <a:t>Название</a:t>
                      </a:r>
                      <a:endParaRPr sz="1100" b="1" u="none" strike="noStrike" cap="none">
                        <a:solidFill>
                          <a:schemeClr val="lt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3500" marR="63500" marT="63500" marB="63500">
                    <a:solidFill>
                      <a:srgbClr val="354EC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b="1" u="none" strike="noStrike" cap="none">
                          <a:solidFill>
                            <a:schemeClr val="lt1"/>
                          </a:solidFill>
                        </a:rPr>
                        <a:t>Ссылка</a:t>
                      </a:r>
                      <a:endParaRPr sz="1100" b="1" u="none" strike="noStrike" cap="none">
                        <a:solidFill>
                          <a:schemeClr val="lt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3500" marR="63500" marT="63500" marB="63500">
                    <a:solidFill>
                      <a:srgbClr val="354EC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b="1" u="none" strike="noStrike" cap="none">
                          <a:solidFill>
                            <a:schemeClr val="lt1"/>
                          </a:solidFill>
                        </a:rPr>
                        <a:t>Преимущества</a:t>
                      </a:r>
                      <a:endParaRPr sz="1100" b="1" u="none" strike="noStrike" cap="none">
                        <a:solidFill>
                          <a:schemeClr val="lt1"/>
                        </a:solidFill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700"/>
                        <a:buFont typeface="Arial"/>
                        <a:buNone/>
                      </a:pPr>
                      <a:r>
                        <a:rPr lang="ru" sz="700" u="none" strike="noStrike" cap="none">
                          <a:solidFill>
                            <a:schemeClr val="lt1"/>
                          </a:solidFill>
                        </a:rPr>
                        <a:t>(с точки зрения пользователя)</a:t>
                      </a:r>
                      <a:endParaRPr sz="700" u="none" strike="noStrike" cap="none">
                        <a:solidFill>
                          <a:schemeClr val="lt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3500" marR="63500" marT="63500" marB="63500">
                    <a:solidFill>
                      <a:srgbClr val="354EC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b="1" u="none" strike="noStrike" cap="none">
                          <a:solidFill>
                            <a:schemeClr val="lt1"/>
                          </a:solidFill>
                        </a:rPr>
                        <a:t>Недостатки</a:t>
                      </a:r>
                      <a:endParaRPr sz="1100" b="1" u="none" strike="noStrike" cap="none">
                        <a:solidFill>
                          <a:schemeClr val="lt1"/>
                        </a:solidFill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700"/>
                        <a:buFont typeface="Arial"/>
                        <a:buNone/>
                      </a:pPr>
                      <a:r>
                        <a:rPr lang="ru" sz="700" u="none" strike="noStrike" cap="none">
                          <a:solidFill>
                            <a:schemeClr val="lt1"/>
                          </a:solidFill>
                        </a:rPr>
                        <a:t>(с точки зрения пользователя)</a:t>
                      </a:r>
                      <a:endParaRPr sz="700" u="none" strike="noStrike" cap="none">
                        <a:solidFill>
                          <a:schemeClr val="lt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3500" marR="63500" marT="63500" marB="63500">
                    <a:solidFill>
                      <a:srgbClr val="354EC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b="1" u="none" strike="noStrike" cap="none" dirty="0">
                          <a:solidFill>
                            <a:schemeClr val="lt1"/>
                          </a:solidFill>
                        </a:rPr>
                        <a:t>Отличия</a:t>
                      </a:r>
                      <a:endParaRPr sz="1100" b="1" u="none" strike="noStrike" cap="none" dirty="0">
                        <a:solidFill>
                          <a:schemeClr val="lt1"/>
                        </a:solidFill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700"/>
                        <a:buFont typeface="Arial"/>
                        <a:buNone/>
                      </a:pPr>
                      <a:r>
                        <a:rPr lang="ru" sz="700" u="none" strike="noStrike" cap="none" dirty="0">
                          <a:solidFill>
                            <a:schemeClr val="lt1"/>
                          </a:solidFill>
                        </a:rPr>
                        <a:t>(от вашего решения)</a:t>
                      </a:r>
                      <a:endParaRPr sz="700" u="none" strike="noStrike" cap="none" dirty="0">
                        <a:solidFill>
                          <a:schemeClr val="lt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3500" marR="63500" marT="63500" marB="63500">
                    <a:solidFill>
                      <a:srgbClr val="354EC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2912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900">
                          <a:solidFill>
                            <a:srgbClr val="1F1F1F"/>
                          </a:solidFill>
                          <a:highlight>
                            <a:srgbClr val="FFFFFF"/>
                          </a:highlight>
                          <a:latin typeface="Roboto"/>
                          <a:ea typeface="Roboto"/>
                          <a:cs typeface="Roboto"/>
                          <a:sym typeface="Roboto"/>
                        </a:rPr>
                        <a:t>Учи ру</a:t>
                      </a:r>
                      <a:endParaRPr sz="11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3500" marR="63500" marT="63500" marB="63500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900" u="sng">
                          <a:solidFill>
                            <a:schemeClr val="hlink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  <a:hlinkClick r:id="rId3"/>
                        </a:rPr>
                        <a:t>https://uchi.ru/</a:t>
                      </a:r>
                      <a:endParaRPr sz="9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endParaRPr sz="9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endParaRPr sz="1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3500" marR="63500" marT="63500" marB="63500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000">
                          <a:highlight>
                            <a:srgbClr val="FFFFFF"/>
                          </a:highlight>
                        </a:rPr>
                        <a:t>Интерактивные курсы - предметникик 1-11 класс,  более 150 т заданий в игровой форме. Заманухи - ребенок выпоняет задания в игровой форме, родитель спокоен, помошник в работе учителя онлайн-школы с репетиторами, образовательное сообщество, прирост успеваемости, рекомендации от директоров школ, довольных родителей. Ссылка на гос. партнеров Стоимость доступа в год в ср. 5000р по предметно</a:t>
                      </a:r>
                      <a:endParaRPr sz="11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3500" marR="63500" marT="63500" marB="63500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900">
                          <a:solidFill>
                            <a:srgbClr val="1F1F1F"/>
                          </a:solidFill>
                          <a:highlight>
                            <a:srgbClr val="FFFFFF"/>
                          </a:highlight>
                          <a:latin typeface="Roboto"/>
                          <a:ea typeface="Roboto"/>
                          <a:cs typeface="Roboto"/>
                          <a:sym typeface="Roboto"/>
                        </a:rPr>
                        <a:t>интерфей типичен как и у Фоксфорда. также предметное обучение - ЕГЭ/ОГЭ -</a:t>
                      </a:r>
                      <a:endParaRPr sz="1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3500" marR="63500" marT="63500" marB="63500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000" dirty="0">
                          <a:highlight>
                            <a:srgbClr val="FFFFFF"/>
                          </a:highlight>
                        </a:rPr>
                        <a:t>У нас всё- таки направленность диагностическая- можно зашить методики  (например человек-человек и т.д. в игровой сценарий - создать  именно - уровневую ходилку с рейтингом - и возможностью личных историй ( т.е. создание аватара по признакам - умный добрый, веселый, задумчивый - и потом при помощи ИИ - создание аватара. в дальнейшем - можно общаться через аватар с ребенком психологу, у которого есть аватар соответсвенно и потом - детально все рекомендации предоставить родителю.</a:t>
                      </a:r>
                      <a:endParaRPr sz="1100" u="none" strike="noStrike" cap="none" dirty="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3500" marR="63500" marT="63500" marB="63500">
                    <a:solidFill>
                      <a:schemeClr val="l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pic>
        <p:nvPicPr>
          <p:cNvPr id="2" name="Google Shape;351;p49" descr="Изображение выглядит как текст, Шрифт, логотип, символ&#10;&#10;Автоматически созданное описание">
            <a:extLst>
              <a:ext uri="{FF2B5EF4-FFF2-40B4-BE49-F238E27FC236}">
                <a16:creationId xmlns:a16="http://schemas.microsoft.com/office/drawing/2014/main" id="{236464D1-ABB8-7918-CC10-EE9F8156AF18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103220" y="29313"/>
            <a:ext cx="713678" cy="589374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97585255-D8B1-F110-30AD-EB3DC3CF057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9810" b="78130" l="22065" r="79267">
                        <a14:foregroundMark x1="26009" y1="42127" x2="28428" y2="47845"/>
                        <a14:foregroundMark x1="22065" y1="32805" x2="23825" y2="36965"/>
                        <a14:foregroundMark x1="57292" y1="48577" x2="57119" y2="50396"/>
                        <a14:foregroundMark x1="57683" y1="44462" x2="57656" y2="44748"/>
                        <a14:foregroundMark x1="58701" y1="33756" x2="58465" y2="36241"/>
                        <a14:foregroundMark x1="71175" y1="52603" x2="70525" y2="54358"/>
                        <a14:foregroundMark x1="76785" y1="37448" x2="74908" y2="42517"/>
                        <a14:backgroundMark x1="30308" y1="54358" x2="27227" y2="55309"/>
                        <a14:backgroundMark x1="25729" y1="38669" x2="22065" y2="42631"/>
                        <a14:backgroundMark x1="32390" y1="48494" x2="30891" y2="53407"/>
                        <a14:backgroundMark x1="31890" y1="49445" x2="27727" y2="51347"/>
                        <a14:backgroundMark x1="57119" y1="47544" x2="57119" y2="38669"/>
                        <a14:backgroundMark x1="58701" y1="42631" x2="59700" y2="35658"/>
                        <a14:backgroundMark x1="83930" y1="35658" x2="76187" y2="35658"/>
                        <a14:backgroundMark x1="74688" y1="50396" x2="68443" y2="49445"/>
                        <a14:backgroundMark x1="60699" y1="46434" x2="55620" y2="39620"/>
                        <a14:backgroundMark x1="60200" y1="38669" x2="55620" y2="40571"/>
                        <a14:backgroundMark x1="75687" y1="44532" x2="71024" y2="46434"/>
                        <a14:backgroundMark x1="82931" y1="32805" x2="76187" y2="32805"/>
                        <a14:backgroundMark x1="34471" y1="53407" x2="29808" y2="55309"/>
                      </a14:backgroundRemoval>
                    </a14:imgEffect>
                  </a14:imgLayer>
                </a14:imgProps>
              </a:ext>
            </a:extLst>
          </a:blip>
          <a:srcRect l="17895" t="12549" r="14283" b="14510"/>
          <a:stretch/>
        </p:blipFill>
        <p:spPr>
          <a:xfrm>
            <a:off x="6786300" y="58626"/>
            <a:ext cx="1043050" cy="589374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BFE46356-39A3-FAD7-E53F-ABF9922E0781}"/>
              </a:ext>
            </a:extLst>
          </p:cNvPr>
          <p:cNvSpPr txBox="1"/>
          <p:nvPr/>
        </p:nvSpPr>
        <p:spPr>
          <a:xfrm>
            <a:off x="6561298" y="431838"/>
            <a:ext cx="1576039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100" b="1" dirty="0">
                <a:solidFill>
                  <a:srgbClr val="C00000"/>
                </a:solidFill>
              </a:rPr>
              <a:t>Университет НТИ</a:t>
            </a:r>
          </a:p>
        </p:txBody>
      </p:sp>
      <p:sp>
        <p:nvSpPr>
          <p:cNvPr id="5" name="Google Shape;251;p41">
            <a:extLst>
              <a:ext uri="{FF2B5EF4-FFF2-40B4-BE49-F238E27FC236}">
                <a16:creationId xmlns:a16="http://schemas.microsoft.com/office/drawing/2014/main" id="{B96D5FD9-8E4A-4978-3AF8-F64118C04BAF}"/>
              </a:ext>
            </a:extLst>
          </p:cNvPr>
          <p:cNvSpPr txBox="1"/>
          <p:nvPr/>
        </p:nvSpPr>
        <p:spPr>
          <a:xfrm>
            <a:off x="71500" y="702050"/>
            <a:ext cx="8960700" cy="45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 fontScale="85000" lnSpcReduction="20000"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ct val="200000"/>
              <a:buFont typeface="Arial"/>
              <a:buNone/>
            </a:pPr>
            <a:r>
              <a:rPr lang="ru" dirty="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Р</a:t>
            </a:r>
            <a:r>
              <a:rPr lang="ru" sz="1400" b="0" i="0" u="none" strike="noStrike" cap="none" dirty="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езультаты сравнительного анализа конкурентов, выделить конкурентные преимущества конкурентов и вашего продукта </a:t>
            </a:r>
            <a:br>
              <a:rPr lang="ru" sz="1400" b="0" i="0" u="none" strike="noStrike" cap="none" dirty="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</a:br>
            <a:endParaRPr sz="1000" b="0" i="0" u="none" strike="noStrike" cap="none" dirty="0">
              <a:solidFill>
                <a:schemeClr val="dk2"/>
              </a:solidFill>
              <a:highlight>
                <a:srgbClr val="F4CCCC"/>
              </a:highlight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0" name="Google Shape;270;p43"/>
          <p:cNvGrpSpPr/>
          <p:nvPr/>
        </p:nvGrpSpPr>
        <p:grpSpPr>
          <a:xfrm>
            <a:off x="0" y="0"/>
            <a:ext cx="9155292" cy="648000"/>
            <a:chOff x="0" y="0"/>
            <a:chExt cx="9155292" cy="648000"/>
          </a:xfrm>
          <a:solidFill>
            <a:srgbClr val="354EC9"/>
          </a:solidFill>
        </p:grpSpPr>
        <p:sp>
          <p:nvSpPr>
            <p:cNvPr id="271" name="Google Shape;271;p43"/>
            <p:cNvSpPr/>
            <p:nvPr/>
          </p:nvSpPr>
          <p:spPr>
            <a:xfrm>
              <a:off x="6278592" y="0"/>
              <a:ext cx="2876700" cy="648000"/>
            </a:xfrm>
            <a:prstGeom prst="rect">
              <a:avLst/>
            </a:prstGeom>
            <a:grpFill/>
            <a:ln>
              <a:noFill/>
            </a:ln>
          </p:spPr>
          <p:txBody>
            <a:bodyPr spcFirstLastPara="1" wrap="square" lIns="34275" tIns="34275" rIns="34275" bIns="3427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3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2" name="Google Shape;272;p43"/>
            <p:cNvSpPr/>
            <p:nvPr/>
          </p:nvSpPr>
          <p:spPr>
            <a:xfrm>
              <a:off x="0" y="0"/>
              <a:ext cx="6287400" cy="648000"/>
            </a:xfrm>
            <a:prstGeom prst="rect">
              <a:avLst/>
            </a:prstGeom>
            <a:grpFill/>
            <a:ln>
              <a:noFill/>
            </a:ln>
          </p:spPr>
          <p:txBody>
            <a:bodyPr spcFirstLastPara="1" wrap="square" lIns="34275" tIns="34275" rIns="34275" bIns="3427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3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275" name="Google Shape;275;p43"/>
          <p:cNvSpPr txBox="1"/>
          <p:nvPr/>
        </p:nvSpPr>
        <p:spPr>
          <a:xfrm>
            <a:off x="307825" y="59177"/>
            <a:ext cx="6478500" cy="60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2100" b="1" i="0" u="none" strike="noStrike" cap="none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Анализ конкурентов, </a:t>
            </a:r>
            <a:br>
              <a:rPr lang="ru" sz="2100" b="1" i="0" u="none" strike="noStrike" cap="none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ru" sz="2100" b="1" i="0" u="none" strike="noStrike" cap="none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конкурентное преимущество</a:t>
            </a:r>
            <a:endParaRPr sz="2100" b="1" i="0" u="none" strike="noStrike" cap="none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7" name="Google Shape;277;p43"/>
          <p:cNvSpPr txBox="1"/>
          <p:nvPr/>
        </p:nvSpPr>
        <p:spPr>
          <a:xfrm>
            <a:off x="83025" y="730975"/>
            <a:ext cx="8799600" cy="472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ru" sz="1400" b="0" u="sng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П</a:t>
            </a:r>
            <a:r>
              <a:rPr lang="ru" sz="1200" u="sng" strike="noStrike" cap="none">
                <a:solidFill>
                  <a:schemeClr val="dk1"/>
                </a:solidFill>
                <a:latin typeface="Comfortaa"/>
                <a:ea typeface="Comfortaa"/>
                <a:cs typeface="Comfortaa"/>
                <a:sym typeface="Comfortaa"/>
              </a:rPr>
              <a:t>риведите до 3 основных конкурентных преимуществ вашего продукта (то, что делает ваш продукт или услугу лучше, чем продукты или услуги ваших конкурентов):</a:t>
            </a:r>
            <a:endParaRPr sz="1200" u="sng" strike="noStrike" cap="none">
              <a:solidFill>
                <a:schemeClr val="dk1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marL="182562" marR="0" lvl="0" indent="-182562" algn="l" rtl="0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omfortaa"/>
              <a:buAutoNum type="arabicPeriod"/>
            </a:pPr>
            <a:r>
              <a:rPr lang="ru" sz="1200">
                <a:solidFill>
                  <a:schemeClr val="dk1"/>
                </a:solidFill>
                <a:latin typeface="Comfortaa"/>
                <a:ea typeface="Comfortaa"/>
                <a:cs typeface="Comfortaa"/>
                <a:sym typeface="Comfortaa"/>
              </a:rPr>
              <a:t>Валидные диагностики встроены в игровой формат</a:t>
            </a:r>
            <a:endParaRPr sz="1200">
              <a:solidFill>
                <a:schemeClr val="dk1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marL="182562" marR="0" lvl="0" indent="-182562" algn="l" rtl="0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omfortaa"/>
              <a:buAutoNum type="arabicPeriod"/>
            </a:pPr>
            <a:r>
              <a:rPr lang="ru" sz="1200">
                <a:solidFill>
                  <a:schemeClr val="dk1"/>
                </a:solidFill>
                <a:latin typeface="Comfortaa"/>
                <a:ea typeface="Comfortaa"/>
                <a:cs typeface="Comfortaa"/>
                <a:sym typeface="Comfortaa"/>
              </a:rPr>
              <a:t>Команда профессионалов (Интерпретацией результатов и развития ребенка на пути переходы от уровня к уровню занимается педагог-психолог)</a:t>
            </a:r>
            <a:endParaRPr sz="1200">
              <a:solidFill>
                <a:schemeClr val="dk1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marL="182562" marR="0" lvl="0" indent="-182562" algn="l" rtl="0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omfortaa"/>
              <a:buAutoNum type="arabicPeriod"/>
            </a:pPr>
            <a:r>
              <a:rPr lang="ru" sz="1200">
                <a:solidFill>
                  <a:schemeClr val="dk1"/>
                </a:solidFill>
                <a:latin typeface="Comfortaa"/>
                <a:ea typeface="Comfortaa"/>
                <a:cs typeface="Comfortaa"/>
                <a:sym typeface="Comfortaa"/>
              </a:rPr>
              <a:t>Активная и качественная обратная связь с родителем </a:t>
            </a:r>
            <a:endParaRPr sz="1200">
              <a:solidFill>
                <a:schemeClr val="dk1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marL="182562" marR="0" lvl="0" indent="-182562" algn="l" rtl="0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omfortaa"/>
              <a:buAutoNum type="arabicPeriod"/>
            </a:pPr>
            <a:r>
              <a:rPr lang="ru" sz="1200">
                <a:solidFill>
                  <a:schemeClr val="dk1"/>
                </a:solidFill>
                <a:latin typeface="Comfortaa"/>
                <a:ea typeface="Comfortaa"/>
                <a:cs typeface="Comfortaa"/>
                <a:sym typeface="Comfortaa"/>
              </a:rPr>
              <a:t>Индивидуализированный подход: Наша игра использует алгоритмы для анализа интересов и способностей каждого ребенка, предлагая персонализированные задания и рекомендации, что позволяет максимально эффективно выявлять и развивать их таланты.</a:t>
            </a:r>
            <a:endParaRPr sz="1200">
              <a:solidFill>
                <a:schemeClr val="dk1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marL="0" marR="0" lvl="0" indent="0" algn="l" rtl="0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rPr lang="ru" sz="1200">
                <a:solidFill>
                  <a:schemeClr val="dk1"/>
                </a:solidFill>
                <a:latin typeface="Comfortaa"/>
                <a:ea typeface="Comfortaa"/>
                <a:cs typeface="Comfortaa"/>
                <a:sym typeface="Comfortaa"/>
              </a:rPr>
              <a:t>5. Доступность и гибкость Игра доступна онлайн 24/7, позволяя детям заниматься в удобное для них время и в комфортной обстановке, что делает ее привлекательной для современных семей с насыщенным графиком.</a:t>
            </a:r>
            <a:endParaRPr sz="1200">
              <a:solidFill>
                <a:schemeClr val="dk1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marL="0" marR="0" lvl="0" indent="0" algn="l" rtl="0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rPr lang="ru" sz="1200">
                <a:solidFill>
                  <a:schemeClr val="dk1"/>
                </a:solidFill>
                <a:latin typeface="Comfortaa"/>
                <a:ea typeface="Comfortaa"/>
                <a:cs typeface="Comfortaa"/>
                <a:sym typeface="Comfortaa"/>
              </a:rPr>
              <a:t>6. Сочетание развлечения и обучения: Мы предоставляем уникальный игровой опыт, где обучение происходит в форме увлекательных заданий, что делает процесс изучения интересным и мотивирующим для детей, в отличие от традиционных методов.</a:t>
            </a:r>
            <a:endParaRPr sz="1200">
              <a:solidFill>
                <a:schemeClr val="dk1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marL="0" marR="0" lvl="0" indent="0" algn="l" rtl="0">
              <a:lnSpc>
                <a:spcPct val="130000"/>
              </a:lnSpc>
              <a:spcBef>
                <a:spcPts val="800"/>
              </a:spcBef>
              <a:spcAft>
                <a:spcPts val="800"/>
              </a:spcAft>
              <a:buNone/>
            </a:pPr>
            <a:endParaRPr sz="1200">
              <a:solidFill>
                <a:schemeClr val="dk2"/>
              </a:solidFill>
              <a:latin typeface="Comfortaa"/>
              <a:ea typeface="Comfortaa"/>
              <a:cs typeface="Comfortaa"/>
              <a:sym typeface="Comfortaa"/>
            </a:endParaRPr>
          </a:p>
        </p:txBody>
      </p:sp>
      <p:pic>
        <p:nvPicPr>
          <p:cNvPr id="3" name="Google Shape;351;p49" descr="Изображение выглядит как текст, Шрифт, логотип, символ&#10;&#10;Автоматически созданное описание">
            <a:extLst>
              <a:ext uri="{FF2B5EF4-FFF2-40B4-BE49-F238E27FC236}">
                <a16:creationId xmlns:a16="http://schemas.microsoft.com/office/drawing/2014/main" id="{1E1AA2B6-FF06-C588-5994-2237AE337B9D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103220" y="29313"/>
            <a:ext cx="713678" cy="589374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40B17D5E-061F-64D4-523D-B59A7546531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9810" b="78130" l="22065" r="79267">
                        <a14:foregroundMark x1="26009" y1="42127" x2="28428" y2="47845"/>
                        <a14:foregroundMark x1="22065" y1="32805" x2="23825" y2="36965"/>
                        <a14:foregroundMark x1="57292" y1="48577" x2="57119" y2="50396"/>
                        <a14:foregroundMark x1="57683" y1="44462" x2="57656" y2="44748"/>
                        <a14:foregroundMark x1="58701" y1="33756" x2="58465" y2="36241"/>
                        <a14:foregroundMark x1="71175" y1="52603" x2="70525" y2="54358"/>
                        <a14:foregroundMark x1="76785" y1="37448" x2="74908" y2="42517"/>
                        <a14:backgroundMark x1="30308" y1="54358" x2="27227" y2="55309"/>
                        <a14:backgroundMark x1="25729" y1="38669" x2="22065" y2="42631"/>
                        <a14:backgroundMark x1="32390" y1="48494" x2="30891" y2="53407"/>
                        <a14:backgroundMark x1="31890" y1="49445" x2="27727" y2="51347"/>
                        <a14:backgroundMark x1="57119" y1="47544" x2="57119" y2="38669"/>
                        <a14:backgroundMark x1="58701" y1="42631" x2="59700" y2="35658"/>
                        <a14:backgroundMark x1="83930" y1="35658" x2="76187" y2="35658"/>
                        <a14:backgroundMark x1="74688" y1="50396" x2="68443" y2="49445"/>
                        <a14:backgroundMark x1="60699" y1="46434" x2="55620" y2="39620"/>
                        <a14:backgroundMark x1="60200" y1="38669" x2="55620" y2="40571"/>
                        <a14:backgroundMark x1="75687" y1="44532" x2="71024" y2="46434"/>
                        <a14:backgroundMark x1="82931" y1="32805" x2="76187" y2="32805"/>
                        <a14:backgroundMark x1="34471" y1="53407" x2="29808" y2="55309"/>
                      </a14:backgroundRemoval>
                    </a14:imgEffect>
                  </a14:imgLayer>
                </a14:imgProps>
              </a:ext>
            </a:extLst>
          </a:blip>
          <a:srcRect l="17895" t="12549" r="14283" b="14510"/>
          <a:stretch/>
        </p:blipFill>
        <p:spPr>
          <a:xfrm>
            <a:off x="6759739" y="29313"/>
            <a:ext cx="1043050" cy="589374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68CCC66D-06D3-F816-A016-1FC0E9348CB1}"/>
              </a:ext>
            </a:extLst>
          </p:cNvPr>
          <p:cNvSpPr txBox="1"/>
          <p:nvPr/>
        </p:nvSpPr>
        <p:spPr>
          <a:xfrm>
            <a:off x="6561298" y="431838"/>
            <a:ext cx="1576039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100" b="1" dirty="0">
                <a:solidFill>
                  <a:srgbClr val="C00000"/>
                </a:solidFill>
              </a:rPr>
              <a:t>Университет НТИ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82" name="Google Shape;282;p44"/>
          <p:cNvGrpSpPr/>
          <p:nvPr/>
        </p:nvGrpSpPr>
        <p:grpSpPr>
          <a:xfrm>
            <a:off x="0" y="0"/>
            <a:ext cx="9155353" cy="648000"/>
            <a:chOff x="0" y="0"/>
            <a:chExt cx="9155353" cy="648000"/>
          </a:xfrm>
          <a:solidFill>
            <a:srgbClr val="354EC9"/>
          </a:solidFill>
        </p:grpSpPr>
        <p:sp>
          <p:nvSpPr>
            <p:cNvPr id="283" name="Google Shape;283;p44"/>
            <p:cNvSpPr/>
            <p:nvPr/>
          </p:nvSpPr>
          <p:spPr>
            <a:xfrm>
              <a:off x="6278592" y="0"/>
              <a:ext cx="2876761" cy="648000"/>
            </a:xfrm>
            <a:prstGeom prst="rect">
              <a:avLst/>
            </a:prstGeom>
            <a:grpFill/>
            <a:ln>
              <a:noFill/>
            </a:ln>
          </p:spPr>
          <p:txBody>
            <a:bodyPr spcFirstLastPara="1" wrap="square" lIns="34275" tIns="34275" rIns="34275" bIns="3427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35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84" name="Google Shape;284;p44"/>
            <p:cNvSpPr/>
            <p:nvPr/>
          </p:nvSpPr>
          <p:spPr>
            <a:xfrm>
              <a:off x="0" y="0"/>
              <a:ext cx="6287428" cy="648000"/>
            </a:xfrm>
            <a:prstGeom prst="rect">
              <a:avLst/>
            </a:prstGeom>
            <a:grpFill/>
            <a:ln>
              <a:noFill/>
            </a:ln>
          </p:spPr>
          <p:txBody>
            <a:bodyPr spcFirstLastPara="1" wrap="square" lIns="34275" tIns="34275" rIns="34275" bIns="3427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35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87" name="Google Shape;287;p44"/>
          <p:cNvSpPr txBox="1"/>
          <p:nvPr/>
        </p:nvSpPr>
        <p:spPr>
          <a:xfrm>
            <a:off x="307825" y="122482"/>
            <a:ext cx="6478511" cy="4154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21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Ценностные предложения</a:t>
            </a:r>
            <a:endParaRPr sz="2100" b="1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9" name="Google Shape;289;p44"/>
          <p:cNvSpPr txBox="1"/>
          <p:nvPr/>
        </p:nvSpPr>
        <p:spPr>
          <a:xfrm>
            <a:off x="6082625" y="1679125"/>
            <a:ext cx="2664600" cy="2398800"/>
          </a:xfrm>
          <a:prstGeom prst="rect">
            <a:avLst/>
          </a:pr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58300" tIns="58300" rIns="58300" bIns="58300" anchor="ctr" anchorCtr="0">
            <a:noAutofit/>
          </a:bodyPr>
          <a:lstStyle/>
          <a:p>
            <a:pPr marL="0" marR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ru" sz="14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визуализация </a:t>
            </a:r>
            <a:endParaRPr sz="1400" b="0" i="0" u="none" strike="noStrike" cap="none">
              <a:solidFill>
                <a:schemeClr val="dk2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ru" sz="14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(фото, картинка)</a:t>
            </a:r>
            <a:endParaRPr sz="1400" b="0" i="0" u="none" strike="noStrike" cap="none">
              <a:solidFill>
                <a:schemeClr val="dk2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0" name="Google Shape;290;p44"/>
          <p:cNvSpPr/>
          <p:nvPr/>
        </p:nvSpPr>
        <p:spPr>
          <a:xfrm>
            <a:off x="287350" y="1065250"/>
            <a:ext cx="4512600" cy="181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322336"/>
              </a:buClr>
              <a:buSzPts val="1100"/>
              <a:buFont typeface="Arial"/>
              <a:buNone/>
            </a:pPr>
            <a:r>
              <a:rPr lang="ru" sz="1600" b="0" i="0" u="sng" strike="noStrike" cap="none" dirty="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П</a:t>
            </a:r>
            <a:r>
              <a:rPr lang="ru" i="0" u="sng" strike="noStrike" cap="none" dirty="0">
                <a:solidFill>
                  <a:schemeClr val="dk1"/>
                </a:solidFill>
                <a:latin typeface="Comfortaa"/>
                <a:ea typeface="Comfortaa"/>
                <a:cs typeface="Comfortaa"/>
                <a:sym typeface="Comfortaa"/>
              </a:rPr>
              <a:t>ривести ценностное предложение</a:t>
            </a:r>
            <a:endParaRPr i="0" u="sng" strike="noStrike" cap="none" dirty="0">
              <a:solidFill>
                <a:schemeClr val="dk1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b="1" dirty="0">
                <a:solidFill>
                  <a:schemeClr val="dk1"/>
                </a:solidFill>
                <a:latin typeface="Comfortaa"/>
                <a:ea typeface="Comfortaa"/>
                <a:cs typeface="Comfortaa"/>
                <a:sym typeface="Comfortaa"/>
              </a:rPr>
              <a:t>С</a:t>
            </a:r>
            <a:r>
              <a:rPr lang="ru" sz="1600" b="1" dirty="0">
                <a:solidFill>
                  <a:schemeClr val="dk1"/>
                </a:solidFill>
                <a:latin typeface="Comfortaa"/>
                <a:ea typeface="Comfortaa"/>
                <a:cs typeface="Comfortaa"/>
                <a:sym typeface="Comfortaa"/>
              </a:rPr>
              <a:t>логан: «Открой талант своего ребенка!» </a:t>
            </a:r>
            <a:endParaRPr sz="1600" b="1" dirty="0">
              <a:solidFill>
                <a:schemeClr val="dk1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dirty="0">
                <a:solidFill>
                  <a:schemeClr val="dk1"/>
                </a:solidFill>
                <a:latin typeface="Comfortaa"/>
                <a:ea typeface="Comfortaa"/>
                <a:cs typeface="Comfortaa"/>
                <a:sym typeface="Comfortaa"/>
              </a:rPr>
              <a:t>Ценностное предложение: «Выявите уникальные таланты вашего ребенка с помощью увлекательной онлайн игры, которая развлекает и обучает. Начните путь к успешному будущему уже сегодня!</a:t>
            </a:r>
            <a:br>
              <a:rPr lang="ru" i="0" u="none" strike="noStrike" cap="none" dirty="0">
                <a:solidFill>
                  <a:schemeClr val="dk1"/>
                </a:solidFill>
                <a:latin typeface="Comfortaa"/>
                <a:ea typeface="Comfortaa"/>
                <a:cs typeface="Comfortaa"/>
                <a:sym typeface="Comfortaa"/>
              </a:rPr>
            </a:br>
            <a:endParaRPr i="0" u="none" strike="noStrike" cap="none" dirty="0">
              <a:solidFill>
                <a:schemeClr val="dk1"/>
              </a:solidFill>
              <a:latin typeface="Comfortaa"/>
              <a:ea typeface="Comfortaa"/>
              <a:cs typeface="Comfortaa"/>
              <a:sym typeface="Comfortaa"/>
            </a:endParaRPr>
          </a:p>
        </p:txBody>
      </p:sp>
      <p:pic>
        <p:nvPicPr>
          <p:cNvPr id="291" name="Google Shape;291;p4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784900" y="1176125"/>
            <a:ext cx="2962324" cy="2962324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Google Shape;351;p49" descr="Изображение выглядит как текст, Шрифт, логотип, символ&#10;&#10;Автоматически созданное описание">
            <a:extLst>
              <a:ext uri="{FF2B5EF4-FFF2-40B4-BE49-F238E27FC236}">
                <a16:creationId xmlns:a16="http://schemas.microsoft.com/office/drawing/2014/main" id="{A77467F3-F30A-78BD-1099-8F67011EAC1C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103220" y="29313"/>
            <a:ext cx="713678" cy="589374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55265ED9-29DB-3F71-38E4-B7B6D042665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9810" b="78130" l="22065" r="79267">
                        <a14:foregroundMark x1="26009" y1="42127" x2="28428" y2="47845"/>
                        <a14:foregroundMark x1="22065" y1="32805" x2="23825" y2="36965"/>
                        <a14:foregroundMark x1="57292" y1="48577" x2="57119" y2="50396"/>
                        <a14:foregroundMark x1="57683" y1="44462" x2="57656" y2="44748"/>
                        <a14:foregroundMark x1="58701" y1="33756" x2="58465" y2="36241"/>
                        <a14:foregroundMark x1="71175" y1="52603" x2="70525" y2="54358"/>
                        <a14:foregroundMark x1="76785" y1="37448" x2="74908" y2="42517"/>
                        <a14:backgroundMark x1="30308" y1="54358" x2="27227" y2="55309"/>
                        <a14:backgroundMark x1="25729" y1="38669" x2="22065" y2="42631"/>
                        <a14:backgroundMark x1="32390" y1="48494" x2="30891" y2="53407"/>
                        <a14:backgroundMark x1="31890" y1="49445" x2="27727" y2="51347"/>
                        <a14:backgroundMark x1="57119" y1="47544" x2="57119" y2="38669"/>
                        <a14:backgroundMark x1="58701" y1="42631" x2="59700" y2="35658"/>
                        <a14:backgroundMark x1="83930" y1="35658" x2="76187" y2="35658"/>
                        <a14:backgroundMark x1="74688" y1="50396" x2="68443" y2="49445"/>
                        <a14:backgroundMark x1="60699" y1="46434" x2="55620" y2="39620"/>
                        <a14:backgroundMark x1="60200" y1="38669" x2="55620" y2="40571"/>
                        <a14:backgroundMark x1="75687" y1="44532" x2="71024" y2="46434"/>
                        <a14:backgroundMark x1="82931" y1="32805" x2="76187" y2="32805"/>
                        <a14:backgroundMark x1="34471" y1="53407" x2="29808" y2="55309"/>
                      </a14:backgroundRemoval>
                    </a14:imgEffect>
                  </a14:imgLayer>
                </a14:imgProps>
              </a:ext>
            </a:extLst>
          </a:blip>
          <a:srcRect l="17895" t="12549" r="14283" b="14510"/>
          <a:stretch/>
        </p:blipFill>
        <p:spPr>
          <a:xfrm>
            <a:off x="6759739" y="29313"/>
            <a:ext cx="1043050" cy="589374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EA0F5592-10FF-7949-A066-81B1A22FC0BE}"/>
              </a:ext>
            </a:extLst>
          </p:cNvPr>
          <p:cNvSpPr txBox="1"/>
          <p:nvPr/>
        </p:nvSpPr>
        <p:spPr>
          <a:xfrm>
            <a:off x="6561298" y="431838"/>
            <a:ext cx="1576039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100" b="1" dirty="0">
                <a:solidFill>
                  <a:srgbClr val="C00000"/>
                </a:solidFill>
              </a:rPr>
              <a:t>Университет НТИ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6" name="Google Shape;296;p45"/>
          <p:cNvGrpSpPr/>
          <p:nvPr/>
        </p:nvGrpSpPr>
        <p:grpSpPr>
          <a:xfrm>
            <a:off x="0" y="0"/>
            <a:ext cx="9155353" cy="648000"/>
            <a:chOff x="0" y="0"/>
            <a:chExt cx="9155353" cy="648000"/>
          </a:xfrm>
          <a:solidFill>
            <a:srgbClr val="354EC9"/>
          </a:solidFill>
        </p:grpSpPr>
        <p:sp>
          <p:nvSpPr>
            <p:cNvPr id="297" name="Google Shape;297;p45"/>
            <p:cNvSpPr/>
            <p:nvPr/>
          </p:nvSpPr>
          <p:spPr>
            <a:xfrm>
              <a:off x="6278592" y="0"/>
              <a:ext cx="2876761" cy="648000"/>
            </a:xfrm>
            <a:prstGeom prst="rect">
              <a:avLst/>
            </a:prstGeom>
            <a:grpFill/>
            <a:ln>
              <a:noFill/>
            </a:ln>
          </p:spPr>
          <p:txBody>
            <a:bodyPr spcFirstLastPara="1" wrap="square" lIns="34275" tIns="34275" rIns="34275" bIns="3427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35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98" name="Google Shape;298;p45"/>
            <p:cNvSpPr/>
            <p:nvPr/>
          </p:nvSpPr>
          <p:spPr>
            <a:xfrm>
              <a:off x="0" y="0"/>
              <a:ext cx="6287428" cy="648000"/>
            </a:xfrm>
            <a:prstGeom prst="rect">
              <a:avLst/>
            </a:prstGeom>
            <a:grpFill/>
            <a:ln>
              <a:noFill/>
            </a:ln>
          </p:spPr>
          <p:txBody>
            <a:bodyPr spcFirstLastPara="1" wrap="square" lIns="34275" tIns="34275" rIns="34275" bIns="3427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35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301" name="Google Shape;301;p45"/>
          <p:cNvSpPr txBox="1"/>
          <p:nvPr/>
        </p:nvSpPr>
        <p:spPr>
          <a:xfrm>
            <a:off x="307825" y="122482"/>
            <a:ext cx="6478511" cy="4154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21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Бизнес-модель развития продукта</a:t>
            </a:r>
            <a:endParaRPr sz="2100" b="1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3" name="Google Shape;303;p45"/>
          <p:cNvSpPr/>
          <p:nvPr/>
        </p:nvSpPr>
        <p:spPr>
          <a:xfrm>
            <a:off x="293757" y="1028260"/>
            <a:ext cx="6367500" cy="348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322336"/>
              </a:buClr>
              <a:buSzPts val="1100"/>
              <a:buFont typeface="Arial"/>
              <a:buNone/>
            </a:pPr>
            <a:r>
              <a:rPr lang="ru" dirty="0">
                <a:solidFill>
                  <a:schemeClr val="dk1"/>
                </a:solidFill>
                <a:latin typeface="Comfortaa"/>
                <a:ea typeface="Comfortaa"/>
                <a:cs typeface="Comfortaa"/>
                <a:sym typeface="Comfortaa"/>
              </a:rPr>
              <a:t>Бизнес-модель представляет из себя покупку потребителем доступа к прохождению онлайн-игры и получению результатов диагностики.</a:t>
            </a:r>
            <a:endParaRPr dirty="0">
              <a:solidFill>
                <a:schemeClr val="dk1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marL="0" marR="0" lvl="0" indent="0" algn="l" rtl="0">
              <a:lnSpc>
                <a:spcPct val="130000"/>
              </a:lnSpc>
              <a:spcBef>
                <a:spcPts val="800"/>
              </a:spcBef>
              <a:spcAft>
                <a:spcPts val="800"/>
              </a:spcAft>
              <a:buClr>
                <a:srgbClr val="322336"/>
              </a:buClr>
              <a:buSzPts val="1100"/>
              <a:buFont typeface="Arial"/>
              <a:buNone/>
            </a:pPr>
            <a:r>
              <a:rPr lang="ru" dirty="0">
                <a:solidFill>
                  <a:schemeClr val="dk1"/>
                </a:solidFill>
                <a:latin typeface="Comfortaa"/>
                <a:ea typeface="Comfortaa"/>
                <a:cs typeface="Comfortaa"/>
                <a:sym typeface="Comfortaa"/>
              </a:rPr>
              <a:t>В дальнейшем планируется продажа подписки на усовершенствованную версию  игры с развивающими элементами для детей.</a:t>
            </a:r>
            <a:endParaRPr i="0" u="none" strike="noStrike" cap="none" dirty="0">
              <a:solidFill>
                <a:schemeClr val="dk1"/>
              </a:solidFill>
              <a:latin typeface="Comfortaa"/>
              <a:ea typeface="Comfortaa"/>
              <a:cs typeface="Comfortaa"/>
              <a:sym typeface="Comfortaa"/>
            </a:endParaRPr>
          </a:p>
        </p:txBody>
      </p:sp>
      <p:pic>
        <p:nvPicPr>
          <p:cNvPr id="304" name="Google Shape;304;p4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878400" y="2306200"/>
            <a:ext cx="4358850" cy="25463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Google Shape;351;p49" descr="Изображение выглядит как текст, Шрифт, логотип, символ&#10;&#10;Автоматически созданное описание">
            <a:extLst>
              <a:ext uri="{FF2B5EF4-FFF2-40B4-BE49-F238E27FC236}">
                <a16:creationId xmlns:a16="http://schemas.microsoft.com/office/drawing/2014/main" id="{D40C438E-0298-4DED-8DB3-1B4C211016D2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103220" y="29313"/>
            <a:ext cx="713678" cy="589374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6C86A448-6241-43A5-0CDA-0B2A2B42362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9810" b="78130" l="22065" r="79267">
                        <a14:foregroundMark x1="26009" y1="42127" x2="28428" y2="47845"/>
                        <a14:foregroundMark x1="22065" y1="32805" x2="23825" y2="36965"/>
                        <a14:foregroundMark x1="57292" y1="48577" x2="57119" y2="50396"/>
                        <a14:foregroundMark x1="57683" y1="44462" x2="57656" y2="44748"/>
                        <a14:foregroundMark x1="58701" y1="33756" x2="58465" y2="36241"/>
                        <a14:foregroundMark x1="71175" y1="52603" x2="70525" y2="54358"/>
                        <a14:foregroundMark x1="76785" y1="37448" x2="74908" y2="42517"/>
                        <a14:backgroundMark x1="30308" y1="54358" x2="27227" y2="55309"/>
                        <a14:backgroundMark x1="25729" y1="38669" x2="22065" y2="42631"/>
                        <a14:backgroundMark x1="32390" y1="48494" x2="30891" y2="53407"/>
                        <a14:backgroundMark x1="31890" y1="49445" x2="27727" y2="51347"/>
                        <a14:backgroundMark x1="57119" y1="47544" x2="57119" y2="38669"/>
                        <a14:backgroundMark x1="58701" y1="42631" x2="59700" y2="35658"/>
                        <a14:backgroundMark x1="83930" y1="35658" x2="76187" y2="35658"/>
                        <a14:backgroundMark x1="74688" y1="50396" x2="68443" y2="49445"/>
                        <a14:backgroundMark x1="60699" y1="46434" x2="55620" y2="39620"/>
                        <a14:backgroundMark x1="60200" y1="38669" x2="55620" y2="40571"/>
                        <a14:backgroundMark x1="75687" y1="44532" x2="71024" y2="46434"/>
                        <a14:backgroundMark x1="82931" y1="32805" x2="76187" y2="32805"/>
                        <a14:backgroundMark x1="34471" y1="53407" x2="29808" y2="55309"/>
                      </a14:backgroundRemoval>
                    </a14:imgEffect>
                  </a14:imgLayer>
                </a14:imgProps>
              </a:ext>
            </a:extLst>
          </a:blip>
          <a:srcRect l="17895" t="12549" r="14283" b="14510"/>
          <a:stretch/>
        </p:blipFill>
        <p:spPr>
          <a:xfrm>
            <a:off x="6759739" y="29313"/>
            <a:ext cx="1043050" cy="589374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2D061C60-6BF6-9D55-8DFC-F3726AA11736}"/>
              </a:ext>
            </a:extLst>
          </p:cNvPr>
          <p:cNvSpPr txBox="1"/>
          <p:nvPr/>
        </p:nvSpPr>
        <p:spPr>
          <a:xfrm>
            <a:off x="6561298" y="431838"/>
            <a:ext cx="1576039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100" b="1" dirty="0">
                <a:solidFill>
                  <a:srgbClr val="C00000"/>
                </a:solidFill>
              </a:rPr>
              <a:t>Университет НТИ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9" name="Google Shape;309;p46"/>
          <p:cNvGrpSpPr/>
          <p:nvPr/>
        </p:nvGrpSpPr>
        <p:grpSpPr>
          <a:xfrm>
            <a:off x="0" y="0"/>
            <a:ext cx="9155353" cy="648000"/>
            <a:chOff x="0" y="0"/>
            <a:chExt cx="9155353" cy="648000"/>
          </a:xfrm>
          <a:solidFill>
            <a:srgbClr val="354EC9"/>
          </a:solidFill>
        </p:grpSpPr>
        <p:sp>
          <p:nvSpPr>
            <p:cNvPr id="310" name="Google Shape;310;p46"/>
            <p:cNvSpPr/>
            <p:nvPr/>
          </p:nvSpPr>
          <p:spPr>
            <a:xfrm>
              <a:off x="6278592" y="0"/>
              <a:ext cx="2876761" cy="648000"/>
            </a:xfrm>
            <a:prstGeom prst="rect">
              <a:avLst/>
            </a:prstGeom>
            <a:grpFill/>
            <a:ln>
              <a:noFill/>
            </a:ln>
          </p:spPr>
          <p:txBody>
            <a:bodyPr spcFirstLastPara="1" wrap="square" lIns="34275" tIns="34275" rIns="34275" bIns="3427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35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11" name="Google Shape;311;p46"/>
            <p:cNvSpPr/>
            <p:nvPr/>
          </p:nvSpPr>
          <p:spPr>
            <a:xfrm>
              <a:off x="0" y="0"/>
              <a:ext cx="6287428" cy="648000"/>
            </a:xfrm>
            <a:prstGeom prst="rect">
              <a:avLst/>
            </a:prstGeom>
            <a:grpFill/>
            <a:ln>
              <a:noFill/>
            </a:ln>
          </p:spPr>
          <p:txBody>
            <a:bodyPr spcFirstLastPara="1" wrap="square" lIns="34275" tIns="34275" rIns="34275" bIns="3427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35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314" name="Google Shape;314;p46"/>
          <p:cNvSpPr txBox="1"/>
          <p:nvPr/>
        </p:nvSpPr>
        <p:spPr>
          <a:xfrm>
            <a:off x="0" y="7"/>
            <a:ext cx="6478500" cy="73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2100" b="1" dirty="0">
                <a:solidFill>
                  <a:schemeClr val="lt1"/>
                </a:solidFill>
              </a:rPr>
              <a:t>Команда «Разработка онлайн-игры 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2100" b="1" dirty="0">
                <a:solidFill>
                  <a:schemeClr val="lt1"/>
                </a:solidFill>
              </a:rPr>
              <a:t>"Навигатор развития талантов"</a:t>
            </a:r>
            <a:endParaRPr sz="2100" b="1" i="0" u="none" strike="noStrike" cap="none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16" name="Google Shape;316;p46"/>
          <p:cNvSpPr txBox="1"/>
          <p:nvPr/>
        </p:nvSpPr>
        <p:spPr>
          <a:xfrm>
            <a:off x="27292" y="749625"/>
            <a:ext cx="5909245" cy="348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b="1" i="0" u="sng" strike="noStrike" cap="none" dirty="0">
                <a:solidFill>
                  <a:srgbClr val="1212AE"/>
                </a:solidFill>
                <a:latin typeface="Comfortaa"/>
                <a:ea typeface="Comfortaa"/>
                <a:cs typeface="Comfortaa"/>
                <a:sym typeface="Comfortaa"/>
              </a:rPr>
              <a:t>Какие компетенции команды помогут вам достигнуть цели проекта? </a:t>
            </a:r>
            <a:endParaRPr b="1" i="0" u="sng" strike="noStrike" cap="none" dirty="0">
              <a:solidFill>
                <a:srgbClr val="1212AE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b="1" i="0" u="none" strike="noStrike" cap="none" dirty="0">
                <a:solidFill>
                  <a:schemeClr val="dk1"/>
                </a:solidFill>
                <a:latin typeface="Comfortaa"/>
                <a:ea typeface="Comfortaa"/>
                <a:cs typeface="Comfortaa"/>
                <a:sym typeface="Comfortaa"/>
              </a:rPr>
              <a:t>Команда проекта: </a:t>
            </a:r>
            <a:endParaRPr dirty="0">
              <a:solidFill>
                <a:schemeClr val="dk1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marL="0" lvl="0" indent="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b="1" dirty="0">
                <a:solidFill>
                  <a:schemeClr val="dk1"/>
                </a:solidFill>
                <a:latin typeface="Comfortaa"/>
                <a:ea typeface="Comfortaa"/>
                <a:cs typeface="Comfortaa"/>
                <a:sym typeface="Comfortaa"/>
              </a:rPr>
              <a:t>1. Управление проектом: Опытный руководитель, который обеспечивает планирование, распределение задач и координацию команды. </a:t>
            </a:r>
            <a:endParaRPr b="1" dirty="0">
              <a:solidFill>
                <a:schemeClr val="dk1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marL="0" lvl="0" indent="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b="1" dirty="0">
                <a:solidFill>
                  <a:schemeClr val="dk1"/>
                </a:solidFill>
                <a:latin typeface="Comfortaa"/>
                <a:ea typeface="Comfortaa"/>
                <a:cs typeface="Comfortaa"/>
                <a:sym typeface="Comfortaa"/>
              </a:rPr>
              <a:t>2. Разработка и программирование: Специалисты по разработке игр, обеспечивающие создание интерактивных и увлекательных игровых механик. </a:t>
            </a:r>
            <a:endParaRPr b="1" dirty="0">
              <a:solidFill>
                <a:schemeClr val="dk1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marL="0" lvl="0" indent="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b="1" dirty="0">
                <a:solidFill>
                  <a:schemeClr val="dk1"/>
                </a:solidFill>
                <a:latin typeface="Comfortaa"/>
                <a:ea typeface="Comfortaa"/>
                <a:cs typeface="Comfortaa"/>
                <a:sym typeface="Comfortaa"/>
              </a:rPr>
              <a:t>3. Педагогический опыт: Эксперт в образовании, интегрирующий эффективные методы обучения и развития детей. </a:t>
            </a:r>
            <a:endParaRPr b="1" dirty="0">
              <a:solidFill>
                <a:schemeClr val="dk1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marL="0" lvl="0" indent="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b="1" dirty="0">
                <a:solidFill>
                  <a:schemeClr val="dk1"/>
                </a:solidFill>
                <a:latin typeface="Comfortaa"/>
                <a:ea typeface="Comfortaa"/>
                <a:cs typeface="Comfortaa"/>
                <a:sym typeface="Comfortaa"/>
              </a:rPr>
              <a:t>4. Маркетинг и анализ данных: Маркетолог с опытом в сфере образовательных технологий, обеспечивающий продвижение продукта и понимание целевой аудитории. </a:t>
            </a:r>
            <a:endParaRPr b="1" dirty="0">
              <a:solidFill>
                <a:schemeClr val="dk1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marL="0" lvl="0" indent="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b="1" dirty="0">
                <a:solidFill>
                  <a:schemeClr val="dk1"/>
                </a:solidFill>
                <a:latin typeface="Comfortaa"/>
                <a:ea typeface="Comfortaa"/>
                <a:cs typeface="Comfortaa"/>
                <a:sym typeface="Comfortaa"/>
              </a:rPr>
              <a:t>5. Дизайн и UX/UI: Дизайнер, создающий интуитивно понятный и привлекательный интерфейс для пользователей.</a:t>
            </a:r>
            <a:r>
              <a:rPr lang="ru" dirty="0">
                <a:solidFill>
                  <a:schemeClr val="dk1"/>
                </a:solidFill>
                <a:latin typeface="Comfortaa"/>
                <a:ea typeface="Comfortaa"/>
                <a:cs typeface="Comfortaa"/>
                <a:sym typeface="Comfortaa"/>
              </a:rPr>
              <a:t>         </a:t>
            </a:r>
            <a:endParaRPr dirty="0">
              <a:solidFill>
                <a:schemeClr val="dk1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200" dirty="0">
                <a:solidFill>
                  <a:schemeClr val="dk1"/>
                </a:solidFill>
                <a:latin typeface="Comfortaa"/>
                <a:ea typeface="Comfortaa"/>
                <a:cs typeface="Comfortaa"/>
                <a:sym typeface="Comfortaa"/>
              </a:rPr>
              <a:t> </a:t>
            </a:r>
            <a:endParaRPr sz="1000" dirty="0">
              <a:solidFill>
                <a:schemeClr val="dk1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marL="457200" marR="0" lvl="0" indent="-30480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7F7F7F"/>
              </a:buClr>
              <a:buSzPts val="1200"/>
              <a:buFont typeface="Comfortaa"/>
              <a:buChar char="-"/>
            </a:pPr>
            <a:endParaRPr sz="1200" dirty="0">
              <a:solidFill>
                <a:srgbClr val="7F7F7F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marL="4572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200" dirty="0">
              <a:solidFill>
                <a:srgbClr val="7F7F7F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</a:pPr>
            <a:endParaRPr sz="1050" b="1" i="0" u="none" strike="noStrike" cap="none" dirty="0">
              <a:solidFill>
                <a:srgbClr val="7F7F7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</a:pPr>
            <a:endParaRPr sz="1050" b="1" i="0" u="none" strike="noStrike" cap="none" dirty="0">
              <a:solidFill>
                <a:srgbClr val="7F7F7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</a:pPr>
            <a:endParaRPr sz="1050" b="1" i="0" u="none" strike="noStrike" cap="none" dirty="0">
              <a:solidFill>
                <a:srgbClr val="7F7F7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7" name="Google Shape;317;p46"/>
          <p:cNvSpPr txBox="1"/>
          <p:nvPr/>
        </p:nvSpPr>
        <p:spPr>
          <a:xfrm>
            <a:off x="6089175" y="749625"/>
            <a:ext cx="3000000" cy="4173805"/>
          </a:xfrm>
          <a:prstGeom prst="rect">
            <a:avLst/>
          </a:prstGeom>
          <a:noFill/>
          <a:ln w="28575" cap="flat" cmpd="sng">
            <a:solidFill>
              <a:srgbClr val="7E36B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ru" b="1" dirty="0">
                <a:solidFill>
                  <a:schemeClr val="dk1"/>
                </a:solidFill>
                <a:latin typeface="Comfortaa"/>
                <a:ea typeface="Comfortaa"/>
                <a:cs typeface="Comfortaa"/>
                <a:sym typeface="Comfortaa"/>
              </a:rPr>
              <a:t>Кто еще нужен в команду? </a:t>
            </a:r>
            <a:endParaRPr dirty="0">
              <a:solidFill>
                <a:schemeClr val="dk1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marL="457200" lvl="0" indent="-292100" algn="l" rtl="0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Comfortaa"/>
              <a:buChar char="-"/>
            </a:pPr>
            <a:r>
              <a:rPr lang="ru" sz="1050" dirty="0">
                <a:solidFill>
                  <a:schemeClr val="dk1"/>
                </a:solidFill>
                <a:latin typeface="Comfortaa"/>
                <a:ea typeface="Comfortaa"/>
                <a:cs typeface="Comfortaa"/>
                <a:sym typeface="Comfortaa"/>
              </a:rPr>
              <a:t>Разработчики онлайн-игр</a:t>
            </a:r>
            <a:endParaRPr sz="1050" dirty="0">
              <a:solidFill>
                <a:schemeClr val="dk1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marL="457200" lvl="0" indent="-2921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Comfortaa"/>
              <a:buChar char="-"/>
            </a:pPr>
            <a:r>
              <a:rPr lang="ru" sz="1050" dirty="0">
                <a:solidFill>
                  <a:schemeClr val="dk1"/>
                </a:solidFill>
                <a:latin typeface="Comfortaa"/>
                <a:ea typeface="Comfortaa"/>
                <a:cs typeface="Comfortaa"/>
                <a:sym typeface="Comfortaa"/>
              </a:rPr>
              <a:t>Психологи-педагоги, владеющие практическими инструментами диагностики и развития ребенка</a:t>
            </a:r>
            <a:endParaRPr sz="1050" dirty="0">
              <a:solidFill>
                <a:schemeClr val="dk1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marL="457200" lvl="0" indent="-2921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Comfortaa"/>
              <a:buChar char="-"/>
            </a:pPr>
            <a:r>
              <a:rPr lang="ru" sz="1050" dirty="0">
                <a:solidFill>
                  <a:schemeClr val="dk1"/>
                </a:solidFill>
                <a:latin typeface="Comfortaa"/>
                <a:ea typeface="Comfortaa"/>
                <a:cs typeface="Comfortaa"/>
                <a:sym typeface="Comfortaa"/>
              </a:rPr>
              <a:t>Маркетолог Компетенции: Опыт разработки и реализации маркетинговых стратегий, знание рынка образовательных технологий, навыки работы с инструментами аналитики и SMM, что позволит эффективно привлекать целевую аудиторию</a:t>
            </a:r>
            <a:endParaRPr sz="1050" dirty="0">
              <a:solidFill>
                <a:schemeClr val="dk1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marL="457200" lvl="0" indent="-2921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Comfortaa"/>
              <a:buChar char="-"/>
            </a:pPr>
            <a:r>
              <a:rPr lang="ru" sz="1050" dirty="0">
                <a:solidFill>
                  <a:schemeClr val="dk1"/>
                </a:solidFill>
                <a:latin typeface="Comfortaa"/>
                <a:ea typeface="Comfortaa"/>
                <a:cs typeface="Comfortaa"/>
                <a:sym typeface="Comfortaa"/>
              </a:rPr>
              <a:t>Дизайнер пользовательского интерфейса Компетенции: Опыт разработки интуитивно понятных интерфейсов для игр и приложений, знание принципов UX/UI дизайна, что поможет создать привлекательную и удобную платформу для детей и их родителей.</a:t>
            </a:r>
            <a:endParaRPr sz="1600" dirty="0"/>
          </a:p>
        </p:txBody>
      </p:sp>
      <p:pic>
        <p:nvPicPr>
          <p:cNvPr id="2" name="Google Shape;351;p49" descr="Изображение выглядит как текст, Шрифт, логотип, символ&#10;&#10;Автоматически созданное описание">
            <a:extLst>
              <a:ext uri="{FF2B5EF4-FFF2-40B4-BE49-F238E27FC236}">
                <a16:creationId xmlns:a16="http://schemas.microsoft.com/office/drawing/2014/main" id="{28651C68-67C0-BFB5-E4DD-31E4B338FC4B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103220" y="29313"/>
            <a:ext cx="713678" cy="589374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864EA7DF-CB16-494A-111D-B364A61F7DD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9810" b="78130" l="22065" r="79267">
                        <a14:foregroundMark x1="26009" y1="42127" x2="28428" y2="47845"/>
                        <a14:foregroundMark x1="22065" y1="32805" x2="23825" y2="36965"/>
                        <a14:foregroundMark x1="57292" y1="48577" x2="57119" y2="50396"/>
                        <a14:foregroundMark x1="57683" y1="44462" x2="57656" y2="44748"/>
                        <a14:foregroundMark x1="58701" y1="33756" x2="58465" y2="36241"/>
                        <a14:foregroundMark x1="71175" y1="52603" x2="70525" y2="54358"/>
                        <a14:foregroundMark x1="76785" y1="37448" x2="74908" y2="42517"/>
                        <a14:backgroundMark x1="30308" y1="54358" x2="27227" y2="55309"/>
                        <a14:backgroundMark x1="25729" y1="38669" x2="22065" y2="42631"/>
                        <a14:backgroundMark x1="32390" y1="48494" x2="30891" y2="53407"/>
                        <a14:backgroundMark x1="31890" y1="49445" x2="27727" y2="51347"/>
                        <a14:backgroundMark x1="57119" y1="47544" x2="57119" y2="38669"/>
                        <a14:backgroundMark x1="58701" y1="42631" x2="59700" y2="35658"/>
                        <a14:backgroundMark x1="83930" y1="35658" x2="76187" y2="35658"/>
                        <a14:backgroundMark x1="74688" y1="50396" x2="68443" y2="49445"/>
                        <a14:backgroundMark x1="60699" y1="46434" x2="55620" y2="39620"/>
                        <a14:backgroundMark x1="60200" y1="38669" x2="55620" y2="40571"/>
                        <a14:backgroundMark x1="75687" y1="44532" x2="71024" y2="46434"/>
                        <a14:backgroundMark x1="82931" y1="32805" x2="76187" y2="32805"/>
                        <a14:backgroundMark x1="34471" y1="53407" x2="29808" y2="55309"/>
                      </a14:backgroundRemoval>
                    </a14:imgEffect>
                  </a14:imgLayer>
                </a14:imgProps>
              </a:ext>
            </a:extLst>
          </a:blip>
          <a:srcRect l="17895" t="12549" r="14283" b="14510"/>
          <a:stretch/>
        </p:blipFill>
        <p:spPr>
          <a:xfrm>
            <a:off x="6759739" y="29313"/>
            <a:ext cx="1043050" cy="589374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0BCA9B70-7FF8-3B62-9E67-1AAC0941D8E5}"/>
              </a:ext>
            </a:extLst>
          </p:cNvPr>
          <p:cNvSpPr txBox="1"/>
          <p:nvPr/>
        </p:nvSpPr>
        <p:spPr>
          <a:xfrm>
            <a:off x="6561298" y="431838"/>
            <a:ext cx="1576039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100" b="1" dirty="0">
                <a:solidFill>
                  <a:srgbClr val="C00000"/>
                </a:solidFill>
              </a:rPr>
              <a:t>Университет НТИ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22" name="Google Shape;322;p47"/>
          <p:cNvGrpSpPr/>
          <p:nvPr/>
        </p:nvGrpSpPr>
        <p:grpSpPr>
          <a:xfrm>
            <a:off x="0" y="0"/>
            <a:ext cx="9155353" cy="648000"/>
            <a:chOff x="0" y="0"/>
            <a:chExt cx="9155353" cy="648000"/>
          </a:xfrm>
          <a:solidFill>
            <a:srgbClr val="354EC9"/>
          </a:solidFill>
        </p:grpSpPr>
        <p:sp>
          <p:nvSpPr>
            <p:cNvPr id="323" name="Google Shape;323;p47"/>
            <p:cNvSpPr/>
            <p:nvPr/>
          </p:nvSpPr>
          <p:spPr>
            <a:xfrm>
              <a:off x="6278592" y="0"/>
              <a:ext cx="2876761" cy="648000"/>
            </a:xfrm>
            <a:prstGeom prst="rect">
              <a:avLst/>
            </a:prstGeom>
            <a:grpFill/>
            <a:ln>
              <a:noFill/>
            </a:ln>
          </p:spPr>
          <p:txBody>
            <a:bodyPr spcFirstLastPara="1" wrap="square" lIns="34275" tIns="34275" rIns="34275" bIns="3427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35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24" name="Google Shape;324;p47"/>
            <p:cNvSpPr/>
            <p:nvPr/>
          </p:nvSpPr>
          <p:spPr>
            <a:xfrm>
              <a:off x="0" y="0"/>
              <a:ext cx="6287428" cy="648000"/>
            </a:xfrm>
            <a:prstGeom prst="rect">
              <a:avLst/>
            </a:prstGeom>
            <a:grpFill/>
            <a:ln>
              <a:noFill/>
            </a:ln>
          </p:spPr>
          <p:txBody>
            <a:bodyPr spcFirstLastPara="1" wrap="square" lIns="34275" tIns="34275" rIns="34275" bIns="3427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35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327" name="Google Shape;327;p47"/>
          <p:cNvSpPr txBox="1"/>
          <p:nvPr/>
        </p:nvSpPr>
        <p:spPr>
          <a:xfrm>
            <a:off x="307825" y="122482"/>
            <a:ext cx="6478500" cy="41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21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Текущие результаты</a:t>
            </a:r>
            <a:endParaRPr sz="2100" b="1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29" name="Google Shape;329;p47"/>
          <p:cNvSpPr txBox="1"/>
          <p:nvPr/>
        </p:nvSpPr>
        <p:spPr>
          <a:xfrm>
            <a:off x="307825" y="734775"/>
            <a:ext cx="7788300" cy="383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None/>
            </a:pPr>
            <a:endParaRPr sz="1800" b="0" i="0" u="none" strike="noStrike" cap="none" dirty="0">
              <a:solidFill>
                <a:schemeClr val="dk2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None/>
            </a:pPr>
            <a:r>
              <a:rPr lang="ru" dirty="0">
                <a:solidFill>
                  <a:schemeClr val="dk1"/>
                </a:solidFill>
                <a:latin typeface="Comfortaa"/>
                <a:ea typeface="Comfortaa"/>
                <a:cs typeface="Comfortaa"/>
                <a:sym typeface="Comfortaa"/>
              </a:rPr>
              <a:t>На данный момент утверждена концепция онлайн-игры </a:t>
            </a:r>
            <a:endParaRPr dirty="0">
              <a:solidFill>
                <a:schemeClr val="dk1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None/>
            </a:pPr>
            <a:r>
              <a:rPr lang="ru" dirty="0">
                <a:solidFill>
                  <a:schemeClr val="dk1"/>
                </a:solidFill>
                <a:latin typeface="Comfortaa"/>
                <a:ea typeface="Comfortaa"/>
                <a:cs typeface="Comfortaa"/>
                <a:sym typeface="Comfortaa"/>
              </a:rPr>
              <a:t>и заключена договоренность с центром развития “Навигатор” </a:t>
            </a:r>
            <a:endParaRPr dirty="0">
              <a:solidFill>
                <a:schemeClr val="dk1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None/>
            </a:pPr>
            <a:r>
              <a:rPr lang="ru" dirty="0">
                <a:solidFill>
                  <a:schemeClr val="dk1"/>
                </a:solidFill>
                <a:latin typeface="Comfortaa"/>
                <a:ea typeface="Comfortaa"/>
                <a:cs typeface="Comfortaa"/>
                <a:sym typeface="Comfortaa"/>
              </a:rPr>
              <a:t>об апробации технологии на клиентах центра.</a:t>
            </a:r>
            <a:endParaRPr dirty="0">
              <a:solidFill>
                <a:schemeClr val="dk1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None/>
            </a:pPr>
            <a:r>
              <a:rPr lang="ru" dirty="0">
                <a:solidFill>
                  <a:schemeClr val="dk1"/>
                </a:solidFill>
                <a:latin typeface="Comfortaa"/>
                <a:ea typeface="Comfortaa"/>
                <a:cs typeface="Comfortaa"/>
                <a:sym typeface="Comfortaa"/>
              </a:rPr>
              <a:t>Создана страница проекта на платформе ВК</a:t>
            </a:r>
            <a:endParaRPr dirty="0">
              <a:solidFill>
                <a:schemeClr val="dk1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None/>
            </a:pPr>
            <a:r>
              <a:rPr lang="ru" dirty="0">
                <a:solidFill>
                  <a:schemeClr val="dk1"/>
                </a:solidFill>
                <a:highlight>
                  <a:srgbClr val="FFFFFF"/>
                </a:highlight>
                <a:latin typeface="Comfortaa"/>
                <a:ea typeface="Comfortaa"/>
                <a:cs typeface="Comfortaa"/>
                <a:sym typeface="Comfortaa"/>
              </a:rPr>
              <a:t>Сбор опросов и фокус-групп:</a:t>
            </a:r>
            <a:endParaRPr dirty="0">
              <a:solidFill>
                <a:schemeClr val="dk1"/>
              </a:solidFill>
              <a:highlight>
                <a:srgbClr val="FFFFFF"/>
              </a:highlight>
              <a:latin typeface="Comfortaa"/>
              <a:ea typeface="Comfortaa"/>
              <a:cs typeface="Comfortaa"/>
              <a:sym typeface="Comfortaa"/>
            </a:endParaRP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None/>
            </a:pPr>
            <a:r>
              <a:rPr lang="ru" dirty="0">
                <a:solidFill>
                  <a:schemeClr val="dk1"/>
                </a:solidFill>
                <a:highlight>
                  <a:srgbClr val="FFFFFF"/>
                </a:highlight>
                <a:latin typeface="Comfortaa"/>
                <a:ea typeface="Comfortaa"/>
                <a:cs typeface="Comfortaa"/>
                <a:sym typeface="Comfortaa"/>
              </a:rPr>
              <a:t>Получение мнений родителей и педагогов </a:t>
            </a:r>
            <a:endParaRPr dirty="0">
              <a:solidFill>
                <a:schemeClr val="dk1"/>
              </a:solidFill>
              <a:highlight>
                <a:srgbClr val="FFFFFF"/>
              </a:highlight>
              <a:latin typeface="Comfortaa"/>
              <a:ea typeface="Comfortaa"/>
              <a:cs typeface="Comfortaa"/>
              <a:sym typeface="Comfortaa"/>
            </a:endParaRP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None/>
            </a:pPr>
            <a:r>
              <a:rPr lang="ru" dirty="0">
                <a:solidFill>
                  <a:schemeClr val="dk1"/>
                </a:solidFill>
                <a:highlight>
                  <a:srgbClr val="FFFFFF"/>
                </a:highlight>
                <a:latin typeface="Comfortaa"/>
                <a:ea typeface="Comfortaa"/>
                <a:cs typeface="Comfortaa"/>
                <a:sym typeface="Comfortaa"/>
              </a:rPr>
              <a:t>о потребностях и ожиданиях от образовательного </a:t>
            </a:r>
            <a:endParaRPr dirty="0">
              <a:solidFill>
                <a:schemeClr val="dk1"/>
              </a:solidFill>
              <a:highlight>
                <a:srgbClr val="FFFFFF"/>
              </a:highlight>
              <a:latin typeface="Comfortaa"/>
              <a:ea typeface="Comfortaa"/>
              <a:cs typeface="Comfortaa"/>
              <a:sym typeface="Comfortaa"/>
            </a:endParaRPr>
          </a:p>
          <a:p>
            <a:pPr marL="0" lvl="0" indent="0" algn="l" rtl="0">
              <a:spcBef>
                <a:spcPts val="1200"/>
              </a:spcBef>
              <a:spcAft>
                <a:spcPts val="1200"/>
              </a:spcAft>
              <a:buClr>
                <a:schemeClr val="dk2"/>
              </a:buClr>
              <a:buSzPts val="2800"/>
              <a:buFont typeface="Arial"/>
              <a:buNone/>
            </a:pPr>
            <a:r>
              <a:rPr lang="ru" dirty="0">
                <a:solidFill>
                  <a:schemeClr val="dk1"/>
                </a:solidFill>
                <a:highlight>
                  <a:srgbClr val="FFFFFF"/>
                </a:highlight>
                <a:latin typeface="Comfortaa"/>
                <a:ea typeface="Comfortaa"/>
                <a:cs typeface="Comfortaa"/>
                <a:sym typeface="Comfortaa"/>
              </a:rPr>
              <a:t>инструмента.</a:t>
            </a:r>
            <a:endParaRPr dirty="0">
              <a:solidFill>
                <a:schemeClr val="dk1"/>
              </a:solidFill>
              <a:latin typeface="Comfortaa"/>
              <a:ea typeface="Comfortaa"/>
              <a:cs typeface="Comfortaa"/>
              <a:sym typeface="Comfortaa"/>
            </a:endParaRPr>
          </a:p>
        </p:txBody>
      </p:sp>
      <p:pic>
        <p:nvPicPr>
          <p:cNvPr id="330" name="Google Shape;330;p4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829825" y="1877525"/>
            <a:ext cx="2528050" cy="2523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Google Shape;351;p49" descr="Изображение выглядит как текст, Шрифт, логотип, символ&#10;&#10;Автоматически созданное описание">
            <a:extLst>
              <a:ext uri="{FF2B5EF4-FFF2-40B4-BE49-F238E27FC236}">
                <a16:creationId xmlns:a16="http://schemas.microsoft.com/office/drawing/2014/main" id="{DF2ED86C-43EA-34AE-BCD8-1E96E09F6E24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103220" y="29313"/>
            <a:ext cx="713678" cy="589374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C2E47427-580D-6046-BEF7-76B4FD3F2C2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9810" b="78130" l="22065" r="79267">
                        <a14:foregroundMark x1="26009" y1="42127" x2="28428" y2="47845"/>
                        <a14:foregroundMark x1="22065" y1="32805" x2="23825" y2="36965"/>
                        <a14:foregroundMark x1="57292" y1="48577" x2="57119" y2="50396"/>
                        <a14:foregroundMark x1="57683" y1="44462" x2="57656" y2="44748"/>
                        <a14:foregroundMark x1="58701" y1="33756" x2="58465" y2="36241"/>
                        <a14:foregroundMark x1="71175" y1="52603" x2="70525" y2="54358"/>
                        <a14:foregroundMark x1="76785" y1="37448" x2="74908" y2="42517"/>
                        <a14:backgroundMark x1="30308" y1="54358" x2="27227" y2="55309"/>
                        <a14:backgroundMark x1="25729" y1="38669" x2="22065" y2="42631"/>
                        <a14:backgroundMark x1="32390" y1="48494" x2="30891" y2="53407"/>
                        <a14:backgroundMark x1="31890" y1="49445" x2="27727" y2="51347"/>
                        <a14:backgroundMark x1="57119" y1="47544" x2="57119" y2="38669"/>
                        <a14:backgroundMark x1="58701" y1="42631" x2="59700" y2="35658"/>
                        <a14:backgroundMark x1="83930" y1="35658" x2="76187" y2="35658"/>
                        <a14:backgroundMark x1="74688" y1="50396" x2="68443" y2="49445"/>
                        <a14:backgroundMark x1="60699" y1="46434" x2="55620" y2="39620"/>
                        <a14:backgroundMark x1="60200" y1="38669" x2="55620" y2="40571"/>
                        <a14:backgroundMark x1="75687" y1="44532" x2="71024" y2="46434"/>
                        <a14:backgroundMark x1="82931" y1="32805" x2="76187" y2="32805"/>
                        <a14:backgroundMark x1="34471" y1="53407" x2="29808" y2="55309"/>
                      </a14:backgroundRemoval>
                    </a14:imgEffect>
                  </a14:imgLayer>
                </a14:imgProps>
              </a:ext>
            </a:extLst>
          </a:blip>
          <a:srcRect l="17895" t="12549" r="14283" b="14510"/>
          <a:stretch/>
        </p:blipFill>
        <p:spPr>
          <a:xfrm>
            <a:off x="6759739" y="29313"/>
            <a:ext cx="1043050" cy="589374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998938CE-B2BB-B1DA-B791-0FC2D6577811}"/>
              </a:ext>
            </a:extLst>
          </p:cNvPr>
          <p:cNvSpPr txBox="1"/>
          <p:nvPr/>
        </p:nvSpPr>
        <p:spPr>
          <a:xfrm>
            <a:off x="6561298" y="431838"/>
            <a:ext cx="1576039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100" b="1" dirty="0">
                <a:solidFill>
                  <a:srgbClr val="C00000"/>
                </a:solidFill>
              </a:rPr>
              <a:t>Университет НТИ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35" name="Google Shape;335;p48"/>
          <p:cNvGrpSpPr/>
          <p:nvPr/>
        </p:nvGrpSpPr>
        <p:grpSpPr>
          <a:xfrm>
            <a:off x="0" y="0"/>
            <a:ext cx="9155353" cy="648000"/>
            <a:chOff x="0" y="0"/>
            <a:chExt cx="9155353" cy="648000"/>
          </a:xfrm>
          <a:solidFill>
            <a:srgbClr val="354EC9"/>
          </a:solidFill>
        </p:grpSpPr>
        <p:sp>
          <p:nvSpPr>
            <p:cNvPr id="336" name="Google Shape;336;p48"/>
            <p:cNvSpPr/>
            <p:nvPr/>
          </p:nvSpPr>
          <p:spPr>
            <a:xfrm>
              <a:off x="6278592" y="0"/>
              <a:ext cx="2876761" cy="648000"/>
            </a:xfrm>
            <a:prstGeom prst="rect">
              <a:avLst/>
            </a:prstGeom>
            <a:grpFill/>
            <a:ln>
              <a:noFill/>
            </a:ln>
          </p:spPr>
          <p:txBody>
            <a:bodyPr spcFirstLastPara="1" wrap="square" lIns="34275" tIns="34275" rIns="34275" bIns="3427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35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37" name="Google Shape;337;p48"/>
            <p:cNvSpPr/>
            <p:nvPr/>
          </p:nvSpPr>
          <p:spPr>
            <a:xfrm>
              <a:off x="0" y="0"/>
              <a:ext cx="6287428" cy="648000"/>
            </a:xfrm>
            <a:prstGeom prst="rect">
              <a:avLst/>
            </a:prstGeom>
            <a:grpFill/>
            <a:ln>
              <a:noFill/>
            </a:ln>
          </p:spPr>
          <p:txBody>
            <a:bodyPr spcFirstLastPara="1" wrap="square" lIns="34275" tIns="34275" rIns="34275" bIns="3427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35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340" name="Google Shape;340;p48"/>
          <p:cNvSpPr txBox="1"/>
          <p:nvPr/>
        </p:nvSpPr>
        <p:spPr>
          <a:xfrm>
            <a:off x="307825" y="122482"/>
            <a:ext cx="6478511" cy="4154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21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Планы развития</a:t>
            </a:r>
            <a:endParaRPr/>
          </a:p>
        </p:txBody>
      </p:sp>
      <p:sp>
        <p:nvSpPr>
          <p:cNvPr id="342" name="Google Shape;342;p48"/>
          <p:cNvSpPr txBox="1"/>
          <p:nvPr/>
        </p:nvSpPr>
        <p:spPr>
          <a:xfrm>
            <a:off x="307825" y="775950"/>
            <a:ext cx="7788300" cy="444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 fontScale="32500" lnSpcReduction="20000"/>
          </a:bodyPr>
          <a:lstStyle/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ct val="68750"/>
              <a:buFont typeface="Arial"/>
              <a:buNone/>
            </a:pPr>
            <a:r>
              <a:rPr lang="ru" sz="2800" dirty="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Создание эффективного плана развития проекта — это ключевой момент для достижения успеха. Вот структура, которую вы можете использовать для составления такого плана: </a:t>
            </a:r>
            <a:endParaRPr sz="2800" dirty="0">
              <a:solidFill>
                <a:schemeClr val="dk2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ct val="68750"/>
              <a:buFont typeface="Arial"/>
              <a:buNone/>
            </a:pPr>
            <a:r>
              <a:rPr lang="ru" sz="2800" dirty="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1. Определение цели и задач проекта - Цель: Четко сформулируйте, чего вы хотите достичь. - Задачи: Определите конкретные шаги, которые необходимо выполнить для достижения цели.</a:t>
            </a:r>
            <a:endParaRPr sz="2800" dirty="0">
              <a:solidFill>
                <a:schemeClr val="dk2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ct val="68750"/>
              <a:buFont typeface="Arial"/>
              <a:buNone/>
            </a:pPr>
            <a:r>
              <a:rPr lang="ru" sz="2800" dirty="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2. Исследование и анализ - Анализ рынка: Изучите текущую ситуацию на рынке, конкуренцию и целевую аудиторию. - SWOT-анализ: Определите сильные и слабые стороны проекта, а также возможности и угрозы. </a:t>
            </a:r>
            <a:endParaRPr sz="2800" dirty="0">
              <a:solidFill>
                <a:schemeClr val="dk2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ct val="68750"/>
              <a:buFont typeface="Arial"/>
              <a:buNone/>
            </a:pPr>
            <a:r>
              <a:rPr lang="ru" sz="2800" dirty="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3. Определение ресурсов - Человеческие ресурсы: Определите команду проекта и их роли. - Финансовые ресурсы: Составьте бюджет, учтя все возможные расходы. - Материальные ресурсы: Перечислите необходимые инструменты и материалы. </a:t>
            </a:r>
            <a:endParaRPr sz="2800" dirty="0">
              <a:solidFill>
                <a:schemeClr val="dk2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ct val="68750"/>
              <a:buFont typeface="Arial"/>
              <a:buNone/>
            </a:pPr>
            <a:r>
              <a:rPr lang="ru" sz="2800" dirty="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4. Разработка временной шкалы - Этапы проекта: Разделите проект на ключевые этапы и установите сроки выполнения каждого из них. - Контрольные точки: Установите контрольные точки для мониторинга прогресса. </a:t>
            </a:r>
            <a:endParaRPr sz="2800" dirty="0">
              <a:solidFill>
                <a:schemeClr val="dk2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ct val="68750"/>
              <a:buFont typeface="Arial"/>
              <a:buNone/>
            </a:pPr>
            <a:r>
              <a:rPr lang="ru" sz="2800" dirty="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5. Методы и технологии - Технологии: Определите технологии, которые будете использовать для реализации проекта. - Методы: Рассмотрите методы управления проектом (например, Agile, Waterfall). </a:t>
            </a:r>
            <a:endParaRPr sz="2800" dirty="0">
              <a:solidFill>
                <a:schemeClr val="dk2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ct val="68750"/>
              <a:buFont typeface="Arial"/>
              <a:buNone/>
            </a:pPr>
            <a:r>
              <a:rPr lang="ru" sz="2800" dirty="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6. Управление рисками - Идентификация рисков: Определите потенциальные риски, связанные с проектом. - План управления рисками: Разработайте стратегии по минимизации этих рисков. </a:t>
            </a:r>
            <a:endParaRPr sz="2800" dirty="0">
              <a:solidFill>
                <a:schemeClr val="dk2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ct val="68750"/>
              <a:buFont typeface="Arial"/>
              <a:buNone/>
            </a:pPr>
            <a:r>
              <a:rPr lang="ru" sz="2800" dirty="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7. Оценка и мониторинг - Метрики успеха: Определите, каким образом будете оценивать успех проекта. - Мониторинг: Установите регулярные проверки выполнения работы. </a:t>
            </a:r>
            <a:endParaRPr sz="2800" dirty="0">
              <a:solidFill>
                <a:schemeClr val="dk2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ct val="68750"/>
              <a:buFont typeface="Arial"/>
              <a:buNone/>
            </a:pPr>
            <a:r>
              <a:rPr lang="ru" sz="2800" dirty="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 8. Заключение - Отчет о завершении: Опишите, как будет оформлен отчет о завершении проекта и что нужно будет сделать для его реализации.</a:t>
            </a:r>
            <a:endParaRPr sz="2800" dirty="0">
              <a:solidFill>
                <a:schemeClr val="dk2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ct val="68750"/>
              <a:buFont typeface="Arial"/>
              <a:buNone/>
            </a:pPr>
            <a:r>
              <a:rPr lang="ru" sz="2800" dirty="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9. Обратная связь и улучшения - Сбор обратной связи: Подумайте о том, как будете собирать отзывы участников и клиентов. - Анализ результатов: Как будете анализировать результаты и вносить улучшения в будущем.</a:t>
            </a:r>
            <a:endParaRPr sz="2800" dirty="0">
              <a:solidFill>
                <a:schemeClr val="dk2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schemeClr val="dk2"/>
              </a:buClr>
              <a:buSzPct val="175000"/>
              <a:buFont typeface="Arial"/>
              <a:buNone/>
            </a:pPr>
            <a:endParaRPr sz="1600" dirty="0">
              <a:solidFill>
                <a:schemeClr val="dk2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" name="Google Shape;351;p49" descr="Изображение выглядит как текст, Шрифт, логотип, символ&#10;&#10;Автоматически созданное описание">
            <a:extLst>
              <a:ext uri="{FF2B5EF4-FFF2-40B4-BE49-F238E27FC236}">
                <a16:creationId xmlns:a16="http://schemas.microsoft.com/office/drawing/2014/main" id="{E919DA68-DAAE-7310-CAFC-33548DA19C2A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103220" y="29313"/>
            <a:ext cx="713678" cy="589374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EDC0B26C-0AB7-A32C-9C1B-012FDD5F677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9810" b="78130" l="22065" r="79267">
                        <a14:foregroundMark x1="26009" y1="42127" x2="28428" y2="47845"/>
                        <a14:foregroundMark x1="22065" y1="32805" x2="23825" y2="36965"/>
                        <a14:foregroundMark x1="57292" y1="48577" x2="57119" y2="50396"/>
                        <a14:foregroundMark x1="57683" y1="44462" x2="57656" y2="44748"/>
                        <a14:foregroundMark x1="58701" y1="33756" x2="58465" y2="36241"/>
                        <a14:foregroundMark x1="71175" y1="52603" x2="70525" y2="54358"/>
                        <a14:foregroundMark x1="76785" y1="37448" x2="74908" y2="42517"/>
                        <a14:backgroundMark x1="30308" y1="54358" x2="27227" y2="55309"/>
                        <a14:backgroundMark x1="25729" y1="38669" x2="22065" y2="42631"/>
                        <a14:backgroundMark x1="32390" y1="48494" x2="30891" y2="53407"/>
                        <a14:backgroundMark x1="31890" y1="49445" x2="27727" y2="51347"/>
                        <a14:backgroundMark x1="57119" y1="47544" x2="57119" y2="38669"/>
                        <a14:backgroundMark x1="58701" y1="42631" x2="59700" y2="35658"/>
                        <a14:backgroundMark x1="83930" y1="35658" x2="76187" y2="35658"/>
                        <a14:backgroundMark x1="74688" y1="50396" x2="68443" y2="49445"/>
                        <a14:backgroundMark x1="60699" y1="46434" x2="55620" y2="39620"/>
                        <a14:backgroundMark x1="60200" y1="38669" x2="55620" y2="40571"/>
                        <a14:backgroundMark x1="75687" y1="44532" x2="71024" y2="46434"/>
                        <a14:backgroundMark x1="82931" y1="32805" x2="76187" y2="32805"/>
                        <a14:backgroundMark x1="34471" y1="53407" x2="29808" y2="55309"/>
                      </a14:backgroundRemoval>
                    </a14:imgEffect>
                  </a14:imgLayer>
                </a14:imgProps>
              </a:ext>
            </a:extLst>
          </a:blip>
          <a:srcRect l="17895" t="12549" r="14283" b="14510"/>
          <a:stretch/>
        </p:blipFill>
        <p:spPr>
          <a:xfrm>
            <a:off x="6759739" y="29313"/>
            <a:ext cx="1043050" cy="589374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168F76F2-8B8A-DCFD-1DA7-85A88D2DD435}"/>
              </a:ext>
            </a:extLst>
          </p:cNvPr>
          <p:cNvSpPr txBox="1"/>
          <p:nvPr/>
        </p:nvSpPr>
        <p:spPr>
          <a:xfrm>
            <a:off x="6561298" y="431838"/>
            <a:ext cx="1576039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100" b="1" dirty="0">
                <a:solidFill>
                  <a:srgbClr val="C00000"/>
                </a:solidFill>
              </a:rPr>
              <a:t>Университет НТИ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72" name="Google Shape;372;p50"/>
          <p:cNvGrpSpPr/>
          <p:nvPr/>
        </p:nvGrpSpPr>
        <p:grpSpPr>
          <a:xfrm>
            <a:off x="0" y="0"/>
            <a:ext cx="9155353" cy="648000"/>
            <a:chOff x="0" y="0"/>
            <a:chExt cx="9155353" cy="648000"/>
          </a:xfrm>
          <a:solidFill>
            <a:schemeClr val="accent4">
              <a:lumMod val="40000"/>
              <a:lumOff val="60000"/>
            </a:schemeClr>
          </a:solidFill>
        </p:grpSpPr>
        <p:sp>
          <p:nvSpPr>
            <p:cNvPr id="373" name="Google Shape;373;p50"/>
            <p:cNvSpPr/>
            <p:nvPr/>
          </p:nvSpPr>
          <p:spPr>
            <a:xfrm>
              <a:off x="6278592" y="0"/>
              <a:ext cx="2876761" cy="648000"/>
            </a:xfrm>
            <a:prstGeom prst="rect">
              <a:avLst/>
            </a:prstGeom>
            <a:grpFill/>
            <a:ln>
              <a:noFill/>
            </a:ln>
          </p:spPr>
          <p:txBody>
            <a:bodyPr spcFirstLastPara="1" wrap="square" lIns="34275" tIns="34275" rIns="34275" bIns="3427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3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74" name="Google Shape;374;p50"/>
            <p:cNvSpPr/>
            <p:nvPr/>
          </p:nvSpPr>
          <p:spPr>
            <a:xfrm>
              <a:off x="0" y="0"/>
              <a:ext cx="6287428" cy="648000"/>
            </a:xfrm>
            <a:prstGeom prst="rect">
              <a:avLst/>
            </a:prstGeom>
            <a:grpFill/>
            <a:ln>
              <a:noFill/>
            </a:ln>
          </p:spPr>
          <p:txBody>
            <a:bodyPr spcFirstLastPara="1" wrap="square" lIns="34275" tIns="34275" rIns="34275" bIns="3427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3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377" name="Google Shape;377;p50"/>
          <p:cNvSpPr txBox="1"/>
          <p:nvPr/>
        </p:nvSpPr>
        <p:spPr>
          <a:xfrm>
            <a:off x="307825" y="122482"/>
            <a:ext cx="6478511" cy="4154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21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Спасибо за внимание!</a:t>
            </a:r>
            <a:endParaRPr sz="2100" b="1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79" name="Google Shape;379;p50"/>
          <p:cNvSpPr txBox="1"/>
          <p:nvPr/>
        </p:nvSpPr>
        <p:spPr>
          <a:xfrm>
            <a:off x="1579752" y="3507146"/>
            <a:ext cx="6353100" cy="132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4000" i="0" u="none" strike="noStrike" cap="none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Готовы ответить на Ваши вопросы</a:t>
            </a:r>
            <a:endParaRPr sz="4000" i="0" u="none" strike="noStrike" cap="none">
              <a:solidFill>
                <a:srgbClr val="000000"/>
              </a:solidFill>
              <a:latin typeface="Comfortaa"/>
              <a:ea typeface="Comfortaa"/>
              <a:cs typeface="Comfortaa"/>
              <a:sym typeface="Comfortaa"/>
            </a:endParaRPr>
          </a:p>
        </p:txBody>
      </p:sp>
      <p:pic>
        <p:nvPicPr>
          <p:cNvPr id="380" name="Google Shape;380;p5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382200" y="1191175"/>
            <a:ext cx="2150525" cy="21505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Google Shape;351;p49" descr="Изображение выглядит как текст, Шрифт, логотип, символ&#10;&#10;Автоматически созданное описание">
            <a:extLst>
              <a:ext uri="{FF2B5EF4-FFF2-40B4-BE49-F238E27FC236}">
                <a16:creationId xmlns:a16="http://schemas.microsoft.com/office/drawing/2014/main" id="{1302F5D1-05EB-2052-858D-98AD5CA733FA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103220" y="29313"/>
            <a:ext cx="713678" cy="589374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711C4703-8DB4-9B04-3330-955754723F8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9810" b="78130" l="22065" r="79267">
                        <a14:foregroundMark x1="26009" y1="42127" x2="28428" y2="47845"/>
                        <a14:foregroundMark x1="22065" y1="32805" x2="23825" y2="36965"/>
                        <a14:foregroundMark x1="57292" y1="48577" x2="57119" y2="50396"/>
                        <a14:foregroundMark x1="57683" y1="44462" x2="57656" y2="44748"/>
                        <a14:foregroundMark x1="58701" y1="33756" x2="58465" y2="36241"/>
                        <a14:foregroundMark x1="71175" y1="52603" x2="70525" y2="54358"/>
                        <a14:foregroundMark x1="76785" y1="37448" x2="74908" y2="42517"/>
                        <a14:backgroundMark x1="30308" y1="54358" x2="27227" y2="55309"/>
                        <a14:backgroundMark x1="25729" y1="38669" x2="22065" y2="42631"/>
                        <a14:backgroundMark x1="32390" y1="48494" x2="30891" y2="53407"/>
                        <a14:backgroundMark x1="31890" y1="49445" x2="27727" y2="51347"/>
                        <a14:backgroundMark x1="57119" y1="47544" x2="57119" y2="38669"/>
                        <a14:backgroundMark x1="58701" y1="42631" x2="59700" y2="35658"/>
                        <a14:backgroundMark x1="83930" y1="35658" x2="76187" y2="35658"/>
                        <a14:backgroundMark x1="74688" y1="50396" x2="68443" y2="49445"/>
                        <a14:backgroundMark x1="60699" y1="46434" x2="55620" y2="39620"/>
                        <a14:backgroundMark x1="60200" y1="38669" x2="55620" y2="40571"/>
                        <a14:backgroundMark x1="75687" y1="44532" x2="71024" y2="46434"/>
                        <a14:backgroundMark x1="82931" y1="32805" x2="76187" y2="32805"/>
                        <a14:backgroundMark x1="34471" y1="53407" x2="29808" y2="55309"/>
                      </a14:backgroundRemoval>
                    </a14:imgEffect>
                  </a14:imgLayer>
                </a14:imgProps>
              </a:ext>
            </a:extLst>
          </a:blip>
          <a:srcRect l="17895" t="12549" r="14283" b="14510"/>
          <a:stretch/>
        </p:blipFill>
        <p:spPr>
          <a:xfrm>
            <a:off x="6759739" y="29313"/>
            <a:ext cx="1043050" cy="589374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1FBD10AF-3522-F10D-492F-180B4D500A59}"/>
              </a:ext>
            </a:extLst>
          </p:cNvPr>
          <p:cNvSpPr txBox="1"/>
          <p:nvPr/>
        </p:nvSpPr>
        <p:spPr>
          <a:xfrm>
            <a:off x="6561298" y="431838"/>
            <a:ext cx="1576039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100" b="1" dirty="0">
                <a:solidFill>
                  <a:srgbClr val="C00000"/>
                </a:solidFill>
              </a:rPr>
              <a:t>Университет НТИ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2651</Words>
  <Application>Microsoft Office PowerPoint</Application>
  <PresentationFormat>Экран (16:9)</PresentationFormat>
  <Paragraphs>225</Paragraphs>
  <Slides>20</Slides>
  <Notes>19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10</vt:i4>
      </vt:variant>
      <vt:variant>
        <vt:lpstr>Тема</vt:lpstr>
      </vt:variant>
      <vt:variant>
        <vt:i4>4</vt:i4>
      </vt:variant>
      <vt:variant>
        <vt:lpstr>Заголовки слайдов</vt:lpstr>
      </vt:variant>
      <vt:variant>
        <vt:i4>20</vt:i4>
      </vt:variant>
    </vt:vector>
  </HeadingPairs>
  <TitlesOfParts>
    <vt:vector size="34" baseType="lpstr">
      <vt:lpstr>Wingdings</vt:lpstr>
      <vt:lpstr>Times New Roman</vt:lpstr>
      <vt:lpstr>Calibri Light</vt:lpstr>
      <vt:lpstr>Roboto</vt:lpstr>
      <vt:lpstr>Comfortaa</vt:lpstr>
      <vt:lpstr>Comic Sans MS</vt:lpstr>
      <vt:lpstr>Calibri</vt:lpstr>
      <vt:lpstr>Arial</vt:lpstr>
      <vt:lpstr>YS Text</vt:lpstr>
      <vt:lpstr>Raleway</vt:lpstr>
      <vt:lpstr>Simple Light</vt:lpstr>
      <vt:lpstr>Simple Light</vt:lpstr>
      <vt:lpstr>Simple Light</vt:lpstr>
      <vt:lpstr>Тема Office</vt:lpstr>
      <vt:lpstr> Разработка онлайн-игры  «Навигатор развития талантов»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Ребенок Валерия Валерьевна</cp:lastModifiedBy>
  <cp:revision>1</cp:revision>
  <dcterms:modified xsi:type="dcterms:W3CDTF">2024-11-07T22:54:28Z</dcterms:modified>
</cp:coreProperties>
</file>