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y="5143500" cx="9144000"/>
  <p:notesSz cx="6858000" cy="9144000"/>
  <p:embeddedFontLst>
    <p:embeddedFont>
      <p:font typeface="Raleway"/>
      <p:regular r:id="rId22"/>
      <p:bold r:id="rId23"/>
      <p:italic r:id="rId24"/>
      <p:boldItalic r:id="rId25"/>
    </p:embeddedFont>
    <p:embeddedFont>
      <p:font typeface="Raleway SemiBold"/>
      <p:regular r:id="rId26"/>
      <p:bold r:id="rId27"/>
      <p:italic r:id="rId28"/>
      <p:boldItalic r:id="rId29"/>
    </p:embeddedFont>
    <p:embeddedFont>
      <p:font typeface="Roboto"/>
      <p:regular r:id="rId30"/>
      <p:bold r:id="rId31"/>
      <p:italic r:id="rId32"/>
      <p:boldItalic r:id="rId33"/>
    </p:embeddedFont>
    <p:embeddedFont>
      <p:font typeface="Raleway ExtraBold"/>
      <p:bold r:id="rId34"/>
      <p:boldItalic r:id="rId35"/>
    </p:embeddedFont>
    <p:embeddedFont>
      <p:font typeface="Nunito"/>
      <p:regular r:id="rId36"/>
      <p:bold r:id="rId37"/>
      <p:italic r:id="rId38"/>
      <p:boldItalic r:id="rId39"/>
    </p:embeddedFont>
    <p:embeddedFont>
      <p:font typeface="Raleway Medium"/>
      <p:regular r:id="rId40"/>
      <p:bold r:id="rId41"/>
      <p:italic r:id="rId42"/>
      <p:boldItalic r:id="rId43"/>
    </p:embeddedFont>
    <p:embeddedFont>
      <p:font typeface="Helvetica Neue"/>
      <p:regular r:id="rId44"/>
      <p:bold r:id="rId45"/>
      <p:italic r:id="rId46"/>
      <p:boldItalic r:id="rId47"/>
    </p:embeddedFont>
    <p:embeddedFont>
      <p:font typeface="Montserrat ExtraBold"/>
      <p:bold r:id="rId48"/>
      <p:boldItalic r:id="rId49"/>
    </p:embeddedFont>
    <p:embeddedFont>
      <p:font typeface="Century Gothic"/>
      <p:regular r:id="rId50"/>
      <p:bold r:id="rId51"/>
      <p:italic r:id="rId52"/>
      <p:boldItalic r:id="rId5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36BB67F-F3A7-4EB6-87ED-1E610D1CED47}">
  <a:tblStyle styleId="{A36BB67F-F3A7-4EB6-87ED-1E610D1CED4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09DBC74E-4C87-4FC3-BC90-C53180612904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alewayMedium-regular.fntdata"/><Relationship Id="rId42" Type="http://schemas.openxmlformats.org/officeDocument/2006/relationships/font" Target="fonts/RalewayMedium-italic.fntdata"/><Relationship Id="rId41" Type="http://schemas.openxmlformats.org/officeDocument/2006/relationships/font" Target="fonts/RalewayMedium-bold.fntdata"/><Relationship Id="rId44" Type="http://schemas.openxmlformats.org/officeDocument/2006/relationships/font" Target="fonts/HelveticaNeue-regular.fntdata"/><Relationship Id="rId43" Type="http://schemas.openxmlformats.org/officeDocument/2006/relationships/font" Target="fonts/RalewayMedium-boldItalic.fntdata"/><Relationship Id="rId46" Type="http://schemas.openxmlformats.org/officeDocument/2006/relationships/font" Target="fonts/HelveticaNeue-italic.fntdata"/><Relationship Id="rId45" Type="http://schemas.openxmlformats.org/officeDocument/2006/relationships/font" Target="fonts/HelveticaNeue-bold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font" Target="fonts/MontserratExtraBold-bold.fntdata"/><Relationship Id="rId47" Type="http://schemas.openxmlformats.org/officeDocument/2006/relationships/font" Target="fonts/HelveticaNeue-boldItalic.fntdata"/><Relationship Id="rId49" Type="http://schemas.openxmlformats.org/officeDocument/2006/relationships/font" Target="fonts/MontserratExtraBold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oboto-bold.fntdata"/><Relationship Id="rId30" Type="http://schemas.openxmlformats.org/officeDocument/2006/relationships/font" Target="fonts/Roboto-regular.fntdata"/><Relationship Id="rId33" Type="http://schemas.openxmlformats.org/officeDocument/2006/relationships/font" Target="fonts/Roboto-boldItalic.fntdata"/><Relationship Id="rId32" Type="http://schemas.openxmlformats.org/officeDocument/2006/relationships/font" Target="fonts/Roboto-italic.fntdata"/><Relationship Id="rId35" Type="http://schemas.openxmlformats.org/officeDocument/2006/relationships/font" Target="fonts/RalewayExtraBold-boldItalic.fntdata"/><Relationship Id="rId34" Type="http://schemas.openxmlformats.org/officeDocument/2006/relationships/font" Target="fonts/RalewayExtraBold-bold.fntdata"/><Relationship Id="rId37" Type="http://schemas.openxmlformats.org/officeDocument/2006/relationships/font" Target="fonts/Nunito-bold.fntdata"/><Relationship Id="rId36" Type="http://schemas.openxmlformats.org/officeDocument/2006/relationships/font" Target="fonts/Nunito-regular.fntdata"/><Relationship Id="rId39" Type="http://schemas.openxmlformats.org/officeDocument/2006/relationships/font" Target="fonts/Nunito-boldItalic.fntdata"/><Relationship Id="rId38" Type="http://schemas.openxmlformats.org/officeDocument/2006/relationships/font" Target="fonts/Nunito-italic.fntdata"/><Relationship Id="rId20" Type="http://schemas.openxmlformats.org/officeDocument/2006/relationships/slide" Target="slides/slide13.xml"/><Relationship Id="rId22" Type="http://schemas.openxmlformats.org/officeDocument/2006/relationships/font" Target="fonts/Raleway-regular.fntdata"/><Relationship Id="rId21" Type="http://schemas.openxmlformats.org/officeDocument/2006/relationships/slide" Target="slides/slide14.xml"/><Relationship Id="rId24" Type="http://schemas.openxmlformats.org/officeDocument/2006/relationships/font" Target="fonts/Raleway-italic.fntdata"/><Relationship Id="rId23" Type="http://schemas.openxmlformats.org/officeDocument/2006/relationships/font" Target="fonts/Raleway-bold.fntdata"/><Relationship Id="rId26" Type="http://schemas.openxmlformats.org/officeDocument/2006/relationships/font" Target="fonts/RalewaySemiBold-regular.fntdata"/><Relationship Id="rId25" Type="http://schemas.openxmlformats.org/officeDocument/2006/relationships/font" Target="fonts/Raleway-boldItalic.fntdata"/><Relationship Id="rId28" Type="http://schemas.openxmlformats.org/officeDocument/2006/relationships/font" Target="fonts/RalewaySemiBold-italic.fntdata"/><Relationship Id="rId27" Type="http://schemas.openxmlformats.org/officeDocument/2006/relationships/font" Target="fonts/RalewaySemiBold-bold.fntdata"/><Relationship Id="rId29" Type="http://schemas.openxmlformats.org/officeDocument/2006/relationships/font" Target="fonts/RalewaySemiBold-boldItalic.fntdata"/><Relationship Id="rId51" Type="http://schemas.openxmlformats.org/officeDocument/2006/relationships/font" Target="fonts/CenturyGothic-bold.fntdata"/><Relationship Id="rId50" Type="http://schemas.openxmlformats.org/officeDocument/2006/relationships/font" Target="fonts/CenturyGothic-regular.fntdata"/><Relationship Id="rId53" Type="http://schemas.openxmlformats.org/officeDocument/2006/relationships/font" Target="fonts/CenturyGothic-boldItalic.fntdata"/><Relationship Id="rId52" Type="http://schemas.openxmlformats.org/officeDocument/2006/relationships/font" Target="fonts/CenturyGothic-italic.fntdata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a09d995bf7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1" name="Google Shape;181;g2a09d995bf7_2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902c2a218b_4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7" name="Google Shape;197;g2902c2a218b_4_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9db9a15624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5" name="Google Shape;205;g29db9a15624_2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28a41f5085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28a41f5085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4" name="Google Shape;254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28a54fe3b2e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7" name="Google Shape;267;g28a54fe3b2e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9" name="Google Shape;299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3" name="Google Shape;313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1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2.jpg"/><Relationship Id="rId6" Type="http://schemas.openxmlformats.org/officeDocument/2006/relationships/image" Target="../media/image5.png"/><Relationship Id="rId7" Type="http://schemas.openxmlformats.org/officeDocument/2006/relationships/image" Target="../media/image10.png"/><Relationship Id="rId8" Type="http://schemas.openxmlformats.org/officeDocument/2006/relationships/image" Target="../media/image1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13.jpg"/><Relationship Id="rId5" Type="http://schemas.openxmlformats.org/officeDocument/2006/relationships/image" Target="../media/image25.png"/><Relationship Id="rId6" Type="http://schemas.openxmlformats.org/officeDocument/2006/relationships/image" Target="../media/image17.png"/><Relationship Id="rId7" Type="http://schemas.openxmlformats.org/officeDocument/2006/relationships/image" Target="../media/image2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3.png"/><Relationship Id="rId4" Type="http://schemas.openxmlformats.org/officeDocument/2006/relationships/image" Target="../media/image27.png"/><Relationship Id="rId5" Type="http://schemas.openxmlformats.org/officeDocument/2006/relationships/image" Target="../media/image16.png"/><Relationship Id="rId6" Type="http://schemas.openxmlformats.org/officeDocument/2006/relationships/image" Target="../media/image28.jpg"/><Relationship Id="rId7" Type="http://schemas.openxmlformats.org/officeDocument/2006/relationships/image" Target="../media/image2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png"/><Relationship Id="rId4" Type="http://schemas.openxmlformats.org/officeDocument/2006/relationships/image" Target="../media/image22.png"/><Relationship Id="rId5" Type="http://schemas.openxmlformats.org/officeDocument/2006/relationships/image" Target="../media/image20.png"/><Relationship Id="rId6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HomeStaff</a:t>
            </a:r>
            <a:endParaRPr sz="31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56825" y="1848150"/>
            <a:ext cx="38253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 sz="160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Приложение по обучению клиентов различным способам уборки</a:t>
            </a:r>
            <a:endParaRPr b="1" sz="220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565356" y="1010375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347831" y="397820"/>
            <a:ext cx="1322961" cy="3029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251100" y="1633325"/>
            <a:ext cx="67719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8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</a:t>
            </a:r>
            <a:r>
              <a:rPr b="0" i="0" lang="ru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быстром темпе жизни у людей часто не хватает времени на уборку </a:t>
            </a: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 себя дома.</a:t>
            </a:r>
            <a:r>
              <a:rPr b="0" i="0" lang="ru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89999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89999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</a:t>
            </a: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ш</a:t>
            </a:r>
            <a:r>
              <a:rPr b="0" i="0" lang="ru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е приложение поможет пользователям</a:t>
            </a: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: 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89999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1) </a:t>
            </a: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подобрать средства для уборки;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89999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2) расскажет о способах уборки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89999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3) найти исполнителя по нужным вам параметрам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89999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 использовании приложения можно </a:t>
            </a: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пользоваться</a:t>
            </a: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нейросетью для идентификации бытовой техники, эксклюзивной сантехники и предметов мебели.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301425" y="8967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530718" y="22707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132C40"/>
                </a:solidFill>
              </a:rPr>
              <a:t>Сегмент А</a:t>
            </a:r>
            <a:endParaRPr b="1" sz="1500"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500">
                <a:solidFill>
                  <a:srgbClr val="132C40"/>
                </a:solidFill>
              </a:rPr>
              <a:t>Взрослые люди  (от 30 до 45 лет) высокая занятость, семья, доход средний, выше среднего,, не хотят тратить время на уборку. Проживающие в городах РТ.</a:t>
            </a:r>
            <a:br>
              <a:rPr lang="ru" sz="1500">
                <a:solidFill>
                  <a:srgbClr val="132C40"/>
                </a:solidFill>
              </a:rPr>
            </a:br>
            <a:endParaRPr sz="15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132C40"/>
                </a:solidFill>
              </a:rPr>
              <a:t>Сегмент Б</a:t>
            </a:r>
            <a:endParaRPr b="1" sz="1400">
              <a:solidFill>
                <a:srgbClr val="132C40"/>
              </a:solidFill>
            </a:endParaRPr>
          </a:p>
          <a:p>
            <a:pPr indent="-279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Предпенсионный и зрелый возраст (50-65) Люди имеющие проблемы со здоровьем, поэтому не могут сделать уборку, нуждаются в помощнике. Проживающие в городах РТ</a:t>
            </a:r>
            <a:endParaRPr sz="14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/>
          <p:nvPr>
            <p:ph idx="1" type="body"/>
          </p:nvPr>
        </p:nvSpPr>
        <p:spPr>
          <a:xfrm>
            <a:off x="401725" y="1894400"/>
            <a:ext cx="8230800" cy="27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456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56">
                <a:solidFill>
                  <a:srgbClr val="424242"/>
                </a:solidFill>
              </a:rPr>
              <a:t>Наша целевая аудитория согласно </a:t>
            </a:r>
            <a:r>
              <a:rPr lang="ru" sz="1456">
                <a:solidFill>
                  <a:srgbClr val="424242"/>
                </a:solidFill>
              </a:rPr>
              <a:t>проведенному</a:t>
            </a:r>
            <a:r>
              <a:rPr lang="ru" sz="1456">
                <a:solidFill>
                  <a:srgbClr val="424242"/>
                </a:solidFill>
              </a:rPr>
              <a:t> глубинному интервью (11 человек)  сталкивается со следующими сложностями:</a:t>
            </a:r>
            <a:endParaRPr sz="1456">
              <a:solidFill>
                <a:srgbClr val="424242"/>
              </a:solidFill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ru" sz="1400">
                <a:solidFill>
                  <a:srgbClr val="000000"/>
                </a:solidFill>
              </a:rPr>
              <a:t>не могут что-то отмыть при самостоятельной уборке</a:t>
            </a:r>
            <a:endParaRPr sz="1400"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ru" sz="1400">
                <a:solidFill>
                  <a:srgbClr val="000000"/>
                </a:solidFill>
              </a:rPr>
              <a:t>не знают свойства средств для уборки, какие средства подходят к той или </a:t>
            </a:r>
            <a:r>
              <a:rPr lang="ru" sz="1400">
                <a:solidFill>
                  <a:srgbClr val="000000"/>
                </a:solidFill>
              </a:rPr>
              <a:t>иной</a:t>
            </a:r>
            <a:r>
              <a:rPr lang="ru" sz="1400">
                <a:solidFill>
                  <a:srgbClr val="000000"/>
                </a:solidFill>
              </a:rPr>
              <a:t> поверхности</a:t>
            </a:r>
            <a:endParaRPr sz="1400"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ru" sz="1400">
                <a:solidFill>
                  <a:srgbClr val="000000"/>
                </a:solidFill>
              </a:rPr>
              <a:t> не знают как убраться в труднодоступных местах</a:t>
            </a:r>
            <a:endParaRPr sz="1400"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ru" sz="1400">
                <a:solidFill>
                  <a:srgbClr val="000000"/>
                </a:solidFill>
              </a:rPr>
              <a:t>не знают кого вызвать для уборки в особых случаях ( при продаже квартиры, после ремонта, при аренде).</a:t>
            </a:r>
            <a:endParaRPr sz="1856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just"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700">
              <a:solidFill>
                <a:srgbClr val="132C40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/>
          <p:nvPr>
            <p:ph type="title"/>
          </p:nvPr>
        </p:nvSpPr>
        <p:spPr>
          <a:xfrm>
            <a:off x="584067" y="7545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/>
          <p:nvPr>
            <p:ph idx="1" type="body"/>
          </p:nvPr>
        </p:nvSpPr>
        <p:spPr>
          <a:xfrm>
            <a:off x="520275" y="1562675"/>
            <a:ext cx="5823900" cy="30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302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1600"/>
              <a:buFont typeface="Nunito"/>
              <a:buAutoNum type="arabicPeriod"/>
            </a:pPr>
            <a:r>
              <a:rPr b="1" lang="ru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В нашем приложение будут обучающие ролики по уборке:</a:t>
            </a:r>
            <a:endParaRPr b="1"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302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1600"/>
              <a:buFont typeface="Nunito"/>
              <a:buChar char="-"/>
            </a:pPr>
            <a:r>
              <a:rPr lang="ru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В труднодоступных местах;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302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1600"/>
              <a:buFont typeface="Nunito"/>
              <a:buChar char="-"/>
            </a:pPr>
            <a:r>
              <a:rPr lang="ru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Плиты на кухне;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302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1600"/>
              <a:buFont typeface="Nunito"/>
              <a:buChar char="-"/>
            </a:pPr>
            <a:r>
              <a:rPr lang="ru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Окон;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302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1600"/>
              <a:buFont typeface="Nunito"/>
              <a:buChar char="-"/>
            </a:pPr>
            <a:r>
              <a:rPr lang="ru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Ванны;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302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1600"/>
              <a:buFont typeface="Nunito"/>
              <a:buChar char="-"/>
            </a:pPr>
            <a:r>
              <a:rPr lang="ru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Потолок.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302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1600"/>
              <a:buFont typeface="Nunito"/>
              <a:buAutoNum type="arabicPeriod"/>
            </a:pPr>
            <a:r>
              <a:rPr b="1" lang="ru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Список гипоаллергенных средств для уборки</a:t>
            </a:r>
            <a:endParaRPr b="1"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302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1600"/>
              <a:buFont typeface="Nunito"/>
              <a:buAutoNum type="arabicPeriod"/>
            </a:pPr>
            <a:r>
              <a:rPr b="1" lang="ru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Вызов на дом </a:t>
            </a:r>
            <a:r>
              <a:rPr b="1" lang="ru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исполнителя</a:t>
            </a:r>
            <a:r>
              <a:rPr b="1" lang="ru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по уборке</a:t>
            </a:r>
            <a:endParaRPr b="1"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302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1600"/>
              <a:buFont typeface="Nunito"/>
              <a:buAutoNum type="arabicPeriod"/>
            </a:pPr>
            <a:r>
              <a:rPr b="1" lang="ru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Использование технологий нейросетей </a:t>
            </a:r>
            <a:r>
              <a:rPr lang="ru" sz="1600">
                <a:solidFill>
                  <a:srgbClr val="132C40"/>
                </a:solidFill>
              </a:rPr>
              <a:t>для идентификации предметов для уборки, с последующим обучением.</a:t>
            </a:r>
            <a:endParaRPr b="1" sz="20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8" name="Google Shape;178;p29"/>
          <p:cNvPicPr preferRelativeResize="0"/>
          <p:nvPr/>
        </p:nvPicPr>
        <p:blipFill rotWithShape="1">
          <a:blip r:embed="rId3">
            <a:alphaModFix/>
          </a:blip>
          <a:srcRect b="34350" l="65698" r="18603" t="37889"/>
          <a:stretch/>
        </p:blipFill>
        <p:spPr>
          <a:xfrm>
            <a:off x="6568613" y="1976650"/>
            <a:ext cx="1995125" cy="198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0"/>
          <p:cNvSpPr txBox="1"/>
          <p:nvPr>
            <p:ph type="title"/>
          </p:nvPr>
        </p:nvSpPr>
        <p:spPr>
          <a:xfrm>
            <a:off x="572517" y="4661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4" name="Google Shape;184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3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3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0" name="Google Shape;190;p30"/>
          <p:cNvPicPr preferRelativeResize="0"/>
          <p:nvPr/>
        </p:nvPicPr>
        <p:blipFill rotWithShape="1">
          <a:blip r:embed="rId3">
            <a:alphaModFix/>
          </a:blip>
          <a:srcRect b="0" l="0" r="0" t="4223"/>
          <a:stretch/>
        </p:blipFill>
        <p:spPr>
          <a:xfrm>
            <a:off x="6553700" y="1269999"/>
            <a:ext cx="1462575" cy="143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30"/>
          <p:cNvPicPr preferRelativeResize="0"/>
          <p:nvPr/>
        </p:nvPicPr>
        <p:blipFill rotWithShape="1">
          <a:blip r:embed="rId4">
            <a:alphaModFix/>
          </a:blip>
          <a:srcRect b="19879" l="7429" r="5877" t="25220"/>
          <a:stretch/>
        </p:blipFill>
        <p:spPr>
          <a:xfrm>
            <a:off x="348275" y="1333100"/>
            <a:ext cx="5433526" cy="344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30"/>
          <p:cNvPicPr preferRelativeResize="0"/>
          <p:nvPr/>
        </p:nvPicPr>
        <p:blipFill rotWithShape="1">
          <a:blip r:embed="rId5">
            <a:alphaModFix/>
          </a:blip>
          <a:srcRect b="0" l="0" r="25289" t="13993"/>
          <a:stretch/>
        </p:blipFill>
        <p:spPr>
          <a:xfrm>
            <a:off x="1027088" y="1530425"/>
            <a:ext cx="4075901" cy="2639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30"/>
          <p:cNvPicPr preferRelativeResize="0"/>
          <p:nvPr/>
        </p:nvPicPr>
        <p:blipFill rotWithShape="1">
          <a:blip r:embed="rId6">
            <a:alphaModFix/>
          </a:blip>
          <a:srcRect b="25542" l="0" r="0" t="12430"/>
          <a:stretch/>
        </p:blipFill>
        <p:spPr>
          <a:xfrm>
            <a:off x="6553725" y="2571750"/>
            <a:ext cx="1462575" cy="1835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74135" y="1134826"/>
            <a:ext cx="2021726" cy="3544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31"/>
          <p:cNvSpPr txBox="1"/>
          <p:nvPr/>
        </p:nvSpPr>
        <p:spPr>
          <a:xfrm>
            <a:off x="431800" y="331550"/>
            <a:ext cx="7716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8F00FF"/>
                </a:solidFill>
              </a:rPr>
              <a:t>ЦЕННОСТЬ, ЦЕННОСТНОЕ ПРЕДЛОЖЕНИЕ</a:t>
            </a:r>
            <a:endParaRPr sz="2800"/>
          </a:p>
        </p:txBody>
      </p:sp>
      <p:sp>
        <p:nvSpPr>
          <p:cNvPr id="202" name="Google Shape;202;p31"/>
          <p:cNvSpPr txBox="1"/>
          <p:nvPr/>
        </p:nvSpPr>
        <p:spPr>
          <a:xfrm>
            <a:off x="431800" y="1587700"/>
            <a:ext cx="81351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Мы, компания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>
                <a:solidFill>
                  <a:srgbClr val="424242"/>
                </a:solidFill>
                <a:latin typeface="Raleway"/>
                <a:ea typeface="Raleway"/>
                <a:cs typeface="Raleway"/>
                <a:sym typeface="Raleway"/>
              </a:rPr>
              <a:t>HomeStaff.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помогаем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>
                <a:solidFill>
                  <a:srgbClr val="424242"/>
                </a:solidFill>
                <a:latin typeface="Raleway"/>
                <a:ea typeface="Raleway"/>
                <a:cs typeface="Raleway"/>
                <a:sym typeface="Raleway"/>
              </a:rPr>
              <a:t>людям с уборкой в квартире или в доме</a:t>
            </a:r>
            <a:endParaRPr>
              <a:solidFill>
                <a:srgbClr val="42424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в ситуации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>
                <a:solidFill>
                  <a:srgbClr val="424242"/>
                </a:solidFill>
                <a:latin typeface="Raleway"/>
                <a:ea typeface="Raleway"/>
                <a:cs typeface="Raleway"/>
                <a:sym typeface="Raleway"/>
              </a:rPr>
              <a:t>когда человек не знает как отмыть загрязнение</a:t>
            </a:r>
            <a:endParaRPr>
              <a:solidFill>
                <a:srgbClr val="42424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решать проблему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вызова клинера и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поиска необходимой информации, </a:t>
            </a:r>
            <a:r>
              <a:rPr lang="ru">
                <a:solidFill>
                  <a:srgbClr val="424242"/>
                </a:solidFill>
                <a:latin typeface="Raleway"/>
                <a:ea typeface="Raleway"/>
                <a:cs typeface="Raleway"/>
                <a:sym typeface="Raleway"/>
              </a:rPr>
              <a:t> когда не получается что-то отмыть</a:t>
            </a:r>
            <a:endParaRPr>
              <a:solidFill>
                <a:srgbClr val="42424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с помощью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>
                <a:solidFill>
                  <a:srgbClr val="424242"/>
                </a:solidFill>
                <a:latin typeface="Raleway"/>
                <a:ea typeface="Raleway"/>
                <a:cs typeface="Raleway"/>
                <a:sym typeface="Raleway"/>
              </a:rPr>
              <a:t>мобильного приложения с технологией нейросетей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и получать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ценность экономии времени, денег и чистого пространства для жизни. </a:t>
            </a:r>
            <a:endParaRPr>
              <a:solidFill>
                <a:srgbClr val="42424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457193" y="451469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 txBox="1"/>
          <p:nvPr>
            <p:ph type="title"/>
          </p:nvPr>
        </p:nvSpPr>
        <p:spPr>
          <a:xfrm>
            <a:off x="457192" y="4392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 txBox="1"/>
          <p:nvPr/>
        </p:nvSpPr>
        <p:spPr>
          <a:xfrm>
            <a:off x="457200" y="1143150"/>
            <a:ext cx="5573400" cy="4235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Стоимость месячной подписки 299 руб.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год пользователь покупает 9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9+299*11= 3388 руб.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В Татарстане проживает 4 001 625 чел. (2023 г.). 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 РАМ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будет равен 4 001 625*3388= 13, 56 млрд. руб.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TAM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считаем людей которые нуждаются в помощи 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для уборки помещений, 60% жителей РТ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2499875*3388=8,13 млрд.руб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SAM 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960 тыс.чел используют приложения 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960 000*3388=3,252млрд.руб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1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SOM 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Мы можем получить 10% рынка 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3,252*10=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32,52 млн.руб. 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  <p:grpSp>
        <p:nvGrpSpPr>
          <p:cNvPr id="216" name="Google Shape;216;p32"/>
          <p:cNvGrpSpPr/>
          <p:nvPr/>
        </p:nvGrpSpPr>
        <p:grpSpPr>
          <a:xfrm>
            <a:off x="4415795" y="1031730"/>
            <a:ext cx="3980921" cy="3632179"/>
            <a:chOff x="206792" y="718875"/>
            <a:chExt cx="4557959" cy="4037100"/>
          </a:xfrm>
        </p:grpSpPr>
        <p:sp>
          <p:nvSpPr>
            <p:cNvPr id="217" name="Google Shape;217;p32"/>
            <p:cNvSpPr txBox="1"/>
            <p:nvPr/>
          </p:nvSpPr>
          <p:spPr>
            <a:xfrm>
              <a:off x="206791" y="3134756"/>
              <a:ext cx="618000" cy="100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400">
                <a:solidFill>
                  <a:srgbClr val="CE2155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218" name="Google Shape;218;p32"/>
            <p:cNvSpPr/>
            <p:nvPr/>
          </p:nvSpPr>
          <p:spPr>
            <a:xfrm>
              <a:off x="658950" y="718875"/>
              <a:ext cx="4105800" cy="4037100"/>
            </a:xfrm>
            <a:prstGeom prst="ellipse">
              <a:avLst/>
            </a:prstGeom>
            <a:solidFill>
              <a:srgbClr val="999999"/>
            </a:solidFill>
            <a:ln cap="flat" cmpd="sng" w="9525">
              <a:solidFill>
                <a:srgbClr val="EEEE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32"/>
            <p:cNvSpPr/>
            <p:nvPr/>
          </p:nvSpPr>
          <p:spPr>
            <a:xfrm>
              <a:off x="956400" y="1352950"/>
              <a:ext cx="3510900" cy="3402900"/>
            </a:xfrm>
            <a:prstGeom prst="ellipse">
              <a:avLst/>
            </a:prstGeom>
            <a:solidFill>
              <a:srgbClr val="A2C4C9"/>
            </a:solidFill>
            <a:ln cap="flat" cmpd="sng" w="9525">
              <a:solidFill>
                <a:srgbClr val="8888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32"/>
            <p:cNvSpPr/>
            <p:nvPr/>
          </p:nvSpPr>
          <p:spPr>
            <a:xfrm>
              <a:off x="1364700" y="1994475"/>
              <a:ext cx="2694300" cy="2761500"/>
            </a:xfrm>
            <a:prstGeom prst="ellipse">
              <a:avLst/>
            </a:prstGeom>
            <a:solidFill>
              <a:srgbClr val="083B6A"/>
            </a:solidFill>
            <a:ln cap="flat" cmpd="sng" w="9525">
              <a:solidFill>
                <a:srgbClr val="083B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32"/>
            <p:cNvSpPr/>
            <p:nvPr/>
          </p:nvSpPr>
          <p:spPr>
            <a:xfrm>
              <a:off x="1702500" y="2685900"/>
              <a:ext cx="2018700" cy="2070000"/>
            </a:xfrm>
            <a:prstGeom prst="ellipse">
              <a:avLst/>
            </a:prstGeom>
            <a:solidFill>
              <a:srgbClr val="D74B4B"/>
            </a:solidFill>
            <a:ln cap="flat" cmpd="sng" w="9525">
              <a:solidFill>
                <a:srgbClr val="D74B4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32"/>
            <p:cNvSpPr txBox="1"/>
            <p:nvPr/>
          </p:nvSpPr>
          <p:spPr>
            <a:xfrm>
              <a:off x="2316756" y="780950"/>
              <a:ext cx="790200" cy="26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FFFFFF"/>
                  </a:solidFill>
                  <a:highlight>
                    <a:srgbClr val="CE2155"/>
                  </a:highlight>
                  <a:latin typeface="Raleway ExtraBold"/>
                  <a:ea typeface="Raleway ExtraBold"/>
                  <a:cs typeface="Raleway ExtraBold"/>
                  <a:sym typeface="Raleway ExtraBold"/>
                </a:rPr>
                <a:t>PAM</a:t>
              </a:r>
              <a:endParaRPr sz="800">
                <a:solidFill>
                  <a:srgbClr val="FFFFFF"/>
                </a:solidFill>
                <a:highlight>
                  <a:srgbClr val="CE2155"/>
                </a:highlight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23" name="Google Shape;223;p32"/>
            <p:cNvSpPr txBox="1"/>
            <p:nvPr/>
          </p:nvSpPr>
          <p:spPr>
            <a:xfrm>
              <a:off x="2316756" y="1443613"/>
              <a:ext cx="790200" cy="26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FFFFFF"/>
                  </a:solidFill>
                  <a:highlight>
                    <a:srgbClr val="FD493D"/>
                  </a:highlight>
                  <a:latin typeface="Raleway ExtraBold"/>
                  <a:ea typeface="Raleway ExtraBold"/>
                  <a:cs typeface="Raleway ExtraBold"/>
                  <a:sym typeface="Raleway ExtraBold"/>
                </a:rPr>
                <a:t>TAM</a:t>
              </a:r>
              <a:endParaRPr sz="1100">
                <a:solidFill>
                  <a:srgbClr val="FFFFFF"/>
                </a:solidFill>
                <a:highlight>
                  <a:srgbClr val="FD493D"/>
                </a:highlight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24" name="Google Shape;224;p32"/>
            <p:cNvSpPr txBox="1"/>
            <p:nvPr/>
          </p:nvSpPr>
          <p:spPr>
            <a:xfrm>
              <a:off x="2316756" y="2057113"/>
              <a:ext cx="790200" cy="28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FFFFFF"/>
                  </a:solidFill>
                  <a:highlight>
                    <a:srgbClr val="FD493D"/>
                  </a:highlight>
                  <a:latin typeface="Raleway ExtraBold"/>
                  <a:ea typeface="Raleway ExtraBold"/>
                  <a:cs typeface="Raleway ExtraBold"/>
                  <a:sym typeface="Raleway ExtraBold"/>
                </a:rPr>
                <a:t>SAM</a:t>
              </a:r>
              <a:endParaRPr sz="1200">
                <a:solidFill>
                  <a:srgbClr val="FFFFFF"/>
                </a:solidFill>
                <a:highlight>
                  <a:srgbClr val="FD493D"/>
                </a:highlight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25" name="Google Shape;225;p32"/>
            <p:cNvSpPr txBox="1"/>
            <p:nvPr/>
          </p:nvSpPr>
          <p:spPr>
            <a:xfrm>
              <a:off x="2316756" y="3134738"/>
              <a:ext cx="790200" cy="28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FFFFFF"/>
                  </a:solidFill>
                  <a:highlight>
                    <a:srgbClr val="FD493D"/>
                  </a:highlight>
                  <a:latin typeface="Raleway ExtraBold"/>
                  <a:ea typeface="Raleway ExtraBold"/>
                  <a:cs typeface="Raleway ExtraBold"/>
                  <a:sym typeface="Raleway ExtraBold"/>
                </a:rPr>
                <a:t>SOM</a:t>
              </a:r>
              <a:endParaRPr sz="1200">
                <a:solidFill>
                  <a:srgbClr val="FFFFFF"/>
                </a:solidFill>
                <a:highlight>
                  <a:srgbClr val="FD493D"/>
                </a:highlight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26" name="Google Shape;226;p32"/>
            <p:cNvSpPr txBox="1"/>
            <p:nvPr/>
          </p:nvSpPr>
          <p:spPr>
            <a:xfrm>
              <a:off x="1874975" y="1051500"/>
              <a:ext cx="1790400" cy="29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Clr>
                  <a:schemeClr val="dk2"/>
                </a:buClr>
                <a:buSzPts val="1100"/>
                <a:buFont typeface="Arial"/>
                <a:buNone/>
              </a:pP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13, 56 млрд. руб.</a:t>
              </a:r>
              <a:endParaRPr b="1" sz="13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27" name="Google Shape;227;p32"/>
            <p:cNvSpPr txBox="1"/>
            <p:nvPr/>
          </p:nvSpPr>
          <p:spPr>
            <a:xfrm>
              <a:off x="1816656" y="1717980"/>
              <a:ext cx="2018700" cy="29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Clr>
                  <a:schemeClr val="dk2"/>
                </a:buClr>
                <a:buSzPts val="1100"/>
                <a:buFont typeface="Arial"/>
                <a:buNone/>
              </a:pP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8,13 млрд.руб</a:t>
              </a:r>
              <a:endParaRPr b="1" sz="13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28" name="Google Shape;228;p32"/>
            <p:cNvSpPr txBox="1"/>
            <p:nvPr/>
          </p:nvSpPr>
          <p:spPr>
            <a:xfrm>
              <a:off x="1924450" y="2363725"/>
              <a:ext cx="1682700" cy="29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Clr>
                  <a:schemeClr val="dk2"/>
                </a:buClr>
                <a:buSzPts val="1100"/>
                <a:buFont typeface="Arial"/>
                <a:buNone/>
              </a:pP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3,252млрд.руб</a:t>
              </a:r>
              <a:endParaRPr b="1" sz="13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29" name="Google Shape;229;p32"/>
            <p:cNvSpPr txBox="1"/>
            <p:nvPr/>
          </p:nvSpPr>
          <p:spPr>
            <a:xfrm>
              <a:off x="1870500" y="3450200"/>
              <a:ext cx="1682700" cy="55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Clr>
                  <a:schemeClr val="dk2"/>
                </a:buClr>
                <a:buSzPts val="1100"/>
                <a:buFont typeface="Arial"/>
                <a:buNone/>
              </a:pP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32,52 млн.руб. </a:t>
              </a:r>
              <a:endParaRPr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3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3"/>
          <p:cNvSpPr txBox="1"/>
          <p:nvPr>
            <p:ph type="title"/>
          </p:nvPr>
        </p:nvSpPr>
        <p:spPr>
          <a:xfrm>
            <a:off x="457200" y="10894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5" name="Google Shape;235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39" name="Google Shape;239;p33"/>
          <p:cNvGraphicFramePr/>
          <p:nvPr/>
        </p:nvGraphicFramePr>
        <p:xfrm>
          <a:off x="546425" y="823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{A36BB67F-F3A7-4EB6-87ED-1E610D1CED47}</a:tableStyleId>
              </a:tblPr>
              <a:tblGrid>
                <a:gridCol w="2625250"/>
                <a:gridCol w="2625250"/>
                <a:gridCol w="2625250"/>
              </a:tblGrid>
              <a:tr h="483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Период</a:t>
                      </a:r>
                      <a:endParaRPr sz="13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Действия</a:t>
                      </a:r>
                      <a:endParaRPr sz="13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Результат</a:t>
                      </a:r>
                      <a:endParaRPr sz="13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</a:tr>
              <a:tr h="76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Сентябрь 2023</a:t>
                      </a:r>
                      <a:endParaRPr sz="13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Посещение стартового интенсива.</a:t>
                      </a:r>
                      <a:endParaRPr sz="13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Придумали идею для стартапа.</a:t>
                      </a:r>
                      <a:endParaRPr sz="13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Октябрь 2023</a:t>
                      </a:r>
                      <a:endParaRPr sz="13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Начали заполнять презентацию проекта.</a:t>
                      </a:r>
                      <a:endParaRPr sz="13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Прошли экватор акселератора.</a:t>
                      </a:r>
                      <a:endParaRPr sz="13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Определили актуальность проекта, целевую аудиторию, конкурентов.</a:t>
                      </a:r>
                      <a:br>
                        <a:rPr lang="ru" sz="1300">
                          <a:latin typeface="Raleway"/>
                          <a:ea typeface="Raleway"/>
                          <a:cs typeface="Raleway"/>
                          <a:sym typeface="Raleway"/>
                        </a:rPr>
                      </a:br>
                      <a:r>
                        <a:rPr lang="ru" sz="13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Прошли промежуточную защиту стартап-проекта.</a:t>
                      </a:r>
                      <a:endParaRPr sz="13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Ноябрь 2023</a:t>
                      </a:r>
                      <a:endParaRPr sz="13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Продолжали заполнять презентацию. </a:t>
                      </a:r>
                      <a:br>
                        <a:rPr lang="ru" sz="1300">
                          <a:latin typeface="Raleway"/>
                          <a:ea typeface="Raleway"/>
                          <a:cs typeface="Raleway"/>
                          <a:sym typeface="Raleway"/>
                        </a:rPr>
                      </a:br>
                      <a:r>
                        <a:rPr lang="ru" sz="13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Провели интервью.</a:t>
                      </a:r>
                      <a:endParaRPr sz="13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Определили проблемы, решения, рынок и бизнес-модель.</a:t>
                      </a:r>
                      <a:br>
                        <a:rPr lang="ru" sz="1300">
                          <a:latin typeface="Raleway"/>
                          <a:ea typeface="Raleway"/>
                          <a:cs typeface="Raleway"/>
                          <a:sym typeface="Raleway"/>
                        </a:rPr>
                      </a:br>
                      <a:r>
                        <a:rPr lang="ru" sz="13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Сделали выводы о проблемах нашей целевой аудитории.</a:t>
                      </a:r>
                      <a:endParaRPr sz="13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4"/>
          <p:cNvSpPr txBox="1"/>
          <p:nvPr>
            <p:ph type="title"/>
          </p:nvPr>
        </p:nvSpPr>
        <p:spPr>
          <a:xfrm>
            <a:off x="5474250" y="943876"/>
            <a:ext cx="2276100" cy="13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90000"/>
              <a:buFont typeface="Arial"/>
              <a:buNone/>
            </a:pPr>
            <a:r>
              <a:rPr lang="ru" sz="3000">
                <a:solidFill>
                  <a:schemeClr val="lt1"/>
                </a:solidFill>
              </a:rPr>
              <a:t>УРЕНТЫ</a:t>
            </a:r>
            <a:endParaRPr/>
          </a:p>
        </p:txBody>
      </p:sp>
      <p:sp>
        <p:nvSpPr>
          <p:cNvPr id="245" name="Google Shape;245;p34"/>
          <p:cNvSpPr/>
          <p:nvPr/>
        </p:nvSpPr>
        <p:spPr>
          <a:xfrm>
            <a:off x="219800" y="188400"/>
            <a:ext cx="2435100" cy="5652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6" name="Google Shape;246;p34"/>
          <p:cNvSpPr txBox="1"/>
          <p:nvPr/>
        </p:nvSpPr>
        <p:spPr>
          <a:xfrm>
            <a:off x="219800" y="147750"/>
            <a:ext cx="2435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Конкуренты</a:t>
            </a:r>
            <a:endParaRPr sz="300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47" name="Google Shape;247;p34"/>
          <p:cNvSpPr/>
          <p:nvPr/>
        </p:nvSpPr>
        <p:spPr>
          <a:xfrm>
            <a:off x="8789106" y="0"/>
            <a:ext cx="354900" cy="21792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4"/>
          <p:cNvSpPr/>
          <p:nvPr/>
        </p:nvSpPr>
        <p:spPr>
          <a:xfrm>
            <a:off x="8788175" y="4285848"/>
            <a:ext cx="354900" cy="8577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4"/>
          <p:cNvSpPr/>
          <p:nvPr/>
        </p:nvSpPr>
        <p:spPr>
          <a:xfrm>
            <a:off x="8788175" y="1943676"/>
            <a:ext cx="354900" cy="120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4"/>
          <p:cNvSpPr/>
          <p:nvPr/>
        </p:nvSpPr>
        <p:spPr>
          <a:xfrm>
            <a:off x="8788175" y="3153506"/>
            <a:ext cx="354900" cy="11322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51" name="Google Shape;251;p34"/>
          <p:cNvGraphicFramePr/>
          <p:nvPr/>
        </p:nvGraphicFramePr>
        <p:xfrm>
          <a:off x="457200" y="1131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{A36BB67F-F3A7-4EB6-87ED-1E610D1CED47}</a:tableStyleId>
              </a:tblPr>
              <a:tblGrid>
                <a:gridCol w="1701800"/>
                <a:gridCol w="1206500"/>
                <a:gridCol w="1206500"/>
                <a:gridCol w="1206500"/>
                <a:gridCol w="1206500"/>
                <a:gridCol w="12065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Приложение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Помогатель 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You Help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Profi.ru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Дом без забот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HomeStaff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</a:tr>
              <a:tr h="655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Чек-лист по </a:t>
                      </a: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обязанностям</a:t>
                      </a: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ВВод в должность 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Обучение 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Фотоотчёт 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Проверка персонала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35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35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60" name="Google Shape;260;p35"/>
          <p:cNvSpPr txBox="1"/>
          <p:nvPr>
            <p:ph idx="1" type="body"/>
          </p:nvPr>
        </p:nvSpPr>
        <p:spPr>
          <a:xfrm>
            <a:off x="456825" y="2505598"/>
            <a:ext cx="79932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делать приложение для обучение людей уборке квартир/дома и </a:t>
            </a:r>
            <a:r>
              <a:rPr lang="ru"/>
              <a:t>загрязнений</a:t>
            </a:r>
            <a:r>
              <a:rPr lang="ru"/>
              <a:t> HomeStaff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Это будет стоить 500 тыс. 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У нас будут покупать подписку в первый месяц за 99 рублей, а последующие 299 руб.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Бизнес-модель 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Дополнительно мы можем зарабатывать на комиссии на осуществление уборки (20%)  и рекламы моющих средств в приложении. </a:t>
            </a:r>
            <a:endParaRPr/>
          </a:p>
        </p:txBody>
      </p:sp>
      <p:sp>
        <p:nvSpPr>
          <p:cNvPr id="261" name="Google Shape;261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6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0" name="Google Shape;270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36"/>
          <p:cNvSpPr/>
          <p:nvPr/>
        </p:nvSpPr>
        <p:spPr>
          <a:xfrm>
            <a:off x="457200" y="1488775"/>
            <a:ext cx="1005600" cy="10056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7" name="Google Shape;277;p36"/>
          <p:cNvSpPr/>
          <p:nvPr/>
        </p:nvSpPr>
        <p:spPr>
          <a:xfrm>
            <a:off x="3637175" y="1447025"/>
            <a:ext cx="1005600" cy="10056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8" name="Google Shape;278;p36"/>
          <p:cNvSpPr/>
          <p:nvPr/>
        </p:nvSpPr>
        <p:spPr>
          <a:xfrm>
            <a:off x="5230275" y="1488775"/>
            <a:ext cx="1005600" cy="10056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9" name="Google Shape;279;p36"/>
          <p:cNvSpPr txBox="1"/>
          <p:nvPr/>
        </p:nvSpPr>
        <p:spPr>
          <a:xfrm>
            <a:off x="436200" y="2591650"/>
            <a:ext cx="1047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Ирина </a:t>
            </a:r>
            <a:br>
              <a:rPr b="1" lang="ru">
                <a:latin typeface="Raleway"/>
                <a:ea typeface="Raleway"/>
                <a:cs typeface="Raleway"/>
                <a:sym typeface="Raleway"/>
              </a:rPr>
            </a:b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Тагиева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0" name="Google Shape;280;p36"/>
          <p:cNvSpPr txBox="1"/>
          <p:nvPr/>
        </p:nvSpPr>
        <p:spPr>
          <a:xfrm>
            <a:off x="1780450" y="2591650"/>
            <a:ext cx="1353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Валерия Кужерова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1" name="Google Shape;281;p36"/>
          <p:cNvSpPr txBox="1"/>
          <p:nvPr/>
        </p:nvSpPr>
        <p:spPr>
          <a:xfrm>
            <a:off x="3431000" y="2543050"/>
            <a:ext cx="1288500" cy="7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Соловьева Ксения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2" name="Google Shape;282;p36"/>
          <p:cNvSpPr txBox="1"/>
          <p:nvPr/>
        </p:nvSpPr>
        <p:spPr>
          <a:xfrm>
            <a:off x="5112300" y="2543050"/>
            <a:ext cx="1353900" cy="7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Калабанова Анастасия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3" name="Google Shape;283;p36"/>
          <p:cNvSpPr txBox="1"/>
          <p:nvPr/>
        </p:nvSpPr>
        <p:spPr>
          <a:xfrm>
            <a:off x="153450" y="3151100"/>
            <a:ext cx="1288500" cy="18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Лидер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Руководитель группы в университете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4" name="Google Shape;284;p36"/>
          <p:cNvSpPr txBox="1"/>
          <p:nvPr/>
        </p:nvSpPr>
        <p:spPr>
          <a:xfrm>
            <a:off x="1625200" y="3151100"/>
            <a:ext cx="1664400" cy="157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Администратор проекта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Опыт работы менеджера по работе с клиентами 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5" name="Google Shape;285;p36"/>
          <p:cNvSpPr txBox="1"/>
          <p:nvPr/>
        </p:nvSpPr>
        <p:spPr>
          <a:xfrm>
            <a:off x="3472850" y="3151100"/>
            <a:ext cx="1456200" cy="5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Разработчик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Консультирование по разработкам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6" name="Google Shape;286;p36"/>
          <p:cNvSpPr txBox="1"/>
          <p:nvPr/>
        </p:nvSpPr>
        <p:spPr>
          <a:xfrm>
            <a:off x="4929050" y="3266150"/>
            <a:ext cx="1456200" cy="5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Дизайнер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Опыт в создании сайтов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87" name="Google Shape;28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3150" y="1335450"/>
            <a:ext cx="1353900" cy="1252975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6"/>
          <p:cNvSpPr/>
          <p:nvPr/>
        </p:nvSpPr>
        <p:spPr>
          <a:xfrm>
            <a:off x="6945400" y="1488775"/>
            <a:ext cx="963900" cy="10056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9" name="Google Shape;289;p36"/>
          <p:cNvSpPr txBox="1"/>
          <p:nvPr/>
        </p:nvSpPr>
        <p:spPr>
          <a:xfrm>
            <a:off x="6945388" y="2591650"/>
            <a:ext cx="1221900" cy="50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Саттарова 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Эвелина 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0" name="Google Shape;290;p36"/>
          <p:cNvSpPr txBox="1"/>
          <p:nvPr/>
        </p:nvSpPr>
        <p:spPr>
          <a:xfrm>
            <a:off x="6900950" y="3356588"/>
            <a:ext cx="11442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91" name="Google Shape;291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1075" y="1339125"/>
            <a:ext cx="1221901" cy="1221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7573" y="1335448"/>
            <a:ext cx="1221900" cy="122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36"/>
          <p:cNvPicPr preferRelativeResize="0"/>
          <p:nvPr/>
        </p:nvPicPr>
        <p:blipFill rotWithShape="1">
          <a:blip r:embed="rId6">
            <a:alphaModFix/>
          </a:blip>
          <a:srcRect b="26196" l="0" r="0" t="26527"/>
          <a:stretch/>
        </p:blipFill>
        <p:spPr>
          <a:xfrm>
            <a:off x="5096750" y="1310944"/>
            <a:ext cx="1288500" cy="1320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94" name="Google Shape;294;p36"/>
          <p:cNvSpPr txBox="1"/>
          <p:nvPr/>
        </p:nvSpPr>
        <p:spPr>
          <a:xfrm>
            <a:off x="6959950" y="3277575"/>
            <a:ext cx="16644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Маркетолог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Опыт в продвижении соц. сетей.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5" name="Google Shape;295;p36"/>
          <p:cNvSpPr txBox="1"/>
          <p:nvPr/>
        </p:nvSpPr>
        <p:spPr>
          <a:xfrm>
            <a:off x="561100" y="4133050"/>
            <a:ext cx="7914900" cy="7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96" name="Google Shape;296;p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95425" y="1302150"/>
            <a:ext cx="1288500" cy="12885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7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302" name="Google Shape;302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3" name="Google Shape;303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5" name="Google Shape;305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7" name="Google Shape;307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8" name="Google Shape;308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9" name="Google Shape;309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10" name="Google Shape;310;p37"/>
          <p:cNvGraphicFramePr/>
          <p:nvPr/>
        </p:nvGraphicFramePr>
        <p:xfrm>
          <a:off x="530735" y="154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{09DBC74E-4C87-4FC3-BC90-C53180612904}</a:tableStyleId>
              </a:tblPr>
              <a:tblGrid>
                <a:gridCol w="3509825"/>
                <a:gridCol w="151152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Создание MVP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декабрь 2023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Кужерова Валерия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Разработка дизайна приложения 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январь 2024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Калабанова Анастасия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Создание обучающих видео-роликов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февраль 2024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Тагиева Ирина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Создание прототипа приложения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март 2024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Соловьёва Ксения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Продвижение сайта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апрель 2024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Саттарова Эвелина 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8"/>
          <p:cNvSpPr txBox="1"/>
          <p:nvPr>
            <p:ph type="title"/>
          </p:nvPr>
        </p:nvSpPr>
        <p:spPr>
          <a:xfrm>
            <a:off x="1441517" y="5053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16" name="Google Shape;316;p38"/>
          <p:cNvSpPr txBox="1"/>
          <p:nvPr>
            <p:ph idx="1" type="body"/>
          </p:nvPr>
        </p:nvSpPr>
        <p:spPr>
          <a:xfrm>
            <a:off x="456825" y="1548525"/>
            <a:ext cx="5230500" cy="33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1" lang="ru" sz="3200">
                <a:solidFill>
                  <a:srgbClr val="132C40"/>
                </a:solidFill>
              </a:rPr>
              <a:t>  Тагиева Ирина</a:t>
            </a:r>
            <a:br>
              <a:rPr b="1" i="1" lang="ru" sz="3200">
                <a:solidFill>
                  <a:srgbClr val="132C40"/>
                </a:solidFill>
              </a:rPr>
            </a:br>
            <a:br>
              <a:rPr lang="ru" sz="1700">
                <a:solidFill>
                  <a:srgbClr val="132C40"/>
                </a:solidFill>
              </a:rPr>
            </a:br>
            <a:r>
              <a:rPr lang="ru" sz="1700">
                <a:solidFill>
                  <a:srgbClr val="132C40"/>
                </a:solidFill>
              </a:rPr>
              <a:t>+7 (927) 040-45-87</a:t>
            </a:r>
            <a:endParaRPr sz="17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7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700">
                <a:solidFill>
                  <a:srgbClr val="132C40"/>
                </a:solidFill>
              </a:rPr>
              <a:t>    @Irina_Tagieva </a:t>
            </a:r>
            <a:endParaRPr sz="1700">
              <a:solidFill>
                <a:srgbClr val="132C40"/>
              </a:solidFill>
            </a:endParaRPr>
          </a:p>
        </p:txBody>
      </p:sp>
      <p:sp>
        <p:nvSpPr>
          <p:cNvPr id="317" name="Google Shape;317;p38"/>
          <p:cNvSpPr txBox="1"/>
          <p:nvPr>
            <p:ph idx="1" type="body"/>
          </p:nvPr>
        </p:nvSpPr>
        <p:spPr>
          <a:xfrm>
            <a:off x="945575" y="4333225"/>
            <a:ext cx="5883900" cy="4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2200">
                <a:solidFill>
                  <a:srgbClr val="132C40"/>
                </a:solidFill>
              </a:rPr>
              <a:t>Мы сделаем за Вас Вашу работу!</a:t>
            </a:r>
            <a:endParaRPr sz="2200">
              <a:solidFill>
                <a:srgbClr val="132C40"/>
              </a:solidFill>
            </a:endParaRPr>
          </a:p>
        </p:txBody>
      </p:sp>
      <p:sp>
        <p:nvSpPr>
          <p:cNvPr id="318" name="Google Shape;318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9" name="Google Shape;319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3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1" name="Google Shape;321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3" name="Google Shape;323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4" name="Google Shape;324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5" name="Google Shape;325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26" name="Google Shape;326;p38"/>
          <p:cNvPicPr preferRelativeResize="0"/>
          <p:nvPr/>
        </p:nvPicPr>
        <p:blipFill rotWithShape="1">
          <a:blip r:embed="rId4">
            <a:alphaModFix/>
          </a:blip>
          <a:srcRect b="3956" l="23081" r="23076" t="4877"/>
          <a:stretch/>
        </p:blipFill>
        <p:spPr>
          <a:xfrm>
            <a:off x="456825" y="2368475"/>
            <a:ext cx="354899" cy="40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38"/>
          <p:cNvPicPr preferRelativeResize="0"/>
          <p:nvPr/>
        </p:nvPicPr>
        <p:blipFill rotWithShape="1">
          <a:blip r:embed="rId5">
            <a:alphaModFix/>
          </a:blip>
          <a:srcRect b="15769" l="10041" r="14911" t="9670"/>
          <a:stretch/>
        </p:blipFill>
        <p:spPr>
          <a:xfrm>
            <a:off x="456825" y="2961600"/>
            <a:ext cx="354900" cy="38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38"/>
          <p:cNvPicPr preferRelativeResize="0"/>
          <p:nvPr/>
        </p:nvPicPr>
        <p:blipFill rotWithShape="1">
          <a:blip r:embed="rId6">
            <a:alphaModFix/>
          </a:blip>
          <a:srcRect b="28187" l="60419" r="15154" t="34630"/>
          <a:stretch/>
        </p:blipFill>
        <p:spPr>
          <a:xfrm>
            <a:off x="5579675" y="1607150"/>
            <a:ext cx="3002950" cy="2569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