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5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y="5143500" cx="9144000"/>
  <p:notesSz cx="6858000" cy="9144000"/>
  <p:embeddedFontLst>
    <p:embeddedFont>
      <p:font typeface="Raleway"/>
      <p:regular r:id="rId21"/>
      <p:bold r:id="rId22"/>
      <p:italic r:id="rId23"/>
      <p:boldItalic r:id="rId24"/>
    </p:embeddedFont>
    <p:embeddedFont>
      <p:font typeface="Raleway SemiBold"/>
      <p:regular r:id="rId25"/>
      <p:bold r:id="rId26"/>
      <p:italic r:id="rId27"/>
      <p:boldItalic r:id="rId28"/>
    </p:embeddedFont>
    <p:embeddedFont>
      <p:font typeface="Roboto"/>
      <p:regular r:id="rId29"/>
      <p:bold r:id="rId30"/>
      <p:italic r:id="rId31"/>
      <p:boldItalic r:id="rId32"/>
    </p:embeddedFont>
    <p:embeddedFont>
      <p:font typeface="Century Gothic"/>
      <p:regular r:id="rId33"/>
      <p:bold r:id="rId34"/>
      <p:italic r:id="rId35"/>
      <p:boldItalic r:id="rId3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140957C8-217A-4093-90E8-5DECC10FD94E}">
  <a:tblStyle styleId="{140957C8-217A-4093-90E8-5DECC10FD94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3652D937-0ADE-4861-81DE-3BD58B76B934}" styleName="Table_1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font" Target="fonts/Raleway-bold.fntdata"/><Relationship Id="rId21" Type="http://schemas.openxmlformats.org/officeDocument/2006/relationships/font" Target="fonts/Raleway-regular.fntdata"/><Relationship Id="rId24" Type="http://schemas.openxmlformats.org/officeDocument/2006/relationships/font" Target="fonts/Raleway-boldItalic.fntdata"/><Relationship Id="rId23" Type="http://schemas.openxmlformats.org/officeDocument/2006/relationships/font" Target="fonts/Raleway-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font" Target="fonts/RalewaySemiBold-bold.fntdata"/><Relationship Id="rId25" Type="http://schemas.openxmlformats.org/officeDocument/2006/relationships/font" Target="fonts/RalewaySemiBold-regular.fntdata"/><Relationship Id="rId28" Type="http://schemas.openxmlformats.org/officeDocument/2006/relationships/font" Target="fonts/RalewaySemiBold-boldItalic.fntdata"/><Relationship Id="rId27" Type="http://schemas.openxmlformats.org/officeDocument/2006/relationships/font" Target="fonts/RalewaySemiBold-italic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font" Target="fonts/Roboto-regular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Roboto-italic.fntdata"/><Relationship Id="rId30" Type="http://schemas.openxmlformats.org/officeDocument/2006/relationships/font" Target="fonts/Roboto-bold.fntdata"/><Relationship Id="rId11" Type="http://schemas.openxmlformats.org/officeDocument/2006/relationships/slide" Target="slides/slide5.xml"/><Relationship Id="rId33" Type="http://schemas.openxmlformats.org/officeDocument/2006/relationships/font" Target="fonts/CenturyGothic-regular.fntdata"/><Relationship Id="rId10" Type="http://schemas.openxmlformats.org/officeDocument/2006/relationships/slide" Target="slides/slide4.xml"/><Relationship Id="rId32" Type="http://schemas.openxmlformats.org/officeDocument/2006/relationships/font" Target="fonts/Roboto-boldItalic.fntdata"/><Relationship Id="rId13" Type="http://schemas.openxmlformats.org/officeDocument/2006/relationships/slide" Target="slides/slide7.xml"/><Relationship Id="rId35" Type="http://schemas.openxmlformats.org/officeDocument/2006/relationships/font" Target="fonts/CenturyGothic-italic.fntdata"/><Relationship Id="rId12" Type="http://schemas.openxmlformats.org/officeDocument/2006/relationships/slide" Target="slides/slide6.xml"/><Relationship Id="rId34" Type="http://schemas.openxmlformats.org/officeDocument/2006/relationships/font" Target="fonts/CenturyGothic-bold.fntdata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36" Type="http://schemas.openxmlformats.org/officeDocument/2006/relationships/font" Target="fonts/CenturyGothic-boldItalic.fntdata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57" name="Google Shape;57;p1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73" name="Google Shape;73;p2:notes"/>
          <p:cNvSpPr/>
          <p:nvPr>
            <p:ph idx="2" type="sldImg"/>
          </p:nvPr>
        </p:nvSpPr>
        <p:spPr>
          <a:xfrm>
            <a:off x="123913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3" name="Google Shape;83;p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2" name="Google Shape;92;p4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1" name="Google Shape;101;p5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0" name="Google Shape;110;p6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0" name="Google Shape;120;p8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1" name="Google Shape;131;p9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1" name="Google Shape;141;p10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0" name="Google Shape;150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9" name="Google Shape;159;p1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8" name="Google Shape;168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6" name="Google Shape;176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4" name="Google Shape;184;p15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Relationship Id="rId3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Relationship Id="rId3" Type="http://schemas.openxmlformats.org/officeDocument/2006/relationships/image" Target="../media/image6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1" name="Google Shape;11;p2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5" name="Google Shape;15;p3"/>
          <p:cNvSpPr txBox="1"/>
          <p:nvPr>
            <p:ph idx="1" type="body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9" name="Google Shape;19;p4"/>
          <p:cNvSpPr txBox="1"/>
          <p:nvPr>
            <p:ph idx="1" type="subTitle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" name="Google Shape;21;p4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аш макет 1">
  <p:cSld name="CUSTOM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5"/>
          <p:cNvSpPr txBox="1"/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b="0" sz="3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24" name="Google Shape;24;p5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5" name="Google Shape;25;p5"/>
          <p:cNvSpPr txBox="1"/>
          <p:nvPr>
            <p:ph idx="2" type="title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b="0" sz="22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26" name="Google Shape;26;p5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8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3" name="Google Shape;33;p8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5" name="Google Shape;35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1_Title and body 2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Google Shape;37;p9"/>
          <p:cNvPicPr preferRelativeResize="0"/>
          <p:nvPr/>
        </p:nvPicPr>
        <p:blipFill rotWithShape="1">
          <a:blip r:embed="rId2">
            <a:alphaModFix/>
          </a:blip>
          <a:srcRect b="4320" l="0" r="2181" t="1753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Google Shape;38;p9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39;p9"/>
          <p:cNvSpPr txBox="1"/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1" name="Google Shape;41;p9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42" name="Google Shape;42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1_Title and body 3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Google Shape;44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45;p10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6" name="Google Shape;46;p10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0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48" name="Google Shape;48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1" name="Google Shape;51;p11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52" name="Google Shape;52;p11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53" name="Google Shape;53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54" name="Google Shape;54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2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b="1" i="0" sz="27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048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048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048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048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048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048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048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5.png"/><Relationship Id="rId4" Type="http://schemas.openxmlformats.org/officeDocument/2006/relationships/image" Target="../media/image1.png"/><Relationship Id="rId9" Type="http://schemas.openxmlformats.org/officeDocument/2006/relationships/image" Target="../media/image11.png"/><Relationship Id="rId5" Type="http://schemas.openxmlformats.org/officeDocument/2006/relationships/image" Target="../media/image5.png"/><Relationship Id="rId6" Type="http://schemas.openxmlformats.org/officeDocument/2006/relationships/image" Target="../media/image4.png"/><Relationship Id="rId7" Type="http://schemas.openxmlformats.org/officeDocument/2006/relationships/image" Target="../media/image14.png"/><Relationship Id="rId8" Type="http://schemas.openxmlformats.org/officeDocument/2006/relationships/image" Target="../media/image7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0.png"/><Relationship Id="rId4" Type="http://schemas.openxmlformats.org/officeDocument/2006/relationships/image" Target="../media/image1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0.png"/><Relationship Id="rId4" Type="http://schemas.openxmlformats.org/officeDocument/2006/relationships/image" Target="../media/image8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0.png"/><Relationship Id="rId4" Type="http://schemas.openxmlformats.org/officeDocument/2006/relationships/image" Target="../media/image1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0.png"/><Relationship Id="rId4" Type="http://schemas.openxmlformats.org/officeDocument/2006/relationships/image" Target="../media/image18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0.png"/><Relationship Id="rId4" Type="http://schemas.openxmlformats.org/officeDocument/2006/relationships/image" Target="../media/image20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0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0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0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0.png"/><Relationship Id="rId4" Type="http://schemas.openxmlformats.org/officeDocument/2006/relationships/image" Target="../media/image16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0.png"/><Relationship Id="rId4" Type="http://schemas.openxmlformats.org/officeDocument/2006/relationships/image" Target="../media/image17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0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0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0.png"/><Relationship Id="rId4" Type="http://schemas.openxmlformats.org/officeDocument/2006/relationships/image" Target="../media/image19.png"/><Relationship Id="rId5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:\-=Tanya=-\2035 Работа\-=Айдентика 2035=-\лого университета\Univer20_35_RGB_white.emf" id="60" name="Google Shape;60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2"/>
          <p:cNvSpPr txBox="1"/>
          <p:nvPr>
            <p:ph type="title"/>
          </p:nvPr>
        </p:nvSpPr>
        <p:spPr>
          <a:xfrm>
            <a:off x="326792" y="882231"/>
            <a:ext cx="4655700" cy="78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90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Найди свою дорогу</a:t>
            </a:r>
            <a:endParaRPr sz="3900"/>
          </a:p>
        </p:txBody>
      </p:sp>
      <p:sp>
        <p:nvSpPr>
          <p:cNvPr id="62" name="Google Shape;62;p12"/>
          <p:cNvSpPr txBox="1"/>
          <p:nvPr>
            <p:ph idx="1" type="body"/>
          </p:nvPr>
        </p:nvSpPr>
        <p:spPr>
          <a:xfrm>
            <a:off x="304768" y="1650006"/>
            <a:ext cx="38253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Font typeface="Arial"/>
              <a:buNone/>
            </a:pPr>
            <a:r>
              <a:rPr i="1" lang="ru" sz="1600">
                <a:latin typeface="Arial"/>
                <a:ea typeface="Arial"/>
                <a:cs typeface="Arial"/>
                <a:sym typeface="Arial"/>
              </a:rPr>
              <a:t>Профориентационный сайт для подростков </a:t>
            </a:r>
            <a:endParaRPr i="1" sz="100">
              <a:solidFill>
                <a:srgbClr val="FF2F2D"/>
              </a:solidFill>
            </a:endParaRPr>
          </a:p>
        </p:txBody>
      </p:sp>
      <p:pic>
        <p:nvPicPr>
          <p:cNvPr id="63" name="Google Shape;63;p1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88774" y="294042"/>
            <a:ext cx="1086643" cy="3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2"/>
          <p:cNvSpPr/>
          <p:nvPr/>
        </p:nvSpPr>
        <p:spPr>
          <a:xfrm>
            <a:off x="7280775" y="1618200"/>
            <a:ext cx="1863300" cy="3535800"/>
          </a:xfrm>
          <a:prstGeom prst="rect">
            <a:avLst/>
          </a:prstGeom>
          <a:solidFill>
            <a:srgbClr val="FFCE3E"/>
          </a:solidFill>
          <a:ln>
            <a:noFill/>
          </a:ln>
        </p:spPr>
        <p:txBody>
          <a:bodyPr anchorCtr="0" anchor="ctr" bIns="121975" lIns="121975" spcFirstLastPara="1" rIns="121975" wrap="square" tIns="1219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" name="Google Shape;66;p12"/>
          <p:cNvSpPr/>
          <p:nvPr/>
        </p:nvSpPr>
        <p:spPr>
          <a:xfrm>
            <a:off x="7280774" y="0"/>
            <a:ext cx="1863300" cy="1693200"/>
          </a:xfrm>
          <a:prstGeom prst="rect">
            <a:avLst/>
          </a:prstGeom>
          <a:solidFill>
            <a:srgbClr val="9F00FF"/>
          </a:solidFill>
          <a:ln>
            <a:noFill/>
          </a:ln>
        </p:spPr>
        <p:txBody>
          <a:bodyPr anchorCtr="0" anchor="ctr" bIns="121975" lIns="121975" spcFirstLastPara="1" rIns="121975" wrap="square" tIns="1219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7" name="Google Shape;67;p1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462340" y="1270000"/>
            <a:ext cx="2681734" cy="3884102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2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7661777" y="422500"/>
            <a:ext cx="1086651" cy="748798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12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70" name="Google Shape;70;p1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631225" y="182575"/>
            <a:ext cx="1172395" cy="593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/>
          <p:nvPr>
            <p:ph type="title"/>
          </p:nvPr>
        </p:nvSpPr>
        <p:spPr>
          <a:xfrm>
            <a:off x="456818" y="12578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АКТУАЛЬНОСТЬ ИДЕИ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76" name="Google Shape;76;p13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" name="Google Shape;77;p13"/>
          <p:cNvSpPr txBox="1"/>
          <p:nvPr/>
        </p:nvSpPr>
        <p:spPr>
          <a:xfrm>
            <a:off x="417550" y="2023750"/>
            <a:ext cx="70227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По результатам опроса: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b="1" lang="ru" sz="15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50%</a:t>
            </a: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- трудность определения своей будущей профессии;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b="1" lang="ru" sz="15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63%</a:t>
            </a: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-не хватило информации, имеющейся в интернете;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b="1" lang="ru" sz="15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90%</a:t>
            </a: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- хотели бы иметь под рукой такой источник ( как наш сайт), в котором бы они смогли узнать всё и сразу о профессиях.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78" name="Google Shape;78;p13"/>
          <p:cNvPicPr preferRelativeResize="0"/>
          <p:nvPr/>
        </p:nvPicPr>
        <p:blipFill rotWithShape="1">
          <a:blip r:embed="rId3">
            <a:alphaModFix/>
          </a:blip>
          <a:srcRect b="0" l="25406" r="0" t="0"/>
          <a:stretch/>
        </p:blipFill>
        <p:spPr>
          <a:xfrm>
            <a:off x="0" y="835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3"/>
          <p:cNvSpPr txBox="1"/>
          <p:nvPr>
            <p:ph idx="12" type="sldNum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 sz="900"/>
              <a:t>‹#›</a:t>
            </a:fld>
            <a:endParaRPr sz="900"/>
          </a:p>
        </p:txBody>
      </p:sp>
      <p:pic>
        <p:nvPicPr>
          <p:cNvPr id="80" name="Google Shape;80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66900" y="3225825"/>
            <a:ext cx="3088668" cy="17991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4"/>
          <p:cNvSpPr txBox="1"/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86" name="Google Shape;86;p14"/>
          <p:cNvSpPr txBox="1"/>
          <p:nvPr>
            <p:ph idx="1" type="body"/>
          </p:nvPr>
        </p:nvSpPr>
        <p:spPr>
          <a:xfrm>
            <a:off x="427918" y="2322606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22860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Люди, не определившиеся с выбором профессии, в частности, </a:t>
            </a:r>
            <a:r>
              <a:rPr b="1" lang="ru" sz="1600" u="sng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подростки</a:t>
            </a:r>
            <a:r>
              <a:rPr lang="ru" sz="15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b="1" lang="ru" sz="15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выпускных классов, таких как</a:t>
            </a:r>
            <a:r>
              <a:rPr lang="ru" sz="15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b="1" lang="ru" sz="1600" u="sng">
                <a:latin typeface="Times New Roman"/>
                <a:ea typeface="Times New Roman"/>
                <a:cs typeface="Times New Roman"/>
                <a:sym typeface="Times New Roman"/>
              </a:rPr>
              <a:t>9-11 классы</a:t>
            </a:r>
            <a:r>
              <a:rPr lang="ru" sz="15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 sz="15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400">
              <a:solidFill>
                <a:srgbClr val="132C40"/>
              </a:solidFill>
            </a:endParaRPr>
          </a:p>
        </p:txBody>
      </p:sp>
      <p:pic>
        <p:nvPicPr>
          <p:cNvPr id="87" name="Google Shape;87;p14"/>
          <p:cNvPicPr preferRelativeResize="0"/>
          <p:nvPr/>
        </p:nvPicPr>
        <p:blipFill rotWithShape="1">
          <a:blip r:embed="rId3">
            <a:alphaModFix/>
          </a:blip>
          <a:srcRect b="0" l="25406" r="0" t="0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4"/>
          <p:cNvSpPr txBox="1"/>
          <p:nvPr>
            <p:ph idx="12" type="sldNum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 sz="900"/>
              <a:t>‹#›</a:t>
            </a:fld>
            <a:endParaRPr sz="900"/>
          </a:p>
        </p:txBody>
      </p:sp>
      <p:pic>
        <p:nvPicPr>
          <p:cNvPr id="89" name="Google Shape;89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07855" y="2975275"/>
            <a:ext cx="6648924" cy="2285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5"/>
          <p:cNvSpPr txBox="1"/>
          <p:nvPr>
            <p:ph type="title"/>
          </p:nvPr>
        </p:nvSpPr>
        <p:spPr>
          <a:xfrm>
            <a:off x="456817" y="148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95" name="Google Shape;95;p15"/>
          <p:cNvSpPr txBox="1"/>
          <p:nvPr/>
        </p:nvSpPr>
        <p:spPr>
          <a:xfrm>
            <a:off x="380550" y="2434575"/>
            <a:ext cx="6234600" cy="33525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-Нерешительность в своих действиях при выборе будущего себя;</a:t>
            </a:r>
            <a:endParaRPr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-незнание кем быть и что делать дальше. </a:t>
            </a:r>
            <a:endParaRPr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-Сомнения в правильности своего выбора.</a:t>
            </a:r>
            <a:endParaRPr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-Отсутствие индивидуального подхода на существующих платформах;</a:t>
            </a:r>
            <a:endParaRPr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-Потерянность в огромном количестве однотипной малофункциональной информации.</a:t>
            </a:r>
            <a:endParaRPr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b="0" i="0" sz="19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b="0" i="0" sz="19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1397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b="0" i="0" sz="19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96" name="Google Shape;96;p15"/>
          <p:cNvPicPr preferRelativeResize="0"/>
          <p:nvPr/>
        </p:nvPicPr>
        <p:blipFill rotWithShape="1">
          <a:blip r:embed="rId3">
            <a:alphaModFix/>
          </a:blip>
          <a:srcRect b="0" l="25406" r="0" t="0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15"/>
          <p:cNvSpPr txBox="1"/>
          <p:nvPr>
            <p:ph idx="12" type="sldNum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 sz="900"/>
              <a:t>‹#›</a:t>
            </a:fld>
            <a:endParaRPr sz="900"/>
          </a:p>
        </p:txBody>
      </p:sp>
      <p:pic>
        <p:nvPicPr>
          <p:cNvPr id="98" name="Google Shape;98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29204" y="1737077"/>
            <a:ext cx="2392495" cy="2392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6"/>
          <p:cNvSpPr txBox="1"/>
          <p:nvPr>
            <p:ph type="title"/>
          </p:nvPr>
        </p:nvSpPr>
        <p:spPr>
          <a:xfrm>
            <a:off x="432332" y="826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pic>
        <p:nvPicPr>
          <p:cNvPr id="104" name="Google Shape;104;p16"/>
          <p:cNvPicPr preferRelativeResize="0"/>
          <p:nvPr/>
        </p:nvPicPr>
        <p:blipFill rotWithShape="1">
          <a:blip r:embed="rId3">
            <a:alphaModFix/>
          </a:blip>
          <a:srcRect b="0" l="25406" r="0" t="0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16"/>
          <p:cNvSpPr txBox="1"/>
          <p:nvPr>
            <p:ph idx="12" type="sldNum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 sz="900"/>
              <a:t>‹#›</a:t>
            </a:fld>
            <a:endParaRPr sz="900"/>
          </a:p>
        </p:txBody>
      </p:sp>
      <p:sp>
        <p:nvSpPr>
          <p:cNvPr id="106" name="Google Shape;106;p16"/>
          <p:cNvSpPr txBox="1"/>
          <p:nvPr/>
        </p:nvSpPr>
        <p:spPr>
          <a:xfrm>
            <a:off x="661550" y="2067800"/>
            <a:ext cx="4779900" cy="204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Мы, команда ProfArt, хотим помогать ученикам выпускных классов, которые не могут определится с выбором будущей профессии, а также постараемся помочь им с их нерешительностью при выборе своего пути. Нашим предложением для них будет сайт с профориентационными тестами и собранной по ним статистикой, подробной актуальной информации о профессиях, которая будет частично представлена в виде комиксов, что делает изучение данной темы более увлекательным.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07" name="Google Shape;107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98650" y="1288893"/>
            <a:ext cx="2810534" cy="2810534"/>
          </a:xfrm>
          <a:prstGeom prst="rect">
            <a:avLst/>
          </a:prstGeom>
          <a:noFill/>
          <a:ln>
            <a:noFill/>
          </a:ln>
          <a:effectLst>
            <a:outerShdw blurRad="157163" rotWithShape="0" algn="bl" dir="6420000" dist="38100">
              <a:srgbClr val="000000">
                <a:alpha val="44000"/>
              </a:srgbClr>
            </a:outerShdw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7"/>
          <p:cNvSpPr txBox="1"/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13" name="Google Shape;113;p17"/>
          <p:cNvSpPr txBox="1"/>
          <p:nvPr/>
        </p:nvSpPr>
        <p:spPr>
          <a:xfrm>
            <a:off x="149675" y="2181200"/>
            <a:ext cx="5512800" cy="27678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22860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Times New Roman"/>
                <a:ea typeface="Times New Roman"/>
                <a:cs typeface="Times New Roman"/>
                <a:sym typeface="Times New Roman"/>
              </a:rPr>
              <a:t>Решая профориентационные тесты, отслеживая при этом свою статистику, также изучая информацию о профессиях в виде комиксов, и посещая лекции профориентационных психологов на нашем сайте, потребитель будет иметь более полную картину своей склонности к той или иной сфере деятельности, следовательно выбор профессии будет облегчен.</a:t>
            </a:r>
            <a:r>
              <a:rPr lang="ru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(тесты на сайте? ) порядковая визуализация решения проблемы. Какая технология? Как работает? Внешний вид сайта.</a:t>
            </a:r>
            <a:endParaRPr>
              <a:solidFill>
                <a:schemeClr val="accent3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t/>
            </a:r>
            <a:endParaRPr b="0" i="1" sz="8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1" sz="1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14" name="Google Shape;114;p17"/>
          <p:cNvPicPr preferRelativeResize="0"/>
          <p:nvPr/>
        </p:nvPicPr>
        <p:blipFill rotWithShape="1">
          <a:blip r:embed="rId3">
            <a:alphaModFix/>
          </a:blip>
          <a:srcRect b="0" l="25406" r="0" t="0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17"/>
          <p:cNvSpPr txBox="1"/>
          <p:nvPr>
            <p:ph idx="12" type="sldNum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 sz="900"/>
              <a:t>‹#›</a:t>
            </a:fld>
            <a:endParaRPr sz="900"/>
          </a:p>
        </p:txBody>
      </p:sp>
      <p:pic>
        <p:nvPicPr>
          <p:cNvPr id="116" name="Google Shape;116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23063" y="831310"/>
            <a:ext cx="2194674" cy="2821724"/>
          </a:xfrm>
          <a:prstGeom prst="rect">
            <a:avLst/>
          </a:prstGeom>
          <a:noFill/>
          <a:ln>
            <a:noFill/>
          </a:ln>
          <a:effectLst>
            <a:outerShdw blurRad="128588" rotWithShape="0" algn="bl" dir="6960000" dist="76200">
              <a:srgbClr val="000000">
                <a:alpha val="39000"/>
              </a:srgbClr>
            </a:outerShdw>
          </a:effectLst>
        </p:spPr>
      </p:pic>
      <p:sp>
        <p:nvSpPr>
          <p:cNvPr id="117" name="Google Shape;117;p17"/>
          <p:cNvSpPr/>
          <p:nvPr/>
        </p:nvSpPr>
        <p:spPr>
          <a:xfrm>
            <a:off x="457200" y="698500"/>
            <a:ext cx="1495500" cy="785100"/>
          </a:xfrm>
          <a:prstGeom prst="rect">
            <a:avLst/>
          </a:prstGeom>
          <a:solidFill>
            <a:srgbClr val="FF2F2D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8"/>
          <p:cNvSpPr/>
          <p:nvPr/>
        </p:nvSpPr>
        <p:spPr>
          <a:xfrm>
            <a:off x="456818" y="127014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18"/>
          <p:cNvSpPr txBox="1"/>
          <p:nvPr/>
        </p:nvSpPr>
        <p:spPr>
          <a:xfrm>
            <a:off x="488944" y="1806888"/>
            <a:ext cx="6936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124" name="Google Shape;124;p18"/>
          <p:cNvSpPr txBox="1"/>
          <p:nvPr>
            <p:ph type="title"/>
          </p:nvPr>
        </p:nvSpPr>
        <p:spPr>
          <a:xfrm>
            <a:off x="456817" y="12578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125" name="Google Shape;125;p18"/>
          <p:cNvSpPr txBox="1"/>
          <p:nvPr/>
        </p:nvSpPr>
        <p:spPr>
          <a:xfrm>
            <a:off x="457200" y="1971025"/>
            <a:ext cx="7071300" cy="35511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-317500" lvl="0" marL="45720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aleway"/>
              <a:buAutoNum type="arabicPeriod"/>
            </a:pPr>
            <a:r>
              <a:rPr b="0" i="1" lang="ru" sz="14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Мы работаем на рынке B2C</a:t>
            </a:r>
            <a:endParaRPr b="0" i="1" sz="14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7500" lvl="0" marL="45720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aleway"/>
              <a:buAutoNum type="arabicPeriod"/>
            </a:pPr>
            <a:r>
              <a:rPr b="1" i="1" lang="ru">
                <a:latin typeface="Raleway"/>
                <a:ea typeface="Raleway"/>
                <a:cs typeface="Raleway"/>
                <a:sym typeface="Raleway"/>
              </a:rPr>
              <a:t>TAM</a:t>
            </a:r>
            <a:r>
              <a:rPr i="1" lang="ru">
                <a:latin typeface="Raleway"/>
                <a:ea typeface="Raleway"/>
                <a:cs typeface="Raleway"/>
                <a:sym typeface="Raleway"/>
              </a:rPr>
              <a:t> (Total Addressable Market):около </a:t>
            </a:r>
            <a:r>
              <a:rPr i="1" lang="ru" u="sng">
                <a:latin typeface="Raleway"/>
                <a:ea typeface="Raleway"/>
                <a:cs typeface="Raleway"/>
                <a:sym typeface="Raleway"/>
              </a:rPr>
              <a:t>1,5 миллиона</a:t>
            </a:r>
            <a:endParaRPr i="1" u="sng"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u">
                <a:latin typeface="Raleway"/>
                <a:ea typeface="Raleway"/>
                <a:cs typeface="Raleway"/>
                <a:sym typeface="Raleway"/>
              </a:rPr>
              <a:t>SAM</a:t>
            </a:r>
            <a:r>
              <a:rPr i="1" lang="ru">
                <a:latin typeface="Raleway"/>
                <a:ea typeface="Raleway"/>
                <a:cs typeface="Raleway"/>
                <a:sym typeface="Raleway"/>
              </a:rPr>
              <a:t> (Serviceable Addressable Market)</a:t>
            </a:r>
            <a:r>
              <a:rPr i="1" lang="ru" u="sng">
                <a:latin typeface="Raleway"/>
                <a:ea typeface="Raleway"/>
                <a:cs typeface="Raleway"/>
                <a:sym typeface="Raleway"/>
              </a:rPr>
              <a:t>:400 тысяч подростков</a:t>
            </a:r>
            <a:endParaRPr i="1" u="sng"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ru">
                <a:latin typeface="Raleway"/>
                <a:ea typeface="Raleway"/>
                <a:cs typeface="Raleway"/>
                <a:sym typeface="Raleway"/>
              </a:rPr>
              <a:t>          </a:t>
            </a:r>
            <a:r>
              <a:rPr b="1" i="1" lang="ru">
                <a:latin typeface="Raleway"/>
                <a:ea typeface="Raleway"/>
                <a:cs typeface="Raleway"/>
                <a:sym typeface="Raleway"/>
              </a:rPr>
              <a:t>SOM</a:t>
            </a:r>
            <a:r>
              <a:rPr i="1" lang="ru">
                <a:latin typeface="Raleway"/>
                <a:ea typeface="Raleway"/>
                <a:cs typeface="Raleway"/>
                <a:sym typeface="Raleway"/>
              </a:rPr>
              <a:t> (Serviceable Obtainable Market):</a:t>
            </a:r>
            <a:r>
              <a:rPr i="1" lang="ru" u="sng">
                <a:latin typeface="Raleway"/>
                <a:ea typeface="Raleway"/>
                <a:cs typeface="Raleway"/>
                <a:sym typeface="Raleway"/>
              </a:rPr>
              <a:t>40-60 тысяч</a:t>
            </a:r>
            <a:r>
              <a:rPr i="1" lang="ru">
                <a:latin typeface="Raleway"/>
                <a:ea typeface="Raleway"/>
                <a:cs typeface="Raleway"/>
                <a:sym typeface="Raleway"/>
              </a:rPr>
              <a:t> активных пользователей</a:t>
            </a:r>
            <a:endParaRPr i="1"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ru">
                <a:latin typeface="Raleway"/>
                <a:ea typeface="Raleway"/>
                <a:cs typeface="Raleway"/>
                <a:sym typeface="Raleway"/>
              </a:rPr>
              <a:t>  3.</a:t>
            </a:r>
            <a:r>
              <a:rPr i="1" lang="ru" sz="1800"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Для первичной оценки: если сайт привлечет 10,000 активных пользователей в первый год, и        10% из них подпишутся на платную версию (в в месяц 1000х дохода),это составит</a:t>
            </a:r>
            <a:endParaRPr sz="13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22860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12,000х дохода в год. ( х-цена подписки -примерно 1000 рублей)</a:t>
            </a:r>
            <a:endParaRPr sz="13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22860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- Если дополнительно будут реализованы рекламные контракты и платные мероприятия, доход  может вырасти до</a:t>
            </a:r>
            <a:endParaRPr sz="13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22860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30,000х−50,000х в первый год, с перспективой роста на 20-30% ежегодно по мере расширения</a:t>
            </a:r>
            <a:endParaRPr sz="110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800"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>
              <a:solidFill>
                <a:srgbClr val="FF2F2D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26" name="Google Shape;126;p18"/>
          <p:cNvPicPr preferRelativeResize="0"/>
          <p:nvPr/>
        </p:nvPicPr>
        <p:blipFill rotWithShape="1">
          <a:blip r:embed="rId3">
            <a:alphaModFix/>
          </a:blip>
          <a:srcRect b="0" l="25406" r="0" t="0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18"/>
          <p:cNvSpPr txBox="1"/>
          <p:nvPr>
            <p:ph idx="12" type="sldNum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 sz="900"/>
              <a:t>‹#›</a:t>
            </a:fld>
            <a:endParaRPr sz="900"/>
          </a:p>
        </p:txBody>
      </p:sp>
      <p:sp>
        <p:nvSpPr>
          <p:cNvPr id="128" name="Google Shape;128;p18"/>
          <p:cNvSpPr/>
          <p:nvPr/>
        </p:nvSpPr>
        <p:spPr>
          <a:xfrm>
            <a:off x="717800" y="763525"/>
            <a:ext cx="1389600" cy="369300"/>
          </a:xfrm>
          <a:prstGeom prst="rect">
            <a:avLst/>
          </a:prstGeom>
          <a:solidFill>
            <a:srgbClr val="FF2F2D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9"/>
          <p:cNvSpPr/>
          <p:nvPr/>
        </p:nvSpPr>
        <p:spPr>
          <a:xfrm>
            <a:off x="235901" y="816550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" name="Google Shape;134;p19"/>
          <p:cNvSpPr txBox="1"/>
          <p:nvPr/>
        </p:nvSpPr>
        <p:spPr>
          <a:xfrm>
            <a:off x="539519" y="2275288"/>
            <a:ext cx="6936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>
              <a:solidFill>
                <a:srgbClr val="FF2F2D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35" name="Google Shape;135;p19"/>
          <p:cNvSpPr txBox="1"/>
          <p:nvPr>
            <p:ph type="title"/>
          </p:nvPr>
        </p:nvSpPr>
        <p:spPr>
          <a:xfrm>
            <a:off x="235900" y="816550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pic>
        <p:nvPicPr>
          <p:cNvPr id="136" name="Google Shape;136;p19"/>
          <p:cNvPicPr preferRelativeResize="0"/>
          <p:nvPr/>
        </p:nvPicPr>
        <p:blipFill rotWithShape="1">
          <a:blip r:embed="rId3">
            <a:alphaModFix/>
          </a:blip>
          <a:srcRect b="0" l="25406" r="0" t="0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19"/>
          <p:cNvSpPr txBox="1"/>
          <p:nvPr>
            <p:ph idx="12" type="sldNum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 sz="900"/>
              <a:t>‹#›</a:t>
            </a:fld>
            <a:endParaRPr sz="900"/>
          </a:p>
        </p:txBody>
      </p:sp>
      <p:graphicFrame>
        <p:nvGraphicFramePr>
          <p:cNvPr id="138" name="Google Shape;138;p19"/>
          <p:cNvGraphicFramePr/>
          <p:nvPr/>
        </p:nvGraphicFramePr>
        <p:xfrm>
          <a:off x="235900" y="1396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{140957C8-217A-4093-90E8-5DECC10FD94E}</a:tableStyleId>
              </a:tblPr>
              <a:tblGrid>
                <a:gridCol w="1185000"/>
                <a:gridCol w="969400"/>
                <a:gridCol w="1229375"/>
                <a:gridCol w="952325"/>
                <a:gridCol w="1612900"/>
                <a:gridCol w="1098575"/>
                <a:gridCol w="1041825"/>
              </a:tblGrid>
              <a:tr h="6462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Удобство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функционал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Качество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Интерактивность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Ценовая политика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Итоговый</a:t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 балл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5220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Карьера</a:t>
                      </a:r>
                      <a:r>
                        <a:rPr lang="ru"/>
                        <a:t>.ру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4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4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4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2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3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>
                          <a:solidFill>
                            <a:schemeClr val="dk1"/>
                          </a:solidFill>
                        </a:rPr>
                        <a:t>17</a:t>
                      </a:r>
                      <a:endParaRPr b="1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</a:tr>
              <a:tr h="4200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Куда.ру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3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3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3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3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4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>
                          <a:solidFill>
                            <a:schemeClr val="dk1"/>
                          </a:solidFill>
                        </a:rPr>
                        <a:t>16</a:t>
                      </a:r>
                      <a:endParaRPr b="1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</a:tr>
              <a:tr h="4200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YourCareer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4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4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4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3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3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>
                          <a:solidFill>
                            <a:schemeClr val="dk1"/>
                          </a:solidFill>
                        </a:rPr>
                        <a:t>18</a:t>
                      </a:r>
                      <a:endParaRPr b="1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</a:tr>
              <a:tr h="6462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Обр. учреждения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2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3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4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1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2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>
                          <a:solidFill>
                            <a:schemeClr val="dk1"/>
                          </a:solidFill>
                        </a:rPr>
                        <a:t>12</a:t>
                      </a:r>
                      <a:endParaRPr b="1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</a:tr>
              <a:tr h="4200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/>
                        <a:t>Найди свою дорогу</a:t>
                      </a:r>
                      <a:endParaRPr b="1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4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5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4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5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4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600">
                          <a:solidFill>
                            <a:schemeClr val="dk1"/>
                          </a:solidFill>
                        </a:rPr>
                        <a:t>22</a:t>
                      </a:r>
                      <a:endParaRPr b="1" sz="16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0"/>
          <p:cNvSpPr txBox="1"/>
          <p:nvPr/>
        </p:nvSpPr>
        <p:spPr>
          <a:xfrm>
            <a:off x="488951" y="2345550"/>
            <a:ext cx="8390100" cy="235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aleway"/>
              <a:buChar char="●"/>
            </a:pPr>
            <a:r>
              <a:rPr lang="ru" sz="1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Бесплатный доступ к базовому функционалу: Сайт будет предлагать бесплатный доступ к основной информации о профессиях, тестам на склонности и интересы, статьям о выборе профессии и т.д. 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aleway"/>
              <a:buChar char="●"/>
            </a:pPr>
            <a:r>
              <a:rPr lang="ru" sz="1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Платные премиум-функции: Сайт будет предлагать платные функции для тех, кто хочет получить более глубокую информацию и инструменты для профориентации, например:  Онлайн-консультации с профессиональными профориентационными психологами.  Доступ к расширенной базе данных о профессиях с более детальным описанием и анализом.  Дополнительные тесты и упражнения для самопознания.  Возможность поиска работы в выбранной профессии.  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aleway"/>
              <a:buChar char="●"/>
            </a:pPr>
            <a:r>
              <a:rPr lang="ru" sz="1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Партнерские программы: Сайт будет сотрудничать с образовательными учреждениями, центрами профориентации, компаниями, чтобы предлагать подросткам дополнительные возможности для развития и карьеры.  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aleway"/>
              <a:buChar char="●"/>
            </a:pPr>
            <a:r>
              <a:rPr lang="ru" sz="1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Реклама на сайте ;</a:t>
            </a:r>
            <a:endParaRPr b="1" sz="13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44" name="Google Shape;144;p20"/>
          <p:cNvSpPr/>
          <p:nvPr/>
        </p:nvSpPr>
        <p:spPr>
          <a:xfrm>
            <a:off x="456826" y="1270150"/>
            <a:ext cx="39549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p20"/>
          <p:cNvSpPr txBox="1"/>
          <p:nvPr>
            <p:ph type="title"/>
          </p:nvPr>
        </p:nvSpPr>
        <p:spPr>
          <a:xfrm>
            <a:off x="456826" y="1257875"/>
            <a:ext cx="46041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</a:t>
            </a:r>
            <a:endParaRPr sz="3000">
              <a:solidFill>
                <a:schemeClr val="lt1"/>
              </a:solidFill>
            </a:endParaRPr>
          </a:p>
        </p:txBody>
      </p:sp>
      <p:pic>
        <p:nvPicPr>
          <p:cNvPr id="146" name="Google Shape;146;p20"/>
          <p:cNvPicPr preferRelativeResize="0"/>
          <p:nvPr/>
        </p:nvPicPr>
        <p:blipFill rotWithShape="1">
          <a:blip r:embed="rId3">
            <a:alphaModFix/>
          </a:blip>
          <a:srcRect b="0" l="25406" r="0" t="0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20"/>
          <p:cNvSpPr txBox="1"/>
          <p:nvPr>
            <p:ph idx="12" type="sldNum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 sz="900"/>
              <a:t>‹#›</a:t>
            </a:fld>
            <a:endParaRPr sz="9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1"/>
          <p:cNvSpPr txBox="1"/>
          <p:nvPr>
            <p:ph type="title"/>
          </p:nvPr>
        </p:nvSpPr>
        <p:spPr>
          <a:xfrm>
            <a:off x="456817" y="1257881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b="1" lang="ru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53" name="Google Shape;153;p21"/>
          <p:cNvSpPr txBox="1"/>
          <p:nvPr>
            <p:ph idx="1" type="body"/>
          </p:nvPr>
        </p:nvSpPr>
        <p:spPr>
          <a:xfrm>
            <a:off x="209175" y="1858175"/>
            <a:ext cx="8654400" cy="337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22860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300">
                <a:latin typeface="Roboto"/>
                <a:ea typeface="Roboto"/>
                <a:cs typeface="Roboto"/>
                <a:sym typeface="Roboto"/>
              </a:rPr>
              <a:t>1. </a:t>
            </a:r>
            <a:r>
              <a:rPr b="1" lang="ru" sz="1300">
                <a:latin typeface="Roboto"/>
                <a:ea typeface="Roboto"/>
                <a:cs typeface="Roboto"/>
                <a:sym typeface="Roboto"/>
              </a:rPr>
              <a:t>Исследования и концепция</a:t>
            </a:r>
            <a:r>
              <a:rPr lang="ru" sz="1300">
                <a:latin typeface="Roboto"/>
                <a:ea typeface="Roboto"/>
                <a:cs typeface="Roboto"/>
                <a:sym typeface="Roboto"/>
              </a:rPr>
              <a:t>:</a:t>
            </a:r>
            <a:endParaRPr sz="1300">
              <a:latin typeface="Roboto"/>
              <a:ea typeface="Roboto"/>
              <a:cs typeface="Roboto"/>
              <a:sym typeface="Roboto"/>
            </a:endParaRPr>
          </a:p>
          <a:p>
            <a:pPr indent="22860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300">
                <a:latin typeface="Roboto"/>
                <a:ea typeface="Roboto"/>
                <a:cs typeface="Roboto"/>
                <a:sym typeface="Roboto"/>
              </a:rPr>
              <a:t>   - Проведены предварительные исследования целевой аудитории — подростков, родителей и специалистов в области профориентации.</a:t>
            </a:r>
            <a:endParaRPr sz="1300">
              <a:latin typeface="Roboto"/>
              <a:ea typeface="Roboto"/>
              <a:cs typeface="Roboto"/>
              <a:sym typeface="Roboto"/>
            </a:endParaRPr>
          </a:p>
          <a:p>
            <a:pPr indent="22860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300">
                <a:latin typeface="Roboto"/>
                <a:ea typeface="Roboto"/>
                <a:cs typeface="Roboto"/>
                <a:sym typeface="Roboto"/>
              </a:rPr>
              <a:t>   - Создаются  начальные прототипы контента (включая концепты комиксов)</a:t>
            </a:r>
            <a:endParaRPr sz="1300">
              <a:latin typeface="Roboto"/>
              <a:ea typeface="Roboto"/>
              <a:cs typeface="Roboto"/>
              <a:sym typeface="Roboto"/>
            </a:endParaRPr>
          </a:p>
          <a:p>
            <a:pPr indent="22860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300">
                <a:latin typeface="Roboto"/>
                <a:ea typeface="Roboto"/>
                <a:cs typeface="Roboto"/>
                <a:sym typeface="Roboto"/>
              </a:rPr>
              <a:t>2. </a:t>
            </a:r>
            <a:r>
              <a:rPr b="1" lang="ru" sz="1300">
                <a:latin typeface="Roboto"/>
                <a:ea typeface="Roboto"/>
                <a:cs typeface="Roboto"/>
                <a:sym typeface="Roboto"/>
              </a:rPr>
              <a:t>Разработка </a:t>
            </a:r>
            <a:r>
              <a:rPr lang="ru" sz="1300">
                <a:latin typeface="Roboto"/>
                <a:ea typeface="Roboto"/>
                <a:cs typeface="Roboto"/>
                <a:sym typeface="Roboto"/>
              </a:rPr>
              <a:t>:</a:t>
            </a:r>
            <a:endParaRPr sz="1300">
              <a:latin typeface="Roboto"/>
              <a:ea typeface="Roboto"/>
              <a:cs typeface="Roboto"/>
              <a:sym typeface="Roboto"/>
            </a:endParaRPr>
          </a:p>
          <a:p>
            <a:pPr indent="22860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300">
                <a:latin typeface="Roboto"/>
                <a:ea typeface="Roboto"/>
                <a:cs typeface="Roboto"/>
                <a:sym typeface="Roboto"/>
              </a:rPr>
              <a:t>   - Закладываются основные технические решения для платформы, включая выбор технологического стека и архитектуры, которые обеспечивают возможность дальнейшей разработки.</a:t>
            </a:r>
            <a:endParaRPr sz="1300">
              <a:latin typeface="Roboto"/>
              <a:ea typeface="Roboto"/>
              <a:cs typeface="Roboto"/>
              <a:sym typeface="Roboto"/>
            </a:endParaRPr>
          </a:p>
          <a:p>
            <a:pPr indent="22860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300">
                <a:latin typeface="Roboto"/>
                <a:ea typeface="Roboto"/>
                <a:cs typeface="Roboto"/>
                <a:sym typeface="Roboto"/>
              </a:rPr>
              <a:t>   - Проводится начальный этап разработки сайта; базовые функциональные возможности (интерфейс, контентная структура).</a:t>
            </a:r>
            <a:endParaRPr sz="1300">
              <a:latin typeface="Roboto"/>
              <a:ea typeface="Roboto"/>
              <a:cs typeface="Roboto"/>
              <a:sym typeface="Roboto"/>
            </a:endParaRPr>
          </a:p>
          <a:p>
            <a:pPr indent="22860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 sz="1300">
              <a:latin typeface="Roboto"/>
              <a:ea typeface="Roboto"/>
              <a:cs typeface="Roboto"/>
              <a:sym typeface="Roboto"/>
            </a:endParaRPr>
          </a:p>
          <a:p>
            <a:pPr indent="22860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300">
                <a:latin typeface="Roboto"/>
                <a:ea typeface="Roboto"/>
                <a:cs typeface="Roboto"/>
                <a:sym typeface="Roboto"/>
              </a:rPr>
              <a:t>3. </a:t>
            </a:r>
            <a:r>
              <a:rPr b="1" lang="ru" sz="1300">
                <a:latin typeface="Roboto"/>
                <a:ea typeface="Roboto"/>
                <a:cs typeface="Roboto"/>
                <a:sym typeface="Roboto"/>
              </a:rPr>
              <a:t>Команда и организация </a:t>
            </a:r>
            <a:r>
              <a:rPr lang="ru" sz="1300">
                <a:latin typeface="Roboto"/>
                <a:ea typeface="Roboto"/>
                <a:cs typeface="Roboto"/>
                <a:sym typeface="Roboto"/>
              </a:rPr>
              <a:t>:</a:t>
            </a:r>
            <a:endParaRPr sz="1300">
              <a:latin typeface="Roboto"/>
              <a:ea typeface="Roboto"/>
              <a:cs typeface="Roboto"/>
              <a:sym typeface="Roboto"/>
            </a:endParaRPr>
          </a:p>
          <a:p>
            <a:pPr indent="22860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300">
                <a:latin typeface="Roboto"/>
                <a:ea typeface="Roboto"/>
                <a:cs typeface="Roboto"/>
                <a:sym typeface="Roboto"/>
              </a:rPr>
              <a:t>   - Сформирована управленческая команда, включающая специалистов по разработке, контент-менеджменту, маркетингу и поддержке пользователей.</a:t>
            </a:r>
            <a:endParaRPr sz="13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i="1" sz="14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200"/>
              <a:buNone/>
            </a:pPr>
            <a:r>
              <a:t/>
            </a:r>
            <a:endParaRPr/>
          </a:p>
        </p:txBody>
      </p:sp>
      <p:pic>
        <p:nvPicPr>
          <p:cNvPr id="154" name="Google Shape;154;p21"/>
          <p:cNvPicPr preferRelativeResize="0"/>
          <p:nvPr/>
        </p:nvPicPr>
        <p:blipFill rotWithShape="1">
          <a:blip r:embed="rId3">
            <a:alphaModFix/>
          </a:blip>
          <a:srcRect b="0" l="25406" r="0" t="0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21"/>
          <p:cNvSpPr txBox="1"/>
          <p:nvPr>
            <p:ph idx="12" type="sldNum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 sz="900"/>
              <a:t>‹#›</a:t>
            </a:fld>
            <a:endParaRPr sz="900"/>
          </a:p>
        </p:txBody>
      </p:sp>
      <p:pic>
        <p:nvPicPr>
          <p:cNvPr id="156" name="Google Shape;156;p21"/>
          <p:cNvPicPr preferRelativeResize="0"/>
          <p:nvPr/>
        </p:nvPicPr>
        <p:blipFill rotWithShape="1">
          <a:blip r:embed="rId4">
            <a:alphaModFix/>
          </a:blip>
          <a:srcRect b="11308" l="0" r="0" t="14192"/>
          <a:stretch/>
        </p:blipFill>
        <p:spPr>
          <a:xfrm>
            <a:off x="4836250" y="772400"/>
            <a:ext cx="4027325" cy="1200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2"/>
          <p:cNvSpPr txBox="1"/>
          <p:nvPr>
            <p:ph type="title"/>
          </p:nvPr>
        </p:nvSpPr>
        <p:spPr>
          <a:xfrm>
            <a:off x="401717" y="1270006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162" name="Google Shape;162;p22"/>
          <p:cNvSpPr txBox="1"/>
          <p:nvPr/>
        </p:nvSpPr>
        <p:spPr>
          <a:xfrm>
            <a:off x="609150" y="2088575"/>
            <a:ext cx="6782100" cy="27498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noAutofit/>
          </a:bodyPr>
          <a:lstStyle/>
          <a:p>
            <a:pPr indent="228600" lvl="0" marL="0" rtl="0" algn="just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- </a:t>
            </a:r>
            <a:r>
              <a:rPr b="1" lang="ru"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Месяц 1-2: Завершение разработки и тестирование продукта</a:t>
            </a:r>
            <a:endParaRPr b="1" sz="13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228600" lvl="0" marL="0" rtl="0" algn="just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- </a:t>
            </a:r>
            <a:r>
              <a:rPr b="1" lang="ru"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Месяц 3: Запуск маркетинговой кампании</a:t>
            </a:r>
            <a:endParaRPr b="1" sz="13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228600" lvl="0" marL="0" rtl="0" algn="just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- </a:t>
            </a:r>
            <a:r>
              <a:rPr b="1" lang="ru"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Месяц 4-5: Расширение функциональности</a:t>
            </a:r>
            <a:endParaRPr b="1" sz="13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228600" lvl="0" marL="0" rtl="0" algn="just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3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- </a:t>
            </a:r>
            <a:r>
              <a:rPr b="1" lang="ru" sz="13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Месяц 6: Начало монетизации</a:t>
            </a:r>
            <a:endParaRPr b="1" sz="13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228600" lvl="0" marL="0" rtl="0" algn="just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- </a:t>
            </a:r>
            <a:r>
              <a:rPr b="1" lang="ru"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Месяц 7-8: Анализ и оптимизация</a:t>
            </a:r>
            <a:endParaRPr b="1" sz="13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228600" lvl="0" marL="0" rtl="0" algn="just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- </a:t>
            </a:r>
            <a:r>
              <a:rPr b="1" lang="ru"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Месяц 9-10: Масштабирование бизнеса</a:t>
            </a:r>
            <a:endParaRPr b="1" sz="13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228600" lvl="0" marL="0" rtl="0" algn="just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- </a:t>
            </a:r>
            <a:r>
              <a:rPr b="1" lang="ru"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Месяц 11-12: Устойчивое развитие и рост</a:t>
            </a:r>
            <a:endParaRPr sz="13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228600" lvl="0" marL="0" rtl="0" algn="just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 b="1" sz="9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1" sz="1400" u="none" cap="none" strike="noStrike">
              <a:solidFill>
                <a:srgbClr val="98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254000" lvl="0" marL="5461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63" name="Google Shape;163;p22"/>
          <p:cNvPicPr preferRelativeResize="0"/>
          <p:nvPr/>
        </p:nvPicPr>
        <p:blipFill rotWithShape="1">
          <a:blip r:embed="rId3">
            <a:alphaModFix/>
          </a:blip>
          <a:srcRect b="0" l="25406" r="0" t="0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22"/>
          <p:cNvSpPr txBox="1"/>
          <p:nvPr>
            <p:ph idx="12" type="sldNum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 sz="900"/>
              <a:t>‹#›</a:t>
            </a:fld>
            <a:endParaRPr sz="900"/>
          </a:p>
        </p:txBody>
      </p:sp>
      <p:pic>
        <p:nvPicPr>
          <p:cNvPr id="165" name="Google Shape;165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93160" y="1818700"/>
            <a:ext cx="3353416" cy="27498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3"/>
          <p:cNvSpPr txBox="1"/>
          <p:nvPr>
            <p:ph type="title"/>
          </p:nvPr>
        </p:nvSpPr>
        <p:spPr>
          <a:xfrm>
            <a:off x="456827" y="1257875"/>
            <a:ext cx="60174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b="1" lang="ru">
                <a:latin typeface="Raleway"/>
                <a:ea typeface="Raleway"/>
                <a:cs typeface="Raleway"/>
                <a:sym typeface="Raleway"/>
              </a:rPr>
              <a:t>Запрос 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71" name="Google Shape;171;p23"/>
          <p:cNvSpPr txBox="1"/>
          <p:nvPr>
            <p:ph idx="1" type="body"/>
          </p:nvPr>
        </p:nvSpPr>
        <p:spPr>
          <a:xfrm>
            <a:off x="456818" y="2340281"/>
            <a:ext cx="7993200" cy="64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i="1" lang="ru" sz="1400"/>
              <a:t>Инвесторам - финансирование в размере 1 000 000 рублей </a:t>
            </a:r>
            <a:endParaRPr i="1" sz="14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i="1" lang="ru" sz="1400"/>
              <a:t>Университет</a:t>
            </a:r>
            <a:r>
              <a:rPr i="1" lang="ru" sz="1400"/>
              <a:t> - технологии, компетенции  </a:t>
            </a:r>
            <a:endParaRPr i="1" sz="1400"/>
          </a:p>
        </p:txBody>
      </p:sp>
      <p:pic>
        <p:nvPicPr>
          <p:cNvPr id="172" name="Google Shape;172;p23"/>
          <p:cNvPicPr preferRelativeResize="0"/>
          <p:nvPr/>
        </p:nvPicPr>
        <p:blipFill rotWithShape="1">
          <a:blip r:embed="rId3">
            <a:alphaModFix/>
          </a:blip>
          <a:srcRect b="0" l="25406" r="0" t="0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p23"/>
          <p:cNvSpPr txBox="1"/>
          <p:nvPr>
            <p:ph idx="12" type="sldNum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 sz="900"/>
              <a:t>‹#›</a:t>
            </a:fld>
            <a:endParaRPr sz="9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4"/>
          <p:cNvSpPr txBox="1"/>
          <p:nvPr>
            <p:ph type="title"/>
          </p:nvPr>
        </p:nvSpPr>
        <p:spPr>
          <a:xfrm>
            <a:off x="456793" y="895981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179" name="Google Shape;179;p24"/>
          <p:cNvGraphicFramePr/>
          <p:nvPr/>
        </p:nvGraphicFramePr>
        <p:xfrm>
          <a:off x="401985" y="15424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{3652D937-0ADE-4861-81DE-3BD58B76B934}</a:tableStyleId>
              </a:tblPr>
              <a:tblGrid>
                <a:gridCol w="1985675"/>
                <a:gridCol w="1206450"/>
                <a:gridCol w="3269375"/>
              </a:tblGrid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БУДЕШЬ ДЕЛАТЬ?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5D8E1"/>
                    </a:solidFill>
                  </a:tcPr>
                </a:tc>
              </a:tr>
              <a:tr h="5111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Пухова Е. Ф.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лидер, коммуникатор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организация работы команды, ведение переговоров 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Агакишиев Р. К.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помощник лидера, художник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помощь лидеру в его обязанностях, создание комиксов 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Нарзиев А. Д.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Финансист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рассчитывание себестоимости проекта, решение финансовых вопросов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98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Алибеков А. А.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Маркетолог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анализ рынка, целевых потребителей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98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Петров Я. А.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Инженер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решение вопросов планирования работы продукта, его технология а также вопросы материально-технического снабжения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id="180" name="Google Shape;180;p24"/>
          <p:cNvPicPr preferRelativeResize="0"/>
          <p:nvPr/>
        </p:nvPicPr>
        <p:blipFill rotWithShape="1">
          <a:blip r:embed="rId3">
            <a:alphaModFix/>
          </a:blip>
          <a:srcRect b="0" l="25406" r="0" t="0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24"/>
          <p:cNvSpPr txBox="1"/>
          <p:nvPr>
            <p:ph idx="12" type="sldNum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 sz="900"/>
              <a:t>‹#›</a:t>
            </a:fld>
            <a:endParaRPr sz="9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5"/>
          <p:cNvSpPr txBox="1"/>
          <p:nvPr>
            <p:ph type="title"/>
          </p:nvPr>
        </p:nvSpPr>
        <p:spPr>
          <a:xfrm>
            <a:off x="347142" y="849106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 </a:t>
            </a:r>
            <a:endParaRPr sz="3000">
              <a:solidFill>
                <a:srgbClr val="FF2F2D"/>
              </a:solidFill>
            </a:endParaRPr>
          </a:p>
        </p:txBody>
      </p:sp>
      <p:pic>
        <p:nvPicPr>
          <p:cNvPr id="187" name="Google Shape;187;p25"/>
          <p:cNvPicPr preferRelativeResize="0"/>
          <p:nvPr/>
        </p:nvPicPr>
        <p:blipFill rotWithShape="1">
          <a:blip r:embed="rId3">
            <a:alphaModFix/>
          </a:blip>
          <a:srcRect b="0" l="25406" r="0" t="0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p25"/>
          <p:cNvSpPr txBox="1"/>
          <p:nvPr>
            <p:ph idx="12" type="sldNum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 sz="900"/>
              <a:t>‹#›</a:t>
            </a:fld>
            <a:endParaRPr sz="900"/>
          </a:p>
        </p:txBody>
      </p:sp>
      <p:pic>
        <p:nvPicPr>
          <p:cNvPr id="189" name="Google Shape;189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245752" y="1947800"/>
            <a:ext cx="2510922" cy="2802051"/>
          </a:xfrm>
          <a:prstGeom prst="rect">
            <a:avLst/>
          </a:prstGeom>
          <a:noFill/>
          <a:ln>
            <a:noFill/>
          </a:ln>
        </p:spPr>
      </p:pic>
      <p:sp>
        <p:nvSpPr>
          <p:cNvPr id="190" name="Google Shape;190;p25"/>
          <p:cNvSpPr txBox="1"/>
          <p:nvPr/>
        </p:nvSpPr>
        <p:spPr>
          <a:xfrm>
            <a:off x="457200" y="1578500"/>
            <a:ext cx="24003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Пухова Елизавета</a:t>
            </a:r>
            <a:endParaRPr sz="15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91" name="Google Shape;191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887350" y="1947800"/>
            <a:ext cx="2077096" cy="2802050"/>
          </a:xfrm>
          <a:prstGeom prst="rect">
            <a:avLst/>
          </a:prstGeom>
          <a:noFill/>
          <a:ln>
            <a:noFill/>
          </a:ln>
          <a:effectLst>
            <a:outerShdw blurRad="157163" rotWithShape="0" algn="bl" dir="6420000" dist="57150">
              <a:srgbClr val="000000">
                <a:alpha val="44000"/>
              </a:srgbClr>
            </a:outerShdw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