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y="5143500" cx="9144000"/>
  <p:notesSz cx="6858000" cy="9144000"/>
  <p:embeddedFontLst>
    <p:embeddedFont>
      <p:font typeface="Raleway"/>
      <p:regular r:id="rId28"/>
      <p:bold r:id="rId29"/>
      <p:italic r:id="rId30"/>
      <p:boldItalic r:id="rId31"/>
    </p:embeddedFont>
    <p:embeddedFont>
      <p:font typeface="Lato"/>
      <p:regular r:id="rId32"/>
      <p:bold r:id="rId33"/>
      <p:italic r:id="rId34"/>
      <p:boldItalic r:id="rId35"/>
    </p:embeddedFont>
    <p:embeddedFont>
      <p:font typeface="Montserrat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E040A2B-4524-454D-BC43-E7EC657CC017}">
  <a:tblStyle styleId="{EE040A2B-4524-454D-BC43-E7EC657CC0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Raleway-regular.fntdata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aleway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aleway-boldItalic.fntdata"/><Relationship Id="rId30" Type="http://schemas.openxmlformats.org/officeDocument/2006/relationships/font" Target="fonts/Raleway-italic.fntdata"/><Relationship Id="rId11" Type="http://schemas.openxmlformats.org/officeDocument/2006/relationships/slide" Target="slides/slide5.xml"/><Relationship Id="rId33" Type="http://schemas.openxmlformats.org/officeDocument/2006/relationships/font" Target="fonts/Lato-bold.fntdata"/><Relationship Id="rId10" Type="http://schemas.openxmlformats.org/officeDocument/2006/relationships/slide" Target="slides/slide4.xml"/><Relationship Id="rId32" Type="http://schemas.openxmlformats.org/officeDocument/2006/relationships/font" Target="fonts/Lato-regular.fntdata"/><Relationship Id="rId13" Type="http://schemas.openxmlformats.org/officeDocument/2006/relationships/slide" Target="slides/slide7.xml"/><Relationship Id="rId35" Type="http://schemas.openxmlformats.org/officeDocument/2006/relationships/font" Target="fonts/Lato-boldItalic.fntdata"/><Relationship Id="rId12" Type="http://schemas.openxmlformats.org/officeDocument/2006/relationships/slide" Target="slides/slide6.xml"/><Relationship Id="rId34" Type="http://schemas.openxmlformats.org/officeDocument/2006/relationships/font" Target="fonts/Lato-italic.fntdata"/><Relationship Id="rId15" Type="http://schemas.openxmlformats.org/officeDocument/2006/relationships/slide" Target="slides/slide9.xml"/><Relationship Id="rId37" Type="http://schemas.openxmlformats.org/officeDocument/2006/relationships/font" Target="fonts/Montserrat-bold.fntdata"/><Relationship Id="rId14" Type="http://schemas.openxmlformats.org/officeDocument/2006/relationships/slide" Target="slides/slide8.xml"/><Relationship Id="rId36" Type="http://schemas.openxmlformats.org/officeDocument/2006/relationships/font" Target="fonts/Montserrat-regular.fntdata"/><Relationship Id="rId17" Type="http://schemas.openxmlformats.org/officeDocument/2006/relationships/slide" Target="slides/slide11.xml"/><Relationship Id="rId39" Type="http://schemas.openxmlformats.org/officeDocument/2006/relationships/font" Target="fonts/Montserrat-boldItalic.fntdata"/><Relationship Id="rId16" Type="http://schemas.openxmlformats.org/officeDocument/2006/relationships/slide" Target="slides/slide10.xml"/><Relationship Id="rId38" Type="http://schemas.openxmlformats.org/officeDocument/2006/relationships/font" Target="fonts/Montserrat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d251bb473_0_6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d251bb473_0_6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251bb473_0_6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d251bb473_0_6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e965474a9_3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e965474a9_3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723630543_1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723630543_1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cb9a0b074_1_12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cb9a0b074_1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e965474a9_3_37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e965474a9_3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080465c7be_0_1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080465c7b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723630543_5_2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723630543_5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080465c7be_0_2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080465c7be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080465c7be_0_3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080465c7be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e965474a9_3_3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e965474a9_3_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d814cf7d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d814cf7d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080465c7be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080465c7be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cb9a0b074_1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cb9a0b074_1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cb9a0b074_1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cb9a0b074_1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cb9a0b074_1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cb9a0b074_1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0fe143f36c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0fe143f36c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0fe143f36c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0fe143f36c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1690d337f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1690d337f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0fe143f36c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0fe143f36c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e965474a9_3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e965474a9_3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3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7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rgbClr val="353535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9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" name="Google Shape;5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9" name="Google Shape;59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11"/>
          <p:cNvSpPr txBox="1"/>
          <p:nvPr>
            <p:ph hasCustomPrompt="1"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/>
          <p:nvPr>
            <p:ph type="title"/>
          </p:nvPr>
        </p:nvSpPr>
        <p:spPr>
          <a:xfrm>
            <a:off x="283100" y="712150"/>
            <a:ext cx="8631600" cy="38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Сколько языков </a:t>
            </a:r>
            <a:br>
              <a:rPr lang="ru"/>
            </a:br>
            <a:r>
              <a:rPr lang="ru"/>
              <a:t>нужно знать, чтобы</a:t>
            </a:r>
            <a:br>
              <a:rPr lang="ru"/>
            </a:br>
            <a:r>
              <a:rPr lang="ru">
                <a:solidFill>
                  <a:schemeClr val="accent5"/>
                </a:solidFill>
              </a:rPr>
              <a:t>общаться</a:t>
            </a:r>
            <a:r>
              <a:rPr lang="ru">
                <a:solidFill>
                  <a:schemeClr val="accent5"/>
                </a:solidFill>
              </a:rPr>
              <a:t> со всеми </a:t>
            </a:r>
            <a:br>
              <a:rPr lang="ru">
                <a:solidFill>
                  <a:schemeClr val="accent5"/>
                </a:solidFill>
              </a:rPr>
            </a:br>
            <a:r>
              <a:rPr lang="ru">
                <a:solidFill>
                  <a:schemeClr val="accent5"/>
                </a:solidFill>
              </a:rPr>
              <a:t>людьми в мире?</a:t>
            </a:r>
            <a:br>
              <a:rPr lang="ru">
                <a:solidFill>
                  <a:schemeClr val="accent5"/>
                </a:solidFill>
              </a:rPr>
            </a:b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/>
          <p:nvPr>
            <p:ph type="title"/>
          </p:nvPr>
        </p:nvSpPr>
        <p:spPr>
          <a:xfrm>
            <a:off x="283099" y="712150"/>
            <a:ext cx="8622300" cy="38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accent5"/>
                </a:solidFill>
              </a:rPr>
              <a:t>Всего один! </a:t>
            </a:r>
            <a:r>
              <a:rPr lang="ru"/>
              <a:t>Язык тела!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b="0" lang="ru" sz="2400"/>
              <a:t>(и небольшая помощь достижений научно-технического прогресса, конечно же)</a:t>
            </a:r>
            <a:endParaRPr b="0"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/>
          <p:nvPr>
            <p:ph type="title"/>
          </p:nvPr>
        </p:nvSpPr>
        <p:spPr>
          <a:xfrm>
            <a:off x="265500" y="1912650"/>
            <a:ext cx="4171500" cy="131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400">
                <a:solidFill>
                  <a:schemeClr val="dk2"/>
                </a:solidFill>
              </a:rPr>
              <a:t>Объединив достижения в сфере использования полиграфа и невербалики - человек способен узнать о другом даже то, чего тот не </a:t>
            </a:r>
            <a:r>
              <a:rPr lang="ru" sz="3300"/>
              <a:t>говорил вслух!</a:t>
            </a:r>
            <a:endParaRPr sz="4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400">
              <a:solidFill>
                <a:schemeClr val="dk2"/>
              </a:solidFill>
            </a:endParaRPr>
          </a:p>
        </p:txBody>
      </p:sp>
      <p:pic>
        <p:nvPicPr>
          <p:cNvPr id="83" name="Google Shape;8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9400" y="0"/>
            <a:ext cx="45546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>
            <p:ph idx="1" type="body"/>
          </p:nvPr>
        </p:nvSpPr>
        <p:spPr>
          <a:xfrm>
            <a:off x="4832750" y="980400"/>
            <a:ext cx="4033800" cy="31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dk1"/>
                </a:solidFill>
              </a:rPr>
              <a:t>Это Джанет Кук .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000000"/>
                </a:solidFill>
              </a:rPr>
              <a:t>В 1979 году она устроилась на работу в The Washington Post, соврав в резюме о том, что она имеет учёную степень и во время студенчества получила журналисткую премию.</a:t>
            </a:r>
            <a:endParaRPr sz="1800">
              <a:solidFill>
                <a:srgbClr val="000000"/>
              </a:solidFill>
            </a:endParaRPr>
          </a:p>
        </p:txBody>
      </p:sp>
      <p:pic>
        <p:nvPicPr>
          <p:cNvPr id="89" name="Google Shape;8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06938"/>
            <a:ext cx="4573500" cy="289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idx="1" type="subTitle"/>
          </p:nvPr>
        </p:nvSpPr>
        <p:spPr>
          <a:xfrm>
            <a:off x="265500" y="653700"/>
            <a:ext cx="4045200" cy="383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dk1"/>
                </a:solidFill>
              </a:rPr>
              <a:t>Как вскрылась её ложь?</a:t>
            </a:r>
            <a:endParaRPr b="1" sz="3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ru" sz="1800"/>
              <a:t>В 1981 году она получила Пулитцеровскую премию за историю о восьмилетнем мальчике из Вашингтона, страдающего героиновой зависимостью. Конечно же, история оказалась ложью, чем вызвала крупный скандал, первый возврат Пулитцеровской премии и падение акций The Washington Post на 7,39% в день публикации новости о разоблачении.</a:t>
            </a:r>
            <a:endParaRPr sz="1800"/>
          </a:p>
        </p:txBody>
      </p:sp>
      <p:pic>
        <p:nvPicPr>
          <p:cNvPr id="95" name="Google Shape;9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/>
          <p:nvPr>
            <p:ph idx="1" type="body"/>
          </p:nvPr>
        </p:nvSpPr>
        <p:spPr>
          <a:xfrm>
            <a:off x="4832750" y="980400"/>
            <a:ext cx="4033800" cy="31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dk1"/>
                </a:solidFill>
              </a:rPr>
              <a:t>Это Джейсон Блэр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000000"/>
                </a:solidFill>
              </a:rPr>
              <a:t>В апреле 2003 года The New York Times  впервые поймали его на плагиате. И не успев узнать его прочие нарушения до мая - The New York Times попалась на ещё множестве нарушений в статьях данного журналиста. Он был уволен, а The New York Times, потеряла 15,41% от цены акций за один день. Это событие было названо«одной из низших точек за свою 152-летнюю историю»</a:t>
            </a:r>
            <a:endParaRPr sz="1800">
              <a:solidFill>
                <a:srgbClr val="000000"/>
              </a:solidFill>
            </a:endParaRPr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86225"/>
            <a:ext cx="4680350" cy="30472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>
            <p:ph idx="1" type="body"/>
          </p:nvPr>
        </p:nvSpPr>
        <p:spPr>
          <a:xfrm>
            <a:off x="4832750" y="980400"/>
            <a:ext cx="4033800" cy="31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dk1"/>
                </a:solidFill>
              </a:rPr>
              <a:t>А это Александр Рудаков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000000"/>
                </a:solidFill>
              </a:rPr>
              <a:t>И он уже два раза обманул вас за время презентации, потому что он на самом деле акции </a:t>
            </a:r>
            <a:r>
              <a:rPr lang="ru" sz="1800"/>
              <a:t>The New York Times упали на 22,7%, The Washington Post на 14,67%, а эта презентация была создана на основе презентации братьев Хит 2015 года по продукту Google translate</a:t>
            </a:r>
            <a:endParaRPr sz="1800">
              <a:solidFill>
                <a:srgbClr val="000000"/>
              </a:solidFill>
            </a:endParaRPr>
          </a:p>
        </p:txBody>
      </p:sp>
      <p:pic>
        <p:nvPicPr>
          <p:cNvPr id="107" name="Google Shape;10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629026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idx="4294967295" type="body"/>
          </p:nvPr>
        </p:nvSpPr>
        <p:spPr>
          <a:xfrm>
            <a:off x="481300" y="529650"/>
            <a:ext cx="4151100" cy="40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800">
                <a:solidFill>
                  <a:schemeClr val="accent5"/>
                </a:solidFill>
              </a:rPr>
              <a:t>Пол Экман</a:t>
            </a:r>
            <a:endParaRPr b="1" sz="2800">
              <a:solidFill>
                <a:schemeClr val="accent5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ru" sz="2200"/>
              <a:t>американский психолог, профессор Калифорнийского университета в Сан-Франциско, специалист в области психологии эмоций, межличностного общения, психологии.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</a:rPr>
              <a:t>Его клиенты озвучивают свой запрос через приложение.</a:t>
            </a:r>
            <a:r>
              <a:rPr lang="ru">
                <a:solidFill>
                  <a:schemeClr val="lt1"/>
                </a:solidFill>
              </a:rPr>
              <a:t> 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ru">
                <a:solidFill>
                  <a:schemeClr val="lt1"/>
                </a:solidFill>
              </a:rPr>
              <a:t>Он может посоветовать наилучшую камеру с учетом пожеланий клиента.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13" name="Google Shape;11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0700" y="256300"/>
            <a:ext cx="4151102" cy="2897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>
            <p:ph idx="4294967295" type="body"/>
          </p:nvPr>
        </p:nvSpPr>
        <p:spPr>
          <a:xfrm>
            <a:off x="481300" y="529650"/>
            <a:ext cx="4151100" cy="40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800">
                <a:solidFill>
                  <a:schemeClr val="accent5"/>
                </a:solidFill>
              </a:rPr>
              <a:t>Всего 6 </a:t>
            </a:r>
            <a:r>
              <a:rPr lang="ru" sz="2200"/>
              <a:t>универсальных эмоций, свойственных каждому независимо от расы и культуры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</a:rPr>
              <a:t>Его клиенты озвучивают свой запрос через приложение. 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ru">
                <a:solidFill>
                  <a:schemeClr val="lt1"/>
                </a:solidFill>
              </a:rPr>
              <a:t>Он может посоветовать наилучшую камеру с учетом пожеланий клиента.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4800" y="152400"/>
            <a:ext cx="4206801" cy="4347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/>
          <p:nvPr>
            <p:ph idx="4294967295" type="body"/>
          </p:nvPr>
        </p:nvSpPr>
        <p:spPr>
          <a:xfrm>
            <a:off x="481300" y="529650"/>
            <a:ext cx="4151100" cy="40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800">
                <a:solidFill>
                  <a:schemeClr val="accent5"/>
                </a:solidFill>
              </a:rPr>
              <a:t>Кроме Чака Норриса, конечно же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</a:rPr>
              <a:t>Его клиенты озвучивают свой запрос через приложение. 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ru">
                <a:solidFill>
                  <a:schemeClr val="lt1"/>
                </a:solidFill>
              </a:rPr>
              <a:t>Он может посоветовать наилучшую камеру с учетом пожеланий клиента.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4800" y="152400"/>
            <a:ext cx="3487351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200">
                <a:solidFill>
                  <a:schemeClr val="accent5"/>
                </a:solidFill>
              </a:rPr>
              <a:t>Верность “чистого” полиграфа</a:t>
            </a:r>
            <a:endParaRPr sz="4200"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ru" sz="2100"/>
              <a:t>Равняется порядка 80%. Итого - ещё 20% неясных и ложных результатов.</a:t>
            </a:r>
            <a:br>
              <a:rPr b="0" lang="ru" sz="2100"/>
            </a:br>
            <a:r>
              <a:rPr b="0" lang="ru" sz="2100"/>
              <a:t>И ещё 20% историй , которые повторятся.</a:t>
            </a:r>
            <a:endParaRPr b="0"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2100"/>
              <a:t>А что, если это можно изменить?</a:t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2400" u="sng"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 Shot 2015-11-20 at 9.47.21 AM.png" id="135" name="Google Shape;135;p24"/>
          <p:cNvPicPr preferRelativeResize="0"/>
          <p:nvPr/>
        </p:nvPicPr>
        <p:blipFill rotWithShape="1">
          <a:blip r:embed="rId3">
            <a:alphaModFix/>
          </a:blip>
          <a:srcRect b="0" l="4413" r="4404" t="0"/>
          <a:stretch/>
        </p:blipFill>
        <p:spPr>
          <a:xfrm>
            <a:off x="0" y="0"/>
            <a:ext cx="9144000" cy="5143504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4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Скандалы. Теракты. Специалисты без специальности.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 Shot 2015-11-20 at 9.47.21 AM.png" id="141" name="Google Shape;141;p25"/>
          <p:cNvPicPr preferRelativeResize="0"/>
          <p:nvPr/>
        </p:nvPicPr>
        <p:blipFill rotWithShape="1">
          <a:blip r:embed="rId3">
            <a:alphaModFix/>
          </a:blip>
          <a:srcRect b="0" l="4413" r="4404" t="0"/>
          <a:stretch/>
        </p:blipFill>
        <p:spPr>
          <a:xfrm>
            <a:off x="0" y="0"/>
            <a:ext cx="9144000" cy="5143504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5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ru"/>
            </a:br>
            <a:r>
              <a:rPr lang="ru"/>
              <a:t>А ведь этого можно было избежать.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6"/>
          <p:cNvSpPr txBox="1"/>
          <p:nvPr>
            <p:ph type="title"/>
          </p:nvPr>
        </p:nvSpPr>
        <p:spPr>
          <a:xfrm>
            <a:off x="283099" y="712150"/>
            <a:ext cx="8612100" cy="38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300"/>
          </a:p>
          <a:p>
            <a:pPr indent="0" lvl="0" marL="0" rtl="0" algn="l">
              <a:spcBef>
                <a:spcPts val="1600"/>
              </a:spcBef>
              <a:spcAft>
                <a:spcPts val="1000"/>
              </a:spcAft>
              <a:buNone/>
            </a:pPr>
            <a:r>
              <a:rPr lang="ru" sz="2200"/>
              <a:t>Исследования Калифорнийского университета, где были объединены метод полиграфа и знания невербалики показали  точность </a:t>
            </a:r>
            <a:r>
              <a:rPr lang="ru" sz="2200"/>
              <a:t>распознавания</a:t>
            </a:r>
            <a:r>
              <a:rPr lang="ru" sz="2200"/>
              <a:t> лжи порядка 95%</a:t>
            </a:r>
            <a:endParaRPr sz="2200"/>
          </a:p>
        </p:txBody>
      </p:sp>
      <p:sp>
        <p:nvSpPr>
          <p:cNvPr id="148" name="Google Shape;148;p26"/>
          <p:cNvSpPr txBox="1"/>
          <p:nvPr/>
        </p:nvSpPr>
        <p:spPr>
          <a:xfrm>
            <a:off x="283100" y="4654975"/>
            <a:ext cx="6244200" cy="25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7"/>
          <p:cNvSpPr txBox="1"/>
          <p:nvPr>
            <p:ph type="title"/>
          </p:nvPr>
        </p:nvSpPr>
        <p:spPr>
          <a:xfrm>
            <a:off x="265500" y="754200"/>
            <a:ext cx="4045200" cy="36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1800">
                <a:solidFill>
                  <a:schemeClr val="lt2"/>
                </a:solidFill>
              </a:rPr>
              <a:t>На данный момент на территории РФ подобными исследованиями занимается исключительно международная академия лжи. И в качестве предоставления услуг - предлагает она исключительно услуги образования.</a:t>
            </a:r>
            <a:endParaRPr sz="3400">
              <a:solidFill>
                <a:schemeClr val="lt2"/>
              </a:solidFill>
            </a:endParaRPr>
          </a:p>
        </p:txBody>
      </p:sp>
      <p:pic>
        <p:nvPicPr>
          <p:cNvPr id="154" name="Google Shape;15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619250"/>
            <a:ext cx="4572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4700" y="162737"/>
            <a:ext cx="4254600" cy="48180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Кусок клейкой ленты, который удерживает заметку на слайде" id="160" name="Google Shape;160;p28"/>
          <p:cNvPicPr preferRelativeResize="0"/>
          <p:nvPr/>
        </p:nvPicPr>
        <p:blipFill rotWithShape="1">
          <a:blip r:embed="rId4">
            <a:alphaModFix/>
          </a:blip>
          <a:srcRect b="10011" l="9244" r="2118" t="5926"/>
          <a:stretch/>
        </p:blipFill>
        <p:spPr>
          <a:xfrm rot="154828">
            <a:off x="3536000" y="147301"/>
            <a:ext cx="2072000" cy="7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8"/>
          <p:cNvSpPr txBox="1"/>
          <p:nvPr/>
        </p:nvSpPr>
        <p:spPr>
          <a:xfrm>
            <a:off x="2855550" y="687397"/>
            <a:ext cx="3432900" cy="76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Кто заинтересован?</a:t>
            </a:r>
            <a:endParaRPr b="1" sz="25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2" name="Google Shape;162;p28"/>
          <p:cNvSpPr txBox="1"/>
          <p:nvPr>
            <p:ph idx="4294967295" type="body"/>
          </p:nvPr>
        </p:nvSpPr>
        <p:spPr>
          <a:xfrm>
            <a:off x="2855550" y="1377475"/>
            <a:ext cx="3432900" cy="33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➔"/>
            </a:pPr>
            <a:r>
              <a:rPr b="1" lang="ru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Крупные компании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➔"/>
            </a:pPr>
            <a:r>
              <a:rPr b="1" lang="ru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Государственные службы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200"/>
              <a:buFont typeface="Raleway"/>
              <a:buChar char="➔"/>
            </a:pPr>
            <a:r>
              <a:rPr b="1" lang="ru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Психиатрические учреждения</a:t>
            </a:r>
            <a:br>
              <a:rPr lang="ru" sz="1200">
                <a:latin typeface="Raleway"/>
                <a:ea typeface="Raleway"/>
                <a:cs typeface="Raleway"/>
                <a:sym typeface="Raleway"/>
              </a:rPr>
            </a:br>
            <a:endParaRPr sz="12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9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Смета минимальных затрат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168" name="Google Shape;168;p29"/>
          <p:cNvGraphicFramePr/>
          <p:nvPr/>
        </p:nvGraphicFramePr>
        <p:xfrm>
          <a:off x="408700" y="498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{EE040A2B-4524-454D-BC43-E7EC657CC017}</a:tableStyleId>
              </a:tblPr>
              <a:tblGrid>
                <a:gridCol w="2017575"/>
                <a:gridCol w="1601925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Статья расходов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Стоимость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Кол-во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Итого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Камера Panasonic HC-X1500 черный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р.154 990,00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р.1 239 920,00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Полиграф "Полискор"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р.150 000,00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р.150 000,00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Установка оборудования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р.15 000,00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р.15 000,00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Обучение по программе "Профайлер-верификатор"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р.70 000,00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р.70 000,00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5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Обучение по программе "полиграф"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р.50 000,00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р.50 000,00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8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Итого:</a:t>
                      </a:r>
                      <a:endParaRPr b="1" sz="17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р.1 524 920,00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Смета фиксированных месячных трат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174" name="Google Shape;174;p30"/>
          <p:cNvGraphicFramePr/>
          <p:nvPr/>
        </p:nvGraphicFramePr>
        <p:xfrm>
          <a:off x="328025" y="497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{EE040A2B-4524-454D-BC43-E7EC657CC017}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Статья расходов</a:t>
                      </a:r>
                      <a:endParaRPr b="1"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стоимость</a:t>
                      </a:r>
                      <a:endParaRPr b="1"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кол-во</a:t>
                      </a:r>
                      <a:endParaRPr b="1"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итого</a:t>
                      </a:r>
                      <a:endParaRPr b="1"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ЗП руководителя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р.50 000,00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1,00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р.50 000,00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Диагностика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р.10 000,00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0,17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р.1 660,00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Аренда помещения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р.40 000,00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р.40 000,00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Итого:</a:t>
                      </a:r>
                      <a:endParaRPr b="1" sz="1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р.91.660,00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1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Минимальные переменные месячные траты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180" name="Google Shape;180;p31"/>
          <p:cNvGraphicFramePr/>
          <p:nvPr/>
        </p:nvGraphicFramePr>
        <p:xfrm>
          <a:off x="952500" y="1809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{EE040A2B-4524-454D-BC43-E7EC657CC017}</a:tableStyleId>
              </a:tblPr>
              <a:tblGrid>
                <a:gridCol w="3098200"/>
                <a:gridCol w="1217500"/>
                <a:gridCol w="11135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Статья расходов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Стоимость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Кол-во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Итого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ЗП полиграфолога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50000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50000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ЗП профайлера-верификатора 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50000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100000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СММ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40000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40000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Итого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190000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2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latin typeface="Montserrat"/>
                <a:ea typeface="Montserrat"/>
                <a:cs typeface="Montserrat"/>
                <a:sym typeface="Montserrat"/>
              </a:rPr>
              <a:t>При использовании 75%(уср.) от максимальной пропускной способности предприятия при минимальном штате, средней ценой по рынку, с учётом шестидневной рабочей недели с продолжительность рабочего дня порядка 9 часов предприятие окупится через 2 месяца работы(без года подготовки). Итого - 14 месяцев.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33"/>
          <p:cNvPicPr preferRelativeResize="0"/>
          <p:nvPr/>
        </p:nvPicPr>
        <p:blipFill rotWithShape="1">
          <a:blip r:embed="rId3">
            <a:alphaModFix/>
          </a:blip>
          <a:srcRect b="14093" l="2132" r="6751" t="6554"/>
          <a:stretch/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3"/>
          <p:cNvSpPr txBox="1"/>
          <p:nvPr>
            <p:ph type="title"/>
          </p:nvPr>
        </p:nvSpPr>
        <p:spPr>
          <a:xfrm>
            <a:off x="283099" y="712150"/>
            <a:ext cx="8622300" cy="38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Спасибо за внимание!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