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kijU4GF1ObHxFSBO5EgPvnKtG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FFAC00"/>
    <a:srgbClr val="ADDAE3"/>
    <a:srgbClr val="8F00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168296-DB2E-4C5B-B5E4-E02B5083B682}">
  <a:tblStyle styleId="{24168296-DB2E-4C5B-B5E4-E02B5083B682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9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9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20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0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20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20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20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20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20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20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20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20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20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20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3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23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23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23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{24168296-DB2E-4C5B-B5E4-E02B5083B682}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23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23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23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23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23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23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23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3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2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4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4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4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4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4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lnSpcReduction="10000"/>
          </a:bodyPr>
          <a:lstStyle/>
          <a:p>
            <a:pPr lvl="0">
              <a:buClr>
                <a:srgbClr val="8F00FF"/>
              </a:buClr>
              <a:buSzPts val="4000"/>
            </a:pPr>
            <a:r>
              <a:rPr lang="ru-RU" sz="4000" dirty="0">
                <a:solidFill>
                  <a:srgbClr val="8F00FF"/>
                </a:solidFill>
              </a:rPr>
              <a:t>Система сквозного позиционирования монокристаллических алмазных пластин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Подойлов Игорь Олегович</a:t>
            </a: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dirty="0">
                <a:solidFill>
                  <a:srgbClr val="1B1B1B"/>
                </a:solidFill>
              </a:rPr>
              <a:t>Аспирант 1.3.5 Физическая электроника</a:t>
            </a:r>
            <a:endParaRPr dirty="0"/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https://sun9-54.userapi.com/impg/Toj08ZU-NW5hVTG9ztu8fRgtwDrzoolZGnF1zA/c6XLttnWs4E.jpg?size=1620x2160&amp;quality=95&amp;sign=a58ee3acd229fc20661e780a68e656fc&amp;type=album">
            <a:extLst>
              <a:ext uri="{FF2B5EF4-FFF2-40B4-BE49-F238E27FC236}">
                <a16:creationId xmlns:a16="http://schemas.microsoft.com/office/drawing/2014/main" id="{5DFF0A2E-E7E5-45F9-A853-218CAD335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499" y="2343230"/>
            <a:ext cx="3404109" cy="453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Проблема или возможность</a:t>
            </a:r>
            <a:endParaRPr dirty="0"/>
          </a:p>
        </p:txBody>
      </p:sp>
      <p:sp>
        <p:nvSpPr>
          <p:cNvPr id="117" name="Google Shape;117;p2"/>
          <p:cNvSpPr txBox="1"/>
          <p:nvPr/>
        </p:nvSpPr>
        <p:spPr>
          <a:xfrm>
            <a:off x="559689" y="2987644"/>
            <a:ext cx="6124231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ru-RU" dirty="0"/>
              <a:t>Оценка качества монокристаллических алмазных пластин требует проведения комплекса исследований на различном оборудовании (ИК\УФ-спектрометр, прибор для измерения внутренних напряжений и т.д.). Из-за неоднородности изучаемых характеристик по всему объему образца требуется создать карту распределения изучаемых параметров. Поскольку каждое измерительное оборудование имеет собственную систему позиционирования, возникает проблема сопоставления карт измерений с различных приборов относительно друг друга. Данный проект предлагает решение в виде программного комплекса, обеспечивающего объединения результатов измерений.</a:t>
            </a:r>
          </a:p>
        </p:txBody>
      </p:sp>
      <p:grpSp>
        <p:nvGrpSpPr>
          <p:cNvPr id="118" name="Google Shape;118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1" name="Google Shape;121;p2"/>
          <p:cNvSpPr txBox="1"/>
          <p:nvPr/>
        </p:nvSpPr>
        <p:spPr>
          <a:xfrm>
            <a:off x="7602118" y="3051018"/>
            <a:ext cx="409739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ru-RU" dirty="0"/>
              <a:t>Основными пользователями являются</a:t>
            </a:r>
            <a:r>
              <a:rPr lang="en-US" dirty="0"/>
              <a:t>:</a:t>
            </a:r>
          </a:p>
          <a:p>
            <a:pPr marL="285750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Алмазодобывающие предприятия</a:t>
            </a:r>
          </a:p>
          <a:p>
            <a:pPr marL="285750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Научные лаборатории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/>
              <a:t>Компании по синтезу </a:t>
            </a:r>
          </a:p>
          <a:p>
            <a:pPr lvl="0" algn="just">
              <a:spcAft>
                <a:spcPts val="1200"/>
              </a:spcAft>
            </a:pPr>
            <a:r>
              <a:rPr lang="ru-RU" dirty="0"/>
              <a:t>монокристаллических алмазных пластин.</a:t>
            </a:r>
          </a:p>
        </p:txBody>
      </p:sp>
      <p:grpSp>
        <p:nvGrpSpPr>
          <p:cNvPr id="123" name="Google Shape;123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4" name="Google Shape;124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5" name="Picture 2" descr="https://www.agddiamonds.ru/press_service/news/config/.pressrel20230531/image.jpg">
            <a:extLst>
              <a:ext uri="{FF2B5EF4-FFF2-40B4-BE49-F238E27FC236}">
                <a16:creationId xmlns:a16="http://schemas.microsoft.com/office/drawing/2014/main" id="{56A8A376-7774-43C2-ACD4-B300642AB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813" y="5881478"/>
            <a:ext cx="2345739" cy="68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953B31-2CD8-4BE2-B4D4-ACFD65671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650" y="5787114"/>
            <a:ext cx="1454023" cy="865041"/>
          </a:xfrm>
          <a:prstGeom prst="rect">
            <a:avLst/>
          </a:prstGeom>
        </p:spPr>
      </p:pic>
      <p:pic>
        <p:nvPicPr>
          <p:cNvPr id="17" name="Picture 6" descr="https://sun9-73.userapi.com/impg/iQvdLaz4KPp_6Q_JoDP7_cCE21uGWgRS4pk9mg/xSxQQ3c-n0g.jpg?size=604x604&amp;quality=95&amp;sign=00a84191df14a017ca55ea0feba7f35c&amp;c_uniq_tag=p090U_WdAiHqG8mIZvD3OlWZp1flUA3HFkPmI1TzTP4&amp;type=album">
            <a:extLst>
              <a:ext uri="{FF2B5EF4-FFF2-40B4-BE49-F238E27FC236}">
                <a16:creationId xmlns:a16="http://schemas.microsoft.com/office/drawing/2014/main" id="{B7F7C17E-B814-42FC-903B-7B5364352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402" y="5787114"/>
            <a:ext cx="882255" cy="88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4" name="Google Shape;134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8" name="Google Shape;138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3" name="Google Shape;143;p3"/>
          <p:cNvSpPr txBox="1"/>
          <p:nvPr/>
        </p:nvSpPr>
        <p:spPr>
          <a:xfrm>
            <a:off x="6944993" y="3175192"/>
            <a:ext cx="4345769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Экономит время</a:t>
            </a: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Увеличивает точность измерения</a:t>
            </a: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dirty="0">
                <a:solidFill>
                  <a:srgbClr val="8F00FF"/>
                </a:solidFill>
                <a:ea typeface="Helvetica Neue"/>
              </a:rPr>
              <a:t>Повышает качество производимого продукта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609152" y="3188386"/>
            <a:ext cx="498978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Ключевой особенностью разрабатываемого продукта является возможность совмещения результатов измерения с разных приборов Заказчика </a:t>
            </a:r>
            <a:endParaRPr dirty="0"/>
          </a:p>
        </p:txBody>
      </p:sp>
      <p:sp>
        <p:nvSpPr>
          <p:cNvPr id="145" name="Google Shape;145;p3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Ключевая ценность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2" name="Google Shape;152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7" name="Google Shape;157;p4"/>
          <p:cNvSpPr txBox="1"/>
          <p:nvPr/>
        </p:nvSpPr>
        <p:spPr>
          <a:xfrm>
            <a:off x="589496" y="645301"/>
            <a:ext cx="93655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lvl="0">
              <a:buClr>
                <a:srgbClr val="8F00FF"/>
              </a:buClr>
              <a:buSzPts val="4000"/>
            </a:pPr>
            <a:r>
              <a:rPr lang="ru-RU" sz="3600" dirty="0">
                <a:solidFill>
                  <a:srgbClr val="8F00FF"/>
                </a:solidFill>
              </a:rPr>
              <a:t>Система сквозного позиционирования монокристаллических алмазных пластин</a:t>
            </a:r>
            <a:endParaRPr lang="ru-RU" sz="16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58" name="Google Shape;158;p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59" name="Google Shape;159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FBEA4AF-8A9F-4E66-80FE-B5841B9CD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329" y="2289578"/>
            <a:ext cx="8363341" cy="4075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9" name="Google Shape;169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6" name="Google Shape;176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16" name="Google Shape;157;p4">
            <a:extLst>
              <a:ext uri="{FF2B5EF4-FFF2-40B4-BE49-F238E27FC236}">
                <a16:creationId xmlns:a16="http://schemas.microsoft.com/office/drawing/2014/main" id="{A920FCF1-3D85-4374-B89A-D5ACDA89D6F3}"/>
              </a:ext>
            </a:extLst>
          </p:cNvPr>
          <p:cNvSpPr txBox="1"/>
          <p:nvPr/>
        </p:nvSpPr>
        <p:spPr>
          <a:xfrm>
            <a:off x="589496" y="645301"/>
            <a:ext cx="93655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lvl="0">
              <a:buClr>
                <a:srgbClr val="8F00FF"/>
              </a:buClr>
              <a:buSzPts val="4000"/>
            </a:pPr>
            <a:r>
              <a:rPr lang="ru-RU" sz="3600" dirty="0">
                <a:solidFill>
                  <a:srgbClr val="8F00FF"/>
                </a:solidFill>
              </a:rPr>
              <a:t>Система сквозного позиционирования монокристаллических алмазных пластин</a:t>
            </a:r>
            <a:endParaRPr lang="ru-RU" sz="16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2A6373-E567-4BD2-B422-754D6EA63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80" y="2031798"/>
            <a:ext cx="3704848" cy="18912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235E58-953A-419F-A59F-E50170FD6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2945" y="4216866"/>
            <a:ext cx="3737504" cy="18951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3A73A2-4C2E-4448-87EC-33B2C96A6B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437" y="2022082"/>
            <a:ext cx="3704848" cy="19010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CB0DE4-6DDB-4050-BD11-482BC227C1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4912" y="4216866"/>
            <a:ext cx="3727897" cy="19225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166FFCF5-507D-4DC4-B721-996168D3069C}"/>
              </a:ext>
            </a:extLst>
          </p:cNvPr>
          <p:cNvSpPr/>
          <p:nvPr/>
        </p:nvSpPr>
        <p:spPr>
          <a:xfrm>
            <a:off x="4699074" y="2283340"/>
            <a:ext cx="2939972" cy="2880026"/>
          </a:xfrm>
          <a:prstGeom prst="ellipse">
            <a:avLst/>
          </a:prstGeom>
          <a:solidFill>
            <a:srgbClr val="8F00FF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99B0C58C-C66D-4A89-966D-CB982F413C5C}"/>
              </a:ext>
            </a:extLst>
          </p:cNvPr>
          <p:cNvSpPr/>
          <p:nvPr/>
        </p:nvSpPr>
        <p:spPr>
          <a:xfrm>
            <a:off x="1403758" y="1049765"/>
            <a:ext cx="3403652" cy="3249882"/>
          </a:xfrm>
          <a:prstGeom prst="ellipse">
            <a:avLst/>
          </a:prstGeom>
          <a:solidFill>
            <a:srgbClr val="FBB3C1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8498A12-5085-4A32-B8F6-6C41585AE57E}"/>
              </a:ext>
            </a:extLst>
          </p:cNvPr>
          <p:cNvSpPr/>
          <p:nvPr/>
        </p:nvSpPr>
        <p:spPr>
          <a:xfrm>
            <a:off x="311297" y="3457692"/>
            <a:ext cx="1744016" cy="1670674"/>
          </a:xfrm>
          <a:prstGeom prst="ellipse">
            <a:avLst/>
          </a:prstGeom>
          <a:solidFill>
            <a:srgbClr val="FFAC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882C731-984F-4F35-9960-5E89B7ECD53F}"/>
              </a:ext>
            </a:extLst>
          </p:cNvPr>
          <p:cNvSpPr/>
          <p:nvPr/>
        </p:nvSpPr>
        <p:spPr>
          <a:xfrm>
            <a:off x="3464567" y="5003610"/>
            <a:ext cx="2837756" cy="2708308"/>
          </a:xfrm>
          <a:prstGeom prst="ellipse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52020869-0166-4A39-B7FF-BEC626618420}"/>
              </a:ext>
            </a:extLst>
          </p:cNvPr>
          <p:cNvSpPr/>
          <p:nvPr/>
        </p:nvSpPr>
        <p:spPr>
          <a:xfrm>
            <a:off x="1057546" y="5015931"/>
            <a:ext cx="2060742" cy="2049682"/>
          </a:xfrm>
          <a:prstGeom prst="ellipse">
            <a:avLst/>
          </a:prstGeom>
          <a:solidFill>
            <a:srgbClr val="ADDAE3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4" name="Google Shape;184;p6" descr="2022-11-09 02.38.2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6499" y="-2"/>
            <a:ext cx="4880971" cy="6858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" name="Google Shape;186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87" name="Google Shape;187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3" name="Google Shape;193;p6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grpSp>
        <p:nvGrpSpPr>
          <p:cNvPr id="194" name="Google Shape;194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95" name="Google Shape;195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Овал 26">
            <a:extLst>
              <a:ext uri="{FF2B5EF4-FFF2-40B4-BE49-F238E27FC236}">
                <a16:creationId xmlns:a16="http://schemas.microsoft.com/office/drawing/2014/main" id="{96FCF7F8-99E9-4286-BC0D-BCBD0DDF9CEF}"/>
              </a:ext>
            </a:extLst>
          </p:cNvPr>
          <p:cNvSpPr/>
          <p:nvPr/>
        </p:nvSpPr>
        <p:spPr>
          <a:xfrm>
            <a:off x="1921723" y="3025703"/>
            <a:ext cx="3085687" cy="2977969"/>
          </a:xfrm>
          <a:prstGeom prst="ellipse">
            <a:avLst/>
          </a:prstGeom>
          <a:solidFill>
            <a:srgbClr val="D5D5D5">
              <a:alpha val="8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9F94539-D536-49C3-877F-98BDA4EDCEF3}"/>
              </a:ext>
            </a:extLst>
          </p:cNvPr>
          <p:cNvGrpSpPr/>
          <p:nvPr/>
        </p:nvGrpSpPr>
        <p:grpSpPr>
          <a:xfrm>
            <a:off x="1848193" y="4144993"/>
            <a:ext cx="2924161" cy="1023560"/>
            <a:chOff x="4150135" y="504417"/>
            <a:chExt cx="2924161" cy="1023560"/>
          </a:xfrm>
        </p:grpSpPr>
        <p:sp>
          <p:nvSpPr>
            <p:cNvPr id="192" name="Google Shape;192;p6"/>
            <p:cNvSpPr txBox="1"/>
            <p:nvPr/>
          </p:nvSpPr>
          <p:spPr>
            <a:xfrm>
              <a:off x="4150135" y="504417"/>
              <a:ext cx="2924161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8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 dirty="0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rPr>
                <a:t>Клиент</a:t>
              </a:r>
            </a:p>
            <a:p>
              <a:pPr marL="0" marR="0" lvl="8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1B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 dirty="0">
                  <a:solidFill>
                    <a:schemeClr val="tx1"/>
                  </a:solidFill>
                  <a:sym typeface="Arial"/>
                </a:rPr>
                <a:t>АО «АГД ДАЙМОНДС»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5" name="Google Shape;192;p6">
              <a:extLst>
                <a:ext uri="{FF2B5EF4-FFF2-40B4-BE49-F238E27FC236}">
                  <a16:creationId xmlns:a16="http://schemas.microsoft.com/office/drawing/2014/main" id="{4B8E7B8B-3A8F-47D8-B0F0-18D8D789EA25}"/>
                </a:ext>
              </a:extLst>
            </p:cNvPr>
            <p:cNvSpPr txBox="1"/>
            <p:nvPr/>
          </p:nvSpPr>
          <p:spPr>
            <a:xfrm>
              <a:off x="4621976" y="943242"/>
              <a:ext cx="1938739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lvl="8" algn="ctr">
                <a:buClr>
                  <a:srgbClr val="1B1B1B"/>
                </a:buClr>
                <a:buSzPts val="1600"/>
              </a:pPr>
              <a:r>
                <a:rPr lang="ru-RU" sz="1600" dirty="0">
                  <a:solidFill>
                    <a:schemeClr val="tx1"/>
                  </a:solidFill>
                </a:rPr>
                <a:t>Ключевой процесс</a:t>
              </a:r>
            </a:p>
            <a:p>
              <a:pPr lvl="8" algn="ctr">
                <a:buClr>
                  <a:srgbClr val="1B1B1B"/>
                </a:buClr>
                <a:buSzPts val="1600"/>
              </a:pPr>
              <a:r>
                <a:rPr lang="ru-RU" sz="1600" dirty="0">
                  <a:solidFill>
                    <a:schemeClr val="tx1"/>
                  </a:solidFill>
                </a:rPr>
                <a:t>Контроль качества</a:t>
              </a:r>
            </a:p>
          </p:txBody>
        </p:sp>
      </p:grpSp>
      <p:sp>
        <p:nvSpPr>
          <p:cNvPr id="17" name="Google Shape;192;p6">
            <a:extLst>
              <a:ext uri="{FF2B5EF4-FFF2-40B4-BE49-F238E27FC236}">
                <a16:creationId xmlns:a16="http://schemas.microsoft.com/office/drawing/2014/main" id="{9DF253E1-85D4-44A8-A8ED-AE75D61E1F98}"/>
              </a:ext>
            </a:extLst>
          </p:cNvPr>
          <p:cNvSpPr txBox="1"/>
          <p:nvPr/>
        </p:nvSpPr>
        <p:spPr>
          <a:xfrm>
            <a:off x="1790073" y="2672470"/>
            <a:ext cx="2715402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Достоинство предложения 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Автоматизирует процесс 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контроля качества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dirty="0"/>
          </a:p>
        </p:txBody>
      </p:sp>
      <p:sp>
        <p:nvSpPr>
          <p:cNvPr id="16" name="Google Shape;192;p6">
            <a:extLst>
              <a:ext uri="{FF2B5EF4-FFF2-40B4-BE49-F238E27FC236}">
                <a16:creationId xmlns:a16="http://schemas.microsoft.com/office/drawing/2014/main" id="{8E5CB5F2-7B74-4A8F-BD55-E2CBF751D055}"/>
              </a:ext>
            </a:extLst>
          </p:cNvPr>
          <p:cNvSpPr txBox="1"/>
          <p:nvPr/>
        </p:nvSpPr>
        <p:spPr>
          <a:xfrm>
            <a:off x="5088124" y="3474089"/>
            <a:ext cx="2015751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Ключевой ресурс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Интеллектуальный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dirty="0"/>
          </a:p>
        </p:txBody>
      </p:sp>
      <p:sp>
        <p:nvSpPr>
          <p:cNvPr id="18" name="Google Shape;192;p6">
            <a:extLst>
              <a:ext uri="{FF2B5EF4-FFF2-40B4-BE49-F238E27FC236}">
                <a16:creationId xmlns:a16="http://schemas.microsoft.com/office/drawing/2014/main" id="{41151AF3-BE86-4FA1-AA33-323715A61018}"/>
              </a:ext>
            </a:extLst>
          </p:cNvPr>
          <p:cNvSpPr txBox="1"/>
          <p:nvPr/>
        </p:nvSpPr>
        <p:spPr>
          <a:xfrm>
            <a:off x="3474420" y="5801141"/>
            <a:ext cx="286709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Отношение с клиентом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Решаем уникальную задачу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 под параметры Заказчика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dirty="0"/>
          </a:p>
        </p:txBody>
      </p:sp>
      <p:sp>
        <p:nvSpPr>
          <p:cNvPr id="19" name="Google Shape;192;p6">
            <a:extLst>
              <a:ext uri="{FF2B5EF4-FFF2-40B4-BE49-F238E27FC236}">
                <a16:creationId xmlns:a16="http://schemas.microsoft.com/office/drawing/2014/main" id="{27404475-8B13-49E8-9C8C-F9461DE37086}"/>
              </a:ext>
            </a:extLst>
          </p:cNvPr>
          <p:cNvSpPr txBox="1"/>
          <p:nvPr/>
        </p:nvSpPr>
        <p:spPr>
          <a:xfrm>
            <a:off x="311297" y="3858790"/>
            <a:ext cx="173101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Каналы взаимодействия 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НОЦ</a:t>
            </a:r>
            <a:endParaRPr dirty="0"/>
          </a:p>
        </p:txBody>
      </p:sp>
      <p:sp>
        <p:nvSpPr>
          <p:cNvPr id="20" name="Google Shape;192;p6">
            <a:extLst>
              <a:ext uri="{FF2B5EF4-FFF2-40B4-BE49-F238E27FC236}">
                <a16:creationId xmlns:a16="http://schemas.microsoft.com/office/drawing/2014/main" id="{F7E036CC-1AE1-4EC0-BC61-64D09B5A25C3}"/>
              </a:ext>
            </a:extLst>
          </p:cNvPr>
          <p:cNvSpPr txBox="1"/>
          <p:nvPr/>
        </p:nvSpPr>
        <p:spPr>
          <a:xfrm>
            <a:off x="1254271" y="5559724"/>
            <a:ext cx="156324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Источник дохода</a:t>
            </a:r>
          </a:p>
          <a:p>
            <a: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Договор с Заказчиком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3" name="Google Shape;203;p7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04" name="Google Shape;204;p7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5" name="Google Shape;205;p7"/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6" name="Google Shape;206;p7"/>
          <p:cNvSpPr txBox="1"/>
          <p:nvPr/>
        </p:nvSpPr>
        <p:spPr>
          <a:xfrm>
            <a:off x="6212449" y="4522774"/>
            <a:ext cx="156501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Разработка </a:t>
            </a:r>
            <a:r>
              <a:rPr lang="en-US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MVP</a:t>
            </a: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7"/>
          <p:cNvSpPr txBox="1"/>
          <p:nvPr/>
        </p:nvSpPr>
        <p:spPr>
          <a:xfrm>
            <a:off x="6170736" y="1492524"/>
            <a:ext cx="182880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Анализ рынка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(Поиск Заказчика)</a:t>
            </a: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208" name="Google Shape;208;p7"/>
          <p:cNvSpPr txBox="1"/>
          <p:nvPr/>
        </p:nvSpPr>
        <p:spPr>
          <a:xfrm>
            <a:off x="9392836" y="2907137"/>
            <a:ext cx="151483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Обсуждение технического задания</a:t>
            </a: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9983281" y="5314309"/>
            <a:ext cx="156501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Доработка проекта под требования Заказчика</a:t>
            </a:r>
            <a:endParaRPr sz="16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7"/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14" name="Google Shape;214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5" name="Google Shape;215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20" name="Google Shape;220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1" name="Google Shape;221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2" name="Google Shape;222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7"/>
          <p:cNvSpPr txBox="1"/>
          <p:nvPr/>
        </p:nvSpPr>
        <p:spPr>
          <a:xfrm>
            <a:off x="609152" y="3188386"/>
            <a:ext cx="498978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 algn="just">
              <a:buClr>
                <a:srgbClr val="1B1B1B"/>
              </a:buClr>
              <a:buSzPts val="1600"/>
            </a:pP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После появления идеи был выполнен поиск потенциальных Заказчиков путем сотрудничества с </a:t>
            </a:r>
            <a:r>
              <a:rPr lang="ru-RU" sz="1600" dirty="0">
                <a:solidFill>
                  <a:srgbClr val="1B1B1B"/>
                </a:solidFill>
              </a:rPr>
              <a:t>НОЦ «Российская Арктика», благодаря которому удалось выйти на работу с АО «АГД Даймондс».</a:t>
            </a:r>
          </a:p>
        </p:txBody>
      </p:sp>
      <p:sp>
        <p:nvSpPr>
          <p:cNvPr id="224" name="Google Shape;224;p7"/>
          <p:cNvSpPr txBox="1"/>
          <p:nvPr/>
        </p:nvSpPr>
        <p:spPr>
          <a:xfrm>
            <a:off x="559690" y="1740000"/>
            <a:ext cx="5947174" cy="1077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План выхода на рынок/масштабирования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  <p:sp>
        <p:nvSpPr>
          <p:cNvPr id="230" name="Google Shape;230;p8"/>
          <p:cNvSpPr txBox="1"/>
          <p:nvPr/>
        </p:nvSpPr>
        <p:spPr>
          <a:xfrm>
            <a:off x="609152" y="3188386"/>
            <a:ext cx="498978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ru-RU" dirty="0"/>
              <a:t>На данный момент программного обеспечения для сшивания и объединения результатов измерения в нашей задаче с используемых приборов нет, однако существуют общие готовые решения, предназначенные для работы с изображениями. Наше решение позволяет в автоматизированном режиме объединять результаты с высокой точностью.</a:t>
            </a:r>
          </a:p>
        </p:txBody>
      </p:sp>
      <p:grpSp>
        <p:nvGrpSpPr>
          <p:cNvPr id="231" name="Google Shape;231;p8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32" name="Google Shape;232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5" name="Google Shape;235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6" name="Google Shape;236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41" name="Google Shape;241;p8"/>
          <p:cNvSpPr txBox="1"/>
          <p:nvPr/>
        </p:nvSpPr>
        <p:spPr>
          <a:xfrm>
            <a:off x="6593062" y="3188386"/>
            <a:ext cx="277953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</a:pPr>
            <a:r>
              <a:rPr lang="ru-RU" sz="1800" dirty="0" err="1"/>
              <a:t>Adobe</a:t>
            </a:r>
            <a:r>
              <a:rPr lang="ru-RU" sz="1800" dirty="0"/>
              <a:t> </a:t>
            </a:r>
            <a:r>
              <a:rPr lang="ru-RU" sz="1800" dirty="0" err="1"/>
              <a:t>Photoshop</a:t>
            </a:r>
            <a:endParaRPr lang="ru-RU" sz="1800" dirty="0"/>
          </a:p>
          <a:p>
            <a:pPr lvl="8">
              <a:buClr>
                <a:srgbClr val="1B1B1B"/>
              </a:buClr>
              <a:buSzPts val="1600"/>
            </a:pPr>
            <a:endParaRPr lang="ru-RU" sz="1800" dirty="0"/>
          </a:p>
          <a:p>
            <a:pPr lvl="8">
              <a:buClr>
                <a:srgbClr val="1B1B1B"/>
              </a:buClr>
              <a:buSzPts val="1600"/>
            </a:pPr>
            <a:r>
              <a:rPr lang="ru-RU" sz="1800" dirty="0"/>
              <a:t>GIMP</a:t>
            </a:r>
            <a:endParaRPr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dirty="0"/>
          </a:p>
        </p:txBody>
      </p:sp>
      <p:sp>
        <p:nvSpPr>
          <p:cNvPr id="247" name="Google Shape;247;p9"/>
          <p:cNvSpPr txBox="1"/>
          <p:nvPr/>
        </p:nvSpPr>
        <p:spPr>
          <a:xfrm>
            <a:off x="483470" y="2601771"/>
            <a:ext cx="7285358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dirty="0"/>
              <a:t>Подойлов Игорь Олегович - аспирант 1 курса 1.3.5 Физическая электроника</a:t>
            </a:r>
          </a:p>
          <a:p>
            <a:pPr lvl="0">
              <a:spcAft>
                <a:spcPts val="1200"/>
              </a:spcAft>
            </a:pPr>
            <a:r>
              <a:rPr lang="ru-RU" dirty="0"/>
              <a:t>Является исполнителем проектов и грантов: </a:t>
            </a:r>
          </a:p>
          <a:p>
            <a:pPr lvl="0">
              <a:spcAft>
                <a:spcPts val="12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№ FSRU-2021-0008 «Диагностика углеродных материалов и спиново-оптических явлений в широкозонных полупроводниках»</a:t>
            </a:r>
          </a:p>
          <a:p>
            <a:pPr lvl="0">
              <a:spcAft>
                <a:spcPts val="12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Грант РНФ № 23-12-20014 «Рентгеноструктурный анализ сверхвысокого разрешения с использованием ультракоротких лазерных импульсов в диагностике монокристаллов алмаза с дефектами» </a:t>
            </a:r>
          </a:p>
          <a:p>
            <a:pPr lvl="0">
              <a:spcAft>
                <a:spcPts val="1200"/>
              </a:spcAft>
            </a:pPr>
            <a:r>
              <a:rPr lang="ru-RU" dirty="0"/>
              <a:t>Автор программы для ЭВМ «Создание карты оптической анизотропии в монокристаллических алмазных пластинах»</a:t>
            </a:r>
            <a:r>
              <a:rPr lang="en-US" dirty="0"/>
              <a:t> </a:t>
            </a:r>
            <a:r>
              <a:rPr lang="ru-RU" dirty="0"/>
              <a:t>№2023669185</a:t>
            </a:r>
          </a:p>
        </p:txBody>
      </p:sp>
      <p:grpSp>
        <p:nvGrpSpPr>
          <p:cNvPr id="248" name="Google Shape;248;p9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49" name="Google Shape;249;p9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0" name="Google Shape;250;p9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" name="Google Shape;253;p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54" name="Google Shape;254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5" name="Picture 2" descr="https://sun9-54.userapi.com/impg/Toj08ZU-NW5hVTG9ztu8fRgtwDrzoolZGnF1zA/c6XLttnWs4E.jpg?size=1620x2160&amp;quality=95&amp;sign=a58ee3acd229fc20661e780a68e656fc&amp;type=album">
            <a:extLst>
              <a:ext uri="{FF2B5EF4-FFF2-40B4-BE49-F238E27FC236}">
                <a16:creationId xmlns:a16="http://schemas.microsoft.com/office/drawing/2014/main" id="{7132DF09-F67C-4BB7-825D-101CD9303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771" y="1760557"/>
            <a:ext cx="3177869" cy="42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9EBF4F-23C1-43D0-B542-288D91FD8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480" y="1740888"/>
            <a:ext cx="6158225" cy="4771506"/>
          </a:xfrm>
          <a:prstGeom prst="rect">
            <a:avLst/>
          </a:prstGeom>
        </p:spPr>
      </p:pic>
      <p:sp>
        <p:nvSpPr>
          <p:cNvPr id="263" name="Google Shape;263;p10"/>
          <p:cNvSpPr txBox="1"/>
          <p:nvPr/>
        </p:nvSpPr>
        <p:spPr>
          <a:xfrm>
            <a:off x="559690" y="1955462"/>
            <a:ext cx="651893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Финансовый прогноз</a:t>
            </a:r>
            <a:endParaRPr dirty="0"/>
          </a:p>
        </p:txBody>
      </p:sp>
      <p:sp>
        <p:nvSpPr>
          <p:cNvPr id="264" name="Google Shape;264;p10"/>
          <p:cNvSpPr txBox="1"/>
          <p:nvPr/>
        </p:nvSpPr>
        <p:spPr>
          <a:xfrm>
            <a:off x="609152" y="3188386"/>
            <a:ext cx="498978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Проект уже поддержан компанией АО «АГД ДАЙМОНДС», стоимость выполнения работ составила 1 100 000 руб.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Аванс  за июль 2023 года составил 550 000 руб.</a:t>
            </a:r>
          </a:p>
        </p:txBody>
      </p:sp>
      <p:grpSp>
        <p:nvGrpSpPr>
          <p:cNvPr id="265" name="Google Shape;265;p10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66" name="Google Shape;266;p1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p1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10"/>
          <p:cNvSpPr txBox="1"/>
          <p:nvPr/>
        </p:nvSpPr>
        <p:spPr>
          <a:xfrm>
            <a:off x="559690" y="4652144"/>
            <a:ext cx="498979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Затраты – з/п 40000 </a:t>
            </a:r>
            <a:r>
              <a:rPr lang="ru-RU" sz="1600" dirty="0" err="1">
                <a:solidFill>
                  <a:srgbClr val="1B1B1B"/>
                </a:solidFill>
              </a:rPr>
              <a:t>руб</a:t>
            </a:r>
            <a:r>
              <a:rPr lang="ru-RU" sz="1600" dirty="0">
                <a:solidFill>
                  <a:srgbClr val="1B1B1B"/>
                </a:solidFill>
              </a:rPr>
              <a:t>/</a:t>
            </a:r>
            <a:r>
              <a:rPr lang="ru-RU" sz="1600" dirty="0" err="1">
                <a:solidFill>
                  <a:srgbClr val="1B1B1B"/>
                </a:solidFill>
              </a:rPr>
              <a:t>мес</a:t>
            </a:r>
            <a:endParaRPr lang="ru-RU"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1600" dirty="0">
              <a:solidFill>
                <a:srgbClr val="1B1B1B"/>
              </a:solidFill>
            </a:endParaRPr>
          </a:p>
        </p:txBody>
      </p:sp>
      <p:grpSp>
        <p:nvGrpSpPr>
          <p:cNvPr id="270" name="Google Shape;270;p1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71" name="Google Shape;271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4" name="Google Shape;274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5" name="Google Shape;275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76" name="Google Shape;276;p10"/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12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"/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Текущий статус / таймлайн / использование средств</a:t>
            </a:r>
            <a:endParaRPr/>
          </a:p>
        </p:txBody>
      </p:sp>
      <p:sp>
        <p:nvSpPr>
          <p:cNvPr id="282" name="Google Shape;282;p11"/>
          <p:cNvSpPr txBox="1"/>
          <p:nvPr/>
        </p:nvSpPr>
        <p:spPr>
          <a:xfrm>
            <a:off x="609152" y="3188386"/>
            <a:ext cx="498978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На данном этапе разработан прототип системы сквозного позиционирования монокристаллических алмазных пластин, позволяющий объединять результаты измерений с различных измерительных приборов.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1600" dirty="0">
              <a:solidFill>
                <a:srgbClr val="1B1B1B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1B1B1B"/>
                </a:solidFill>
              </a:rPr>
              <a:t>На следующих этапах развития проекта планируется реализовать инструменты анализа полученных данных и автоматизировать процесс нахождения областей с требуемыми параметрами для последующей обработки на лазерной установки</a:t>
            </a:r>
            <a:endParaRPr dirty="0"/>
          </a:p>
        </p:txBody>
      </p:sp>
      <p:grpSp>
        <p:nvGrpSpPr>
          <p:cNvPr id="283" name="Google Shape;283;p11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84" name="Google Shape;284;p11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5" name="Google Shape;285;p11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6" name="Google Shape;286;p11"/>
          <p:cNvSpPr txBox="1"/>
          <p:nvPr/>
        </p:nvSpPr>
        <p:spPr>
          <a:xfrm>
            <a:off x="6812099" y="3188386"/>
            <a:ext cx="498979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dirty="0"/>
              <a:t>План реализации программного комплекса</a:t>
            </a:r>
            <a:r>
              <a:rPr lang="en-US" dirty="0"/>
              <a:t>:</a:t>
            </a:r>
          </a:p>
          <a:p>
            <a:pPr marL="28575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r>
              <a:rPr lang="en-US" dirty="0"/>
              <a:t>3 </a:t>
            </a:r>
            <a:r>
              <a:rPr lang="ru-RU" dirty="0"/>
              <a:t>месяца – разработка </a:t>
            </a:r>
            <a:r>
              <a:rPr lang="en-US" dirty="0"/>
              <a:t>MVP</a:t>
            </a:r>
          </a:p>
          <a:p>
            <a:pPr marL="28575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r>
              <a:rPr lang="ru-RU" dirty="0"/>
              <a:t>3 месяца – разработка инструментов для анализа данных</a:t>
            </a:r>
          </a:p>
          <a:p>
            <a:pPr marL="28575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 panose="020B0604020202020204" pitchFamily="34" charset="0"/>
              <a:buChar char="•"/>
            </a:pPr>
            <a:r>
              <a:rPr lang="ru-RU" dirty="0"/>
              <a:t>6 месяцев – модуль автоматизированной разметки областей для лазерного комплекса</a:t>
            </a:r>
            <a:endParaRPr dirty="0"/>
          </a:p>
        </p:txBody>
      </p:sp>
      <p:grpSp>
        <p:nvGrpSpPr>
          <p:cNvPr id="288" name="Google Shape;288;p1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89" name="Google Shape;289;p1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94" name="Google Shape;294;p11"/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1" name="Google Shape;371;p14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2" name="Google Shape;372;p14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3" name="Google Shape;373;p14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4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4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(8182) 50-35-45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dirty="0">
                <a:solidFill>
                  <a:srgbClr val="1B1B1B"/>
                </a:solidFill>
              </a:rPr>
              <a:t>i.podojlov@narfu.ru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496</Words>
  <Application>Microsoft Office PowerPoint</Application>
  <PresentationFormat>Широкоэкранный</PresentationFormat>
  <Paragraphs>86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Times New Roman</vt:lpstr>
      <vt:lpstr>Calibri</vt:lpstr>
      <vt:lpstr>Arial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Подойлов Игорь Олегович</cp:lastModifiedBy>
  <cp:revision>17</cp:revision>
  <dcterms:modified xsi:type="dcterms:W3CDTF">2023-11-21T11:22:08Z</dcterms:modified>
</cp:coreProperties>
</file>