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6" r:id="rId10"/>
    <p:sldId id="267" r:id="rId11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178" y="-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6257" y="1332483"/>
            <a:ext cx="4101465" cy="438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rgbClr val="122C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rgbClr val="122C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1266825"/>
            <a:ext cx="4500562" cy="790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0237" y="1445704"/>
            <a:ext cx="7165340" cy="11518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rgbClr val="122C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0487" y="4895862"/>
            <a:ext cx="222250" cy="1644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1266825"/>
            <a:ext cx="4500562" cy="1960472"/>
          </a:xfrm>
          <a:prstGeom prst="rect">
            <a:avLst/>
          </a:prstGeom>
        </p:spPr>
        <p:txBody>
          <a:bodyPr vert="horz" wrap="square" lIns="0" tIns="82232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30"/>
              </a:spcBef>
            </a:pPr>
            <a:r>
              <a:rPr lang="ru-RU" sz="3050" spc="170" dirty="0"/>
              <a:t>Безопасность детей: Инновационные механизмы против выпадения из окон </a:t>
            </a:r>
            <a:endParaRPr sz="3050" dirty="0"/>
          </a:p>
        </p:txBody>
      </p:sp>
      <p:grpSp>
        <p:nvGrpSpPr>
          <p:cNvPr id="3" name="object 3"/>
          <p:cNvGrpSpPr/>
          <p:nvPr/>
        </p:nvGrpSpPr>
        <p:grpSpPr>
          <a:xfrm>
            <a:off x="5229225" y="0"/>
            <a:ext cx="3914775" cy="5143500"/>
            <a:chOff x="5229225" y="0"/>
            <a:chExt cx="3914775" cy="5143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9225" y="666749"/>
              <a:ext cx="2828925" cy="447674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29225" y="0"/>
              <a:ext cx="2828925" cy="1095375"/>
            </a:xfrm>
            <a:custGeom>
              <a:avLst/>
              <a:gdLst/>
              <a:ahLst/>
              <a:cxnLst/>
              <a:rect l="l" t="t" r="r" b="b"/>
              <a:pathLst>
                <a:path w="2828925" h="1095375">
                  <a:moveTo>
                    <a:pt x="2828925" y="0"/>
                  </a:moveTo>
                  <a:lnTo>
                    <a:pt x="0" y="0"/>
                  </a:lnTo>
                  <a:lnTo>
                    <a:pt x="0" y="1095375"/>
                  </a:lnTo>
                  <a:lnTo>
                    <a:pt x="2828925" y="1095375"/>
                  </a:lnTo>
                  <a:lnTo>
                    <a:pt x="2828925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058150" y="1095375"/>
              <a:ext cx="1085850" cy="2381250"/>
            </a:xfrm>
            <a:custGeom>
              <a:avLst/>
              <a:gdLst/>
              <a:ahLst/>
              <a:cxnLst/>
              <a:rect l="l" t="t" r="r" b="b"/>
              <a:pathLst>
                <a:path w="1085850" h="2381250">
                  <a:moveTo>
                    <a:pt x="1085850" y="0"/>
                  </a:moveTo>
                  <a:lnTo>
                    <a:pt x="0" y="0"/>
                  </a:lnTo>
                  <a:lnTo>
                    <a:pt x="0" y="2381250"/>
                  </a:lnTo>
                  <a:lnTo>
                    <a:pt x="1085850" y="2381250"/>
                  </a:lnTo>
                  <a:lnTo>
                    <a:pt x="1085850" y="0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058150" y="3467100"/>
              <a:ext cx="1085850" cy="1676400"/>
            </a:xfrm>
            <a:custGeom>
              <a:avLst/>
              <a:gdLst/>
              <a:ahLst/>
              <a:cxnLst/>
              <a:rect l="l" t="t" r="r" b="b"/>
              <a:pathLst>
                <a:path w="1085850" h="1676400">
                  <a:moveTo>
                    <a:pt x="1085850" y="0"/>
                  </a:moveTo>
                  <a:lnTo>
                    <a:pt x="0" y="0"/>
                  </a:lnTo>
                  <a:lnTo>
                    <a:pt x="0" y="1676400"/>
                  </a:lnTo>
                  <a:lnTo>
                    <a:pt x="1085850" y="1676400"/>
                  </a:lnTo>
                  <a:lnTo>
                    <a:pt x="1085850" y="0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058150" y="0"/>
              <a:ext cx="1085850" cy="1095375"/>
            </a:xfrm>
            <a:custGeom>
              <a:avLst/>
              <a:gdLst/>
              <a:ahLst/>
              <a:cxnLst/>
              <a:rect l="l" t="t" r="r" b="b"/>
              <a:pathLst>
                <a:path w="1085850" h="1095375">
                  <a:moveTo>
                    <a:pt x="1085850" y="0"/>
                  </a:moveTo>
                  <a:lnTo>
                    <a:pt x="0" y="0"/>
                  </a:lnTo>
                  <a:lnTo>
                    <a:pt x="0" y="1095375"/>
                  </a:lnTo>
                  <a:lnTo>
                    <a:pt x="1085850" y="1095375"/>
                  </a:lnTo>
                  <a:lnTo>
                    <a:pt x="1085850" y="0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0" y="4772025"/>
            <a:ext cx="400050" cy="371475"/>
          </a:xfrm>
          <a:custGeom>
            <a:avLst/>
            <a:gdLst/>
            <a:ahLst/>
            <a:cxnLst/>
            <a:rect l="l" t="t" r="r" b="b"/>
            <a:pathLst>
              <a:path w="400050" h="371475">
                <a:moveTo>
                  <a:pt x="400050" y="371473"/>
                </a:moveTo>
                <a:lnTo>
                  <a:pt x="400050" y="0"/>
                </a:lnTo>
                <a:lnTo>
                  <a:pt x="0" y="0"/>
                </a:lnTo>
                <a:lnTo>
                  <a:pt x="0" y="371473"/>
                </a:lnTo>
                <a:lnTo>
                  <a:pt x="400050" y="371473"/>
                </a:lnTo>
                <a:close/>
              </a:path>
            </a:pathLst>
          </a:custGeom>
          <a:solidFill>
            <a:srgbClr val="FBAE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0812" y="4884102"/>
            <a:ext cx="94615" cy="1746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spc="-50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endParaRPr sz="95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29475" y="0"/>
            <a:ext cx="1914525" cy="371475"/>
          </a:xfrm>
          <a:custGeom>
            <a:avLst/>
            <a:gdLst/>
            <a:ahLst/>
            <a:cxnLst/>
            <a:rect l="l" t="t" r="r" b="b"/>
            <a:pathLst>
              <a:path w="1914525" h="371475">
                <a:moveTo>
                  <a:pt x="1914525" y="0"/>
                </a:moveTo>
                <a:lnTo>
                  <a:pt x="0" y="0"/>
                </a:lnTo>
                <a:lnTo>
                  <a:pt x="0" y="371475"/>
                </a:lnTo>
                <a:lnTo>
                  <a:pt x="1914525" y="371475"/>
                </a:lnTo>
                <a:lnTo>
                  <a:pt x="1914525" y="0"/>
                </a:lnTo>
                <a:close/>
              </a:path>
            </a:pathLst>
          </a:custGeom>
          <a:solidFill>
            <a:srgbClr val="FBAE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496175" y="3457575"/>
            <a:ext cx="1647825" cy="1685925"/>
          </a:xfrm>
          <a:custGeom>
            <a:avLst/>
            <a:gdLst/>
            <a:ahLst/>
            <a:cxnLst/>
            <a:rect l="l" t="t" r="r" b="b"/>
            <a:pathLst>
              <a:path w="1647825" h="1685925">
                <a:moveTo>
                  <a:pt x="1647825" y="0"/>
                </a:moveTo>
                <a:lnTo>
                  <a:pt x="0" y="0"/>
                </a:lnTo>
                <a:lnTo>
                  <a:pt x="0" y="1685923"/>
                </a:lnTo>
                <a:lnTo>
                  <a:pt x="1647825" y="1685923"/>
                </a:lnTo>
                <a:lnTo>
                  <a:pt x="1647825" y="0"/>
                </a:lnTo>
                <a:close/>
              </a:path>
            </a:pathLst>
          </a:custGeom>
          <a:solidFill>
            <a:srgbClr val="FF2E2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496175" y="323850"/>
            <a:ext cx="1647825" cy="3133725"/>
            <a:chOff x="7496175" y="323850"/>
            <a:chExt cx="1647825" cy="3133725"/>
          </a:xfrm>
        </p:grpSpPr>
        <p:sp>
          <p:nvSpPr>
            <p:cNvPr id="5" name="object 5"/>
            <p:cNvSpPr/>
            <p:nvPr/>
          </p:nvSpPr>
          <p:spPr>
            <a:xfrm>
              <a:off x="7496175" y="323850"/>
              <a:ext cx="1647825" cy="1571625"/>
            </a:xfrm>
            <a:custGeom>
              <a:avLst/>
              <a:gdLst/>
              <a:ahLst/>
              <a:cxnLst/>
              <a:rect l="l" t="t" r="r" b="b"/>
              <a:pathLst>
                <a:path w="1647825" h="1571625">
                  <a:moveTo>
                    <a:pt x="1647825" y="0"/>
                  </a:moveTo>
                  <a:lnTo>
                    <a:pt x="0" y="0"/>
                  </a:lnTo>
                  <a:lnTo>
                    <a:pt x="0" y="1571625"/>
                  </a:lnTo>
                  <a:lnTo>
                    <a:pt x="1647825" y="1571625"/>
                  </a:lnTo>
                  <a:lnTo>
                    <a:pt x="1647825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96175" y="1895475"/>
              <a:ext cx="1647825" cy="1562100"/>
            </a:xfrm>
            <a:custGeom>
              <a:avLst/>
              <a:gdLst/>
              <a:ahLst/>
              <a:cxnLst/>
              <a:rect l="l" t="t" r="r" b="b"/>
              <a:pathLst>
                <a:path w="1647825" h="1562100">
                  <a:moveTo>
                    <a:pt x="1647825" y="0"/>
                  </a:moveTo>
                  <a:lnTo>
                    <a:pt x="0" y="0"/>
                  </a:lnTo>
                  <a:lnTo>
                    <a:pt x="0" y="1562100"/>
                  </a:lnTo>
                  <a:lnTo>
                    <a:pt x="1647825" y="1562100"/>
                  </a:lnTo>
                  <a:lnTo>
                    <a:pt x="1647825" y="0"/>
                  </a:lnTo>
                  <a:close/>
                </a:path>
              </a:pathLst>
            </a:custGeom>
            <a:solidFill>
              <a:srgbClr val="AC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6700" y="3914775"/>
            <a:ext cx="866775" cy="86677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86700" y="676275"/>
            <a:ext cx="866775" cy="866775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7229475" y="314324"/>
            <a:ext cx="266700" cy="4829175"/>
          </a:xfrm>
          <a:custGeom>
            <a:avLst/>
            <a:gdLst/>
            <a:ahLst/>
            <a:cxnLst/>
            <a:rect l="l" t="t" r="r" b="b"/>
            <a:pathLst>
              <a:path w="266700" h="4829175">
                <a:moveTo>
                  <a:pt x="266700" y="0"/>
                </a:moveTo>
                <a:lnTo>
                  <a:pt x="0" y="0"/>
                </a:lnTo>
                <a:lnTo>
                  <a:pt x="0" y="4829175"/>
                </a:lnTo>
                <a:lnTo>
                  <a:pt x="266700" y="4829175"/>
                </a:lnTo>
                <a:lnTo>
                  <a:pt x="266700" y="0"/>
                </a:lnTo>
                <a:close/>
              </a:path>
            </a:pathLst>
          </a:custGeom>
          <a:solidFill>
            <a:srgbClr val="4285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4801" y="1809750"/>
            <a:ext cx="2590800" cy="1507464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35"/>
              </a:spcBef>
              <a:buClr>
                <a:srgbClr val="8F00FF"/>
              </a:buClr>
              <a:tabLst>
                <a:tab pos="62230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Согласно </a:t>
            </a:r>
            <a:r>
              <a:rPr lang="ru-RU" sz="1200" dirty="0" smtClean="0">
                <a:latin typeface="Trebuchet MS"/>
                <a:cs typeface="Trebuchet MS"/>
              </a:rPr>
              <a:t>статистике, случаи выпадения детей из окон остаются актуальной проблемой, что вызывает тревогу и необходимость в разработке эффективных решений. </a:t>
            </a:r>
            <a:endParaRPr sz="1200" dirty="0" smtClean="0">
              <a:latin typeface="Trebuchet MS"/>
              <a:cs typeface="Trebuchet MS"/>
            </a:endParaRPr>
          </a:p>
          <a:p>
            <a:pPr marL="241300">
              <a:lnSpc>
                <a:spcPct val="100000"/>
              </a:lnSpc>
            </a:pPr>
            <a:endParaRPr sz="1200" dirty="0" smtClean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98487" y="962596"/>
            <a:ext cx="5267325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65" dirty="0"/>
              <a:t>АКТУАЛЬНОСТЬ</a:t>
            </a:r>
            <a:r>
              <a:rPr spc="-125" dirty="0"/>
              <a:t> </a:t>
            </a:r>
            <a:r>
              <a:rPr spc="65" dirty="0"/>
              <a:t>ПРОДУКТА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0" y="685800"/>
            <a:ext cx="4724400" cy="95250"/>
            <a:chOff x="0" y="685800"/>
            <a:chExt cx="4724400" cy="95250"/>
          </a:xfrm>
        </p:grpSpPr>
        <p:sp>
          <p:nvSpPr>
            <p:cNvPr id="13" name="object 13"/>
            <p:cNvSpPr/>
            <p:nvPr/>
          </p:nvSpPr>
          <p:spPr>
            <a:xfrm>
              <a:off x="0" y="685800"/>
              <a:ext cx="609600" cy="95250"/>
            </a:xfrm>
            <a:custGeom>
              <a:avLst/>
              <a:gdLst/>
              <a:ahLst/>
              <a:cxnLst/>
              <a:rect l="l" t="t" r="r" b="b"/>
              <a:pathLst>
                <a:path w="609600" h="95250">
                  <a:moveTo>
                    <a:pt x="0" y="95250"/>
                  </a:moveTo>
                  <a:lnTo>
                    <a:pt x="609600" y="95250"/>
                  </a:lnTo>
                  <a:lnTo>
                    <a:pt x="6096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09600" y="685800"/>
              <a:ext cx="600075" cy="95250"/>
            </a:xfrm>
            <a:custGeom>
              <a:avLst/>
              <a:gdLst/>
              <a:ahLst/>
              <a:cxnLst/>
              <a:rect l="l" t="t" r="r" b="b"/>
              <a:pathLst>
                <a:path w="600075" h="95250">
                  <a:moveTo>
                    <a:pt x="0" y="95250"/>
                  </a:moveTo>
                  <a:lnTo>
                    <a:pt x="600075" y="95250"/>
                  </a:lnTo>
                  <a:lnTo>
                    <a:pt x="60007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9675" y="685800"/>
              <a:ext cx="581025" cy="95250"/>
            </a:xfrm>
            <a:custGeom>
              <a:avLst/>
              <a:gdLst/>
              <a:ahLst/>
              <a:cxnLst/>
              <a:rect l="l" t="t" r="r" b="b"/>
              <a:pathLst>
                <a:path w="581025" h="95250">
                  <a:moveTo>
                    <a:pt x="0" y="95250"/>
                  </a:moveTo>
                  <a:lnTo>
                    <a:pt x="581025" y="95250"/>
                  </a:lnTo>
                  <a:lnTo>
                    <a:pt x="58102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90700" y="685800"/>
              <a:ext cx="609600" cy="95250"/>
            </a:xfrm>
            <a:custGeom>
              <a:avLst/>
              <a:gdLst/>
              <a:ahLst/>
              <a:cxnLst/>
              <a:rect l="l" t="t" r="r" b="b"/>
              <a:pathLst>
                <a:path w="609600" h="95250">
                  <a:moveTo>
                    <a:pt x="0" y="95250"/>
                  </a:moveTo>
                  <a:lnTo>
                    <a:pt x="609600" y="95250"/>
                  </a:lnTo>
                  <a:lnTo>
                    <a:pt x="609600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00300" y="685800"/>
              <a:ext cx="2324100" cy="95250"/>
            </a:xfrm>
            <a:custGeom>
              <a:avLst/>
              <a:gdLst/>
              <a:ahLst/>
              <a:cxnLst/>
              <a:rect l="l" t="t" r="r" b="b"/>
              <a:pathLst>
                <a:path w="2324100" h="95250">
                  <a:moveTo>
                    <a:pt x="2324100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2324100" y="95250"/>
                  </a:lnTo>
                  <a:lnTo>
                    <a:pt x="2324100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26" name="Picture 2" descr="C:\Users\user\Downloads\399c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530016"/>
            <a:ext cx="3981450" cy="265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9658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105"/>
              </a:spcBef>
            </a:pPr>
            <a:r>
              <a:rPr spc="125" dirty="0"/>
              <a:t>ЦЕЛЕВАЯ</a:t>
            </a:r>
            <a:r>
              <a:rPr spc="-195" dirty="0"/>
              <a:t> </a:t>
            </a:r>
            <a:r>
              <a:rPr spc="70" dirty="0"/>
              <a:t>АУДИТОРИЯ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9600" y="2742818"/>
            <a:ext cx="7597775" cy="8561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78840">
              <a:lnSpc>
                <a:spcPct val="114799"/>
              </a:lnSpc>
              <a:spcBef>
                <a:spcPts val="100"/>
              </a:spcBef>
              <a:buClr>
                <a:srgbClr val="8F00FF"/>
              </a:buClr>
              <a:tabLst>
                <a:tab pos="279400" algn="l"/>
              </a:tabLst>
            </a:pPr>
            <a:endParaRPr lang="ru-RU" sz="1200" spc="-10" dirty="0" smtClean="0">
              <a:solidFill>
                <a:srgbClr val="122C40"/>
              </a:solidFill>
              <a:latin typeface="Trebuchet MS"/>
              <a:cs typeface="Trebuchet MS"/>
            </a:endParaRPr>
          </a:p>
          <a:p>
            <a:pPr marL="278765" indent="-266065">
              <a:lnSpc>
                <a:spcPct val="100000"/>
              </a:lnSpc>
              <a:spcBef>
                <a:spcPts val="215"/>
              </a:spcBef>
              <a:buClr>
                <a:srgbClr val="8F00FF"/>
              </a:buClr>
              <a:buFont typeface="Times New Roman"/>
              <a:buChar char="●"/>
              <a:tabLst>
                <a:tab pos="278765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 Жилищный сектор: молодые семьи с детьми, бабушки и дедушки проживающие с внуками.</a:t>
            </a:r>
          </a:p>
          <a:p>
            <a:pPr marL="278765" indent="-266065">
              <a:lnSpc>
                <a:spcPct val="100000"/>
              </a:lnSpc>
              <a:spcBef>
                <a:spcPts val="215"/>
              </a:spcBef>
              <a:buClr>
                <a:srgbClr val="8F00FF"/>
              </a:buClr>
              <a:buFont typeface="Times New Roman"/>
              <a:buChar char="●"/>
              <a:tabLst>
                <a:tab pos="278765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 Образовательные учреждения: детские сады, школы ( младшие, средние и старшие классы)</a:t>
            </a:r>
          </a:p>
          <a:p>
            <a:pPr marL="278765" indent="-266065">
              <a:lnSpc>
                <a:spcPct val="100000"/>
              </a:lnSpc>
              <a:spcBef>
                <a:spcPts val="215"/>
              </a:spcBef>
              <a:buClr>
                <a:srgbClr val="8F00FF"/>
              </a:buClr>
              <a:buFont typeface="Times New Roman"/>
              <a:buChar char="●"/>
              <a:tabLst>
                <a:tab pos="278765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 Гостиничный бизнес: установка механизмов безопасности в отелях и общежитиях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772025"/>
            <a:ext cx="400050" cy="371475"/>
          </a:xfrm>
          <a:custGeom>
            <a:avLst/>
            <a:gdLst/>
            <a:ahLst/>
            <a:cxnLst/>
            <a:rect l="l" t="t" r="r" b="b"/>
            <a:pathLst>
              <a:path w="400050" h="371475">
                <a:moveTo>
                  <a:pt x="400050" y="371473"/>
                </a:moveTo>
                <a:lnTo>
                  <a:pt x="400050" y="0"/>
                </a:lnTo>
                <a:lnTo>
                  <a:pt x="0" y="0"/>
                </a:lnTo>
                <a:lnTo>
                  <a:pt x="0" y="371473"/>
                </a:lnTo>
                <a:lnTo>
                  <a:pt x="400050" y="371473"/>
                </a:lnTo>
                <a:close/>
              </a:path>
            </a:pathLst>
          </a:custGeom>
          <a:solidFill>
            <a:srgbClr val="FC483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57200" y="581025"/>
            <a:ext cx="685800" cy="685800"/>
            <a:chOff x="457200" y="581025"/>
            <a:chExt cx="685800" cy="685800"/>
          </a:xfrm>
        </p:grpSpPr>
        <p:sp>
          <p:nvSpPr>
            <p:cNvPr id="6" name="object 6"/>
            <p:cNvSpPr/>
            <p:nvPr/>
          </p:nvSpPr>
          <p:spPr>
            <a:xfrm>
              <a:off x="457200" y="581025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6858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685800" y="6858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" y="657225"/>
              <a:ext cx="533400" cy="542925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8791575" y="0"/>
            <a:ext cx="352425" cy="5143500"/>
            <a:chOff x="8791575" y="0"/>
            <a:chExt cx="352425" cy="5143500"/>
          </a:xfrm>
        </p:grpSpPr>
        <p:sp>
          <p:nvSpPr>
            <p:cNvPr id="9" name="object 9"/>
            <p:cNvSpPr/>
            <p:nvPr/>
          </p:nvSpPr>
          <p:spPr>
            <a:xfrm>
              <a:off x="8791575" y="0"/>
              <a:ext cx="352425" cy="2085975"/>
            </a:xfrm>
            <a:custGeom>
              <a:avLst/>
              <a:gdLst/>
              <a:ahLst/>
              <a:cxnLst/>
              <a:rect l="l" t="t" r="r" b="b"/>
              <a:pathLst>
                <a:path w="352425" h="2085975">
                  <a:moveTo>
                    <a:pt x="352425" y="0"/>
                  </a:moveTo>
                  <a:lnTo>
                    <a:pt x="0" y="0"/>
                  </a:lnTo>
                  <a:lnTo>
                    <a:pt x="0" y="2085975"/>
                  </a:lnTo>
                  <a:lnTo>
                    <a:pt x="352425" y="208597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91575" y="4333875"/>
              <a:ext cx="352425" cy="809625"/>
            </a:xfrm>
            <a:custGeom>
              <a:avLst/>
              <a:gdLst/>
              <a:ahLst/>
              <a:cxnLst/>
              <a:rect l="l" t="t" r="r" b="b"/>
              <a:pathLst>
                <a:path w="352425" h="809625">
                  <a:moveTo>
                    <a:pt x="352425" y="0"/>
                  </a:moveTo>
                  <a:lnTo>
                    <a:pt x="0" y="0"/>
                  </a:lnTo>
                  <a:lnTo>
                    <a:pt x="0" y="809623"/>
                  </a:lnTo>
                  <a:lnTo>
                    <a:pt x="352425" y="809623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FF2E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91575" y="2085975"/>
              <a:ext cx="352425" cy="1162050"/>
            </a:xfrm>
            <a:custGeom>
              <a:avLst/>
              <a:gdLst/>
              <a:ahLst/>
              <a:cxnLst/>
              <a:rect l="l" t="t" r="r" b="b"/>
              <a:pathLst>
                <a:path w="352425" h="1162050">
                  <a:moveTo>
                    <a:pt x="352425" y="0"/>
                  </a:moveTo>
                  <a:lnTo>
                    <a:pt x="0" y="0"/>
                  </a:lnTo>
                  <a:lnTo>
                    <a:pt x="0" y="1162050"/>
                  </a:lnTo>
                  <a:lnTo>
                    <a:pt x="352425" y="1162050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91575" y="3248025"/>
              <a:ext cx="352425" cy="1085850"/>
            </a:xfrm>
            <a:custGeom>
              <a:avLst/>
              <a:gdLst/>
              <a:ahLst/>
              <a:cxnLst/>
              <a:rect l="l" t="t" r="r" b="b"/>
              <a:pathLst>
                <a:path w="352425" h="1085850">
                  <a:moveTo>
                    <a:pt x="352425" y="0"/>
                  </a:moveTo>
                  <a:lnTo>
                    <a:pt x="0" y="0"/>
                  </a:lnTo>
                  <a:lnTo>
                    <a:pt x="0" y="1085850"/>
                  </a:lnTo>
                  <a:lnTo>
                    <a:pt x="352425" y="1085850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AC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pic>
        <p:nvPicPr>
          <p:cNvPr id="2050" name="Picture 2" descr="C:\Users\user\Downloads\754356777221008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09550"/>
            <a:ext cx="3360420" cy="223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533590"/>
            <a:ext cx="4500562" cy="790193"/>
          </a:xfrm>
          <a:prstGeom prst="rect">
            <a:avLst/>
          </a:prstGeom>
        </p:spPr>
        <p:txBody>
          <a:bodyPr vert="horz" wrap="square" lIns="0" tIns="262508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105"/>
              </a:spcBef>
            </a:pPr>
            <a:r>
              <a:rPr spc="130" dirty="0"/>
              <a:t>ПРОБЛЕМА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24375" y="1504950"/>
            <a:ext cx="4267200" cy="12849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marR="86360" indent="-266700">
              <a:lnSpc>
                <a:spcPct val="114799"/>
              </a:lnSpc>
              <a:spcBef>
                <a:spcPts val="100"/>
              </a:spcBef>
              <a:buClr>
                <a:srgbClr val="8F00FF"/>
              </a:buClr>
              <a:buFont typeface="Times New Roman"/>
              <a:buChar char="●"/>
              <a:tabLst>
                <a:tab pos="279400" algn="l"/>
              </a:tabLst>
            </a:pPr>
            <a:r>
              <a:rPr lang="ru-RU" sz="1200" dirty="0" smtClean="0">
                <a:solidFill>
                  <a:srgbClr val="122C40"/>
                </a:solidFill>
                <a:latin typeface="Trebuchet MS"/>
                <a:cs typeface="Trebuchet MS"/>
              </a:rPr>
              <a:t>Проблема потребителей состоит в небезопасности окон при открытии створки. Ведь меленькие дети очень активны и могут забираться на подоконник, а при открытом окне они чаще всего стремятся облокотиться на сетку, не зная что она хлипкая.</a:t>
            </a:r>
          </a:p>
          <a:p>
            <a:pPr marL="278765" indent="-266065">
              <a:lnSpc>
                <a:spcPct val="100000"/>
              </a:lnSpc>
              <a:spcBef>
                <a:spcPts val="210"/>
              </a:spcBef>
              <a:buClr>
                <a:srgbClr val="8F00FF"/>
              </a:buClr>
              <a:buFont typeface="Times New Roman"/>
              <a:buChar char="●"/>
              <a:tabLst>
                <a:tab pos="278765" algn="l"/>
              </a:tabLst>
            </a:pPr>
            <a:endParaRPr lang="ru-RU" sz="1200" spc="20" dirty="0" smtClean="0">
              <a:solidFill>
                <a:srgbClr val="122C40"/>
              </a:solidFill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772025"/>
            <a:ext cx="400050" cy="371475"/>
          </a:xfrm>
          <a:custGeom>
            <a:avLst/>
            <a:gdLst/>
            <a:ahLst/>
            <a:cxnLst/>
            <a:rect l="l" t="t" r="r" b="b"/>
            <a:pathLst>
              <a:path w="400050" h="371475">
                <a:moveTo>
                  <a:pt x="400050" y="371473"/>
                </a:moveTo>
                <a:lnTo>
                  <a:pt x="400050" y="0"/>
                </a:lnTo>
                <a:lnTo>
                  <a:pt x="0" y="0"/>
                </a:lnTo>
                <a:lnTo>
                  <a:pt x="0" y="371473"/>
                </a:lnTo>
                <a:lnTo>
                  <a:pt x="400050" y="371473"/>
                </a:lnTo>
                <a:close/>
              </a:path>
            </a:pathLst>
          </a:custGeom>
          <a:solidFill>
            <a:srgbClr val="DBE6F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57200" y="581025"/>
            <a:ext cx="685800" cy="685800"/>
            <a:chOff x="457200" y="581025"/>
            <a:chExt cx="685800" cy="685800"/>
          </a:xfrm>
        </p:grpSpPr>
        <p:sp>
          <p:nvSpPr>
            <p:cNvPr id="6" name="object 6"/>
            <p:cNvSpPr/>
            <p:nvPr/>
          </p:nvSpPr>
          <p:spPr>
            <a:xfrm>
              <a:off x="457200" y="581025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6858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685800" y="6858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" y="657225"/>
              <a:ext cx="533400" cy="542925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8791575" y="0"/>
            <a:ext cx="352425" cy="5143500"/>
            <a:chOff x="8791575" y="0"/>
            <a:chExt cx="352425" cy="5143500"/>
          </a:xfrm>
        </p:grpSpPr>
        <p:sp>
          <p:nvSpPr>
            <p:cNvPr id="9" name="object 9"/>
            <p:cNvSpPr/>
            <p:nvPr/>
          </p:nvSpPr>
          <p:spPr>
            <a:xfrm>
              <a:off x="8791575" y="0"/>
              <a:ext cx="352425" cy="2085975"/>
            </a:xfrm>
            <a:custGeom>
              <a:avLst/>
              <a:gdLst/>
              <a:ahLst/>
              <a:cxnLst/>
              <a:rect l="l" t="t" r="r" b="b"/>
              <a:pathLst>
                <a:path w="352425" h="2085975">
                  <a:moveTo>
                    <a:pt x="352425" y="0"/>
                  </a:moveTo>
                  <a:lnTo>
                    <a:pt x="0" y="0"/>
                  </a:lnTo>
                  <a:lnTo>
                    <a:pt x="0" y="2085975"/>
                  </a:lnTo>
                  <a:lnTo>
                    <a:pt x="352425" y="208597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91575" y="4333875"/>
              <a:ext cx="352425" cy="809625"/>
            </a:xfrm>
            <a:custGeom>
              <a:avLst/>
              <a:gdLst/>
              <a:ahLst/>
              <a:cxnLst/>
              <a:rect l="l" t="t" r="r" b="b"/>
              <a:pathLst>
                <a:path w="352425" h="809625">
                  <a:moveTo>
                    <a:pt x="352425" y="0"/>
                  </a:moveTo>
                  <a:lnTo>
                    <a:pt x="0" y="0"/>
                  </a:lnTo>
                  <a:lnTo>
                    <a:pt x="0" y="809623"/>
                  </a:lnTo>
                  <a:lnTo>
                    <a:pt x="352425" y="809623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FF2E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91575" y="2085975"/>
              <a:ext cx="352425" cy="1162050"/>
            </a:xfrm>
            <a:custGeom>
              <a:avLst/>
              <a:gdLst/>
              <a:ahLst/>
              <a:cxnLst/>
              <a:rect l="l" t="t" r="r" b="b"/>
              <a:pathLst>
                <a:path w="352425" h="1162050">
                  <a:moveTo>
                    <a:pt x="352425" y="0"/>
                  </a:moveTo>
                  <a:lnTo>
                    <a:pt x="0" y="0"/>
                  </a:lnTo>
                  <a:lnTo>
                    <a:pt x="0" y="1162050"/>
                  </a:lnTo>
                  <a:lnTo>
                    <a:pt x="352425" y="1162050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91575" y="3248025"/>
              <a:ext cx="352425" cy="1085850"/>
            </a:xfrm>
            <a:custGeom>
              <a:avLst/>
              <a:gdLst/>
              <a:ahLst/>
              <a:cxnLst/>
              <a:rect l="l" t="t" r="r" b="b"/>
              <a:pathLst>
                <a:path w="352425" h="1085850">
                  <a:moveTo>
                    <a:pt x="352425" y="0"/>
                  </a:moveTo>
                  <a:lnTo>
                    <a:pt x="0" y="0"/>
                  </a:lnTo>
                  <a:lnTo>
                    <a:pt x="0" y="1085850"/>
                  </a:lnTo>
                  <a:lnTo>
                    <a:pt x="352425" y="1085850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AC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pic>
        <p:nvPicPr>
          <p:cNvPr id="3074" name="Picture 2" descr="C:\Users\user\Downloads\5c1e4867514b333ce08014497f1e46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83" y="1878096"/>
            <a:ext cx="4109787" cy="273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657225"/>
            <a:ext cx="4500562" cy="790193"/>
          </a:xfrm>
          <a:prstGeom prst="rect">
            <a:avLst/>
          </a:prstGeom>
        </p:spPr>
        <p:txBody>
          <a:bodyPr vert="horz" wrap="square" lIns="0" tIns="319658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105"/>
              </a:spcBef>
            </a:pPr>
            <a:r>
              <a:rPr spc="105" dirty="0"/>
              <a:t>РЕШЕНИЕ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1948867"/>
            <a:ext cx="7543800" cy="186846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  <a:buClr>
                <a:srgbClr val="8F00FF"/>
              </a:buClr>
              <a:tabLst>
                <a:tab pos="278765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Защита </a:t>
            </a:r>
            <a:r>
              <a:rPr lang="ru-RU" sz="1200" dirty="0" smtClean="0">
                <a:latin typeface="Trebuchet MS"/>
                <a:cs typeface="Trebuchet MS"/>
              </a:rPr>
              <a:t>окон от выпадения детей, которая состоит таких компонентов как:</a:t>
            </a:r>
          </a:p>
          <a:p>
            <a:pPr marL="278765" indent="-266065">
              <a:lnSpc>
                <a:spcPct val="100000"/>
              </a:lnSpc>
              <a:spcBef>
                <a:spcPts val="310"/>
              </a:spcBef>
              <a:buClr>
                <a:srgbClr val="8F00FF"/>
              </a:buClr>
              <a:buFont typeface="Times New Roman"/>
              <a:buChar char="●"/>
              <a:tabLst>
                <a:tab pos="278765" algn="l"/>
              </a:tabLst>
            </a:pPr>
            <a:endParaRPr lang="ru-RU" sz="1200" dirty="0" smtClean="0">
              <a:latin typeface="Trebuchet MS"/>
              <a:cs typeface="Trebuchet MS"/>
            </a:endParaRPr>
          </a:p>
          <a:p>
            <a:pPr marL="184150" indent="-171450">
              <a:lnSpc>
                <a:spcPct val="100000"/>
              </a:lnSpc>
              <a:spcBef>
                <a:spcPts val="215"/>
              </a:spcBef>
              <a:buClr>
                <a:srgbClr val="8F00FF"/>
              </a:buClr>
              <a:buFont typeface="Arial" panose="020B0604020202020204" pitchFamily="34" charset="0"/>
              <a:buChar char="•"/>
              <a:tabLst>
                <a:tab pos="278765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Умные </a:t>
            </a:r>
            <a:r>
              <a:rPr lang="ru-RU" sz="1200" dirty="0" smtClean="0">
                <a:latin typeface="Trebuchet MS"/>
                <a:cs typeface="Trebuchet MS"/>
              </a:rPr>
              <a:t>датчики движения и веса, которые будут реагировать на наличие ребенка рядом с окном. </a:t>
            </a:r>
          </a:p>
          <a:p>
            <a:pPr marL="184150" indent="-171450">
              <a:lnSpc>
                <a:spcPct val="100000"/>
              </a:lnSpc>
              <a:spcBef>
                <a:spcPts val="215"/>
              </a:spcBef>
              <a:buClr>
                <a:srgbClr val="8F00FF"/>
              </a:buClr>
              <a:buFont typeface="Arial" panose="020B0604020202020204" pitchFamily="34" charset="0"/>
              <a:buChar char="•"/>
              <a:tabLst>
                <a:tab pos="278765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Прозрачные </a:t>
            </a:r>
            <a:r>
              <a:rPr lang="ru-RU" sz="1200" dirty="0" smtClean="0">
                <a:latin typeface="Trebuchet MS"/>
                <a:cs typeface="Trebuchet MS"/>
              </a:rPr>
              <a:t>сетки, не мешают обзору, но надежно предотвращают выпадение. </a:t>
            </a:r>
          </a:p>
          <a:p>
            <a:pPr marL="184150" indent="-171450">
              <a:lnSpc>
                <a:spcPct val="100000"/>
              </a:lnSpc>
              <a:spcBef>
                <a:spcPts val="215"/>
              </a:spcBef>
              <a:buClr>
                <a:srgbClr val="8F00FF"/>
              </a:buClr>
              <a:buFont typeface="Arial" panose="020B0604020202020204" pitchFamily="34" charset="0"/>
              <a:buChar char="•"/>
              <a:tabLst>
                <a:tab pos="278765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Механизмы </a:t>
            </a:r>
            <a:r>
              <a:rPr lang="ru-RU" sz="1200" dirty="0" smtClean="0">
                <a:latin typeface="Trebuchet MS"/>
                <a:cs typeface="Trebuchet MS"/>
              </a:rPr>
              <a:t>блокировки, которые автоматически блокируют окно в открытом положении при его открытии более чем на определенное расстояние</a:t>
            </a:r>
          </a:p>
          <a:p>
            <a:pPr marL="184150" indent="-171450">
              <a:lnSpc>
                <a:spcPct val="100000"/>
              </a:lnSpc>
              <a:spcBef>
                <a:spcPts val="215"/>
              </a:spcBef>
              <a:buClr>
                <a:srgbClr val="8F00FF"/>
              </a:buClr>
              <a:buFont typeface="Arial" panose="020B0604020202020204" pitchFamily="34" charset="0"/>
              <a:buChar char="•"/>
              <a:tabLst>
                <a:tab pos="278765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Умные </a:t>
            </a:r>
            <a:r>
              <a:rPr lang="ru-RU" sz="1200" dirty="0" smtClean="0">
                <a:latin typeface="Trebuchet MS"/>
                <a:cs typeface="Trebuchet MS"/>
              </a:rPr>
              <a:t>окна с сенсорными панелями и автоматическими замками.</a:t>
            </a:r>
          </a:p>
          <a:p>
            <a:pPr marL="184150" indent="-171450">
              <a:lnSpc>
                <a:spcPct val="100000"/>
              </a:lnSpc>
              <a:spcBef>
                <a:spcPts val="215"/>
              </a:spcBef>
              <a:buClr>
                <a:srgbClr val="8F00FF"/>
              </a:buClr>
              <a:buFont typeface="Arial" panose="020B0604020202020204" pitchFamily="34" charset="0"/>
              <a:buChar char="•"/>
              <a:tabLst>
                <a:tab pos="278765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Специальные </a:t>
            </a:r>
            <a:r>
              <a:rPr lang="ru-RU" sz="1200" dirty="0" smtClean="0">
                <a:latin typeface="Trebuchet MS"/>
                <a:cs typeface="Trebuchet MS"/>
              </a:rPr>
              <a:t>оконные рамы внутренними перегородками, которые могут ограничивать простор для движения ребенка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772025"/>
            <a:ext cx="400050" cy="371475"/>
          </a:xfrm>
          <a:custGeom>
            <a:avLst/>
            <a:gdLst/>
            <a:ahLst/>
            <a:cxnLst/>
            <a:rect l="l" t="t" r="r" b="b"/>
            <a:pathLst>
              <a:path w="400050" h="371475">
                <a:moveTo>
                  <a:pt x="400050" y="371473"/>
                </a:moveTo>
                <a:lnTo>
                  <a:pt x="400050" y="0"/>
                </a:lnTo>
                <a:lnTo>
                  <a:pt x="0" y="0"/>
                </a:lnTo>
                <a:lnTo>
                  <a:pt x="0" y="371473"/>
                </a:lnTo>
                <a:lnTo>
                  <a:pt x="400050" y="371473"/>
                </a:lnTo>
                <a:close/>
              </a:path>
            </a:pathLst>
          </a:custGeom>
          <a:solidFill>
            <a:srgbClr val="FC483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57200" y="581025"/>
            <a:ext cx="685800" cy="685800"/>
            <a:chOff x="457200" y="581025"/>
            <a:chExt cx="685800" cy="685800"/>
          </a:xfrm>
        </p:grpSpPr>
        <p:sp>
          <p:nvSpPr>
            <p:cNvPr id="6" name="object 6"/>
            <p:cNvSpPr/>
            <p:nvPr/>
          </p:nvSpPr>
          <p:spPr>
            <a:xfrm>
              <a:off x="457200" y="581025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6858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685800" y="6858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" y="657225"/>
              <a:ext cx="533400" cy="542925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8791575" y="0"/>
            <a:ext cx="352425" cy="5143500"/>
            <a:chOff x="8791575" y="0"/>
            <a:chExt cx="352425" cy="5143500"/>
          </a:xfrm>
        </p:grpSpPr>
        <p:sp>
          <p:nvSpPr>
            <p:cNvPr id="9" name="object 9"/>
            <p:cNvSpPr/>
            <p:nvPr/>
          </p:nvSpPr>
          <p:spPr>
            <a:xfrm>
              <a:off x="8791575" y="0"/>
              <a:ext cx="352425" cy="2085975"/>
            </a:xfrm>
            <a:custGeom>
              <a:avLst/>
              <a:gdLst/>
              <a:ahLst/>
              <a:cxnLst/>
              <a:rect l="l" t="t" r="r" b="b"/>
              <a:pathLst>
                <a:path w="352425" h="2085975">
                  <a:moveTo>
                    <a:pt x="352425" y="0"/>
                  </a:moveTo>
                  <a:lnTo>
                    <a:pt x="0" y="0"/>
                  </a:lnTo>
                  <a:lnTo>
                    <a:pt x="0" y="2085975"/>
                  </a:lnTo>
                  <a:lnTo>
                    <a:pt x="352425" y="208597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91575" y="4333875"/>
              <a:ext cx="352425" cy="809625"/>
            </a:xfrm>
            <a:custGeom>
              <a:avLst/>
              <a:gdLst/>
              <a:ahLst/>
              <a:cxnLst/>
              <a:rect l="l" t="t" r="r" b="b"/>
              <a:pathLst>
                <a:path w="352425" h="809625">
                  <a:moveTo>
                    <a:pt x="352425" y="0"/>
                  </a:moveTo>
                  <a:lnTo>
                    <a:pt x="0" y="0"/>
                  </a:lnTo>
                  <a:lnTo>
                    <a:pt x="0" y="809623"/>
                  </a:lnTo>
                  <a:lnTo>
                    <a:pt x="352425" y="809623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FF2E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91575" y="2085975"/>
              <a:ext cx="352425" cy="1162050"/>
            </a:xfrm>
            <a:custGeom>
              <a:avLst/>
              <a:gdLst/>
              <a:ahLst/>
              <a:cxnLst/>
              <a:rect l="l" t="t" r="r" b="b"/>
              <a:pathLst>
                <a:path w="352425" h="1162050">
                  <a:moveTo>
                    <a:pt x="352425" y="0"/>
                  </a:moveTo>
                  <a:lnTo>
                    <a:pt x="0" y="0"/>
                  </a:lnTo>
                  <a:lnTo>
                    <a:pt x="0" y="1162050"/>
                  </a:lnTo>
                  <a:lnTo>
                    <a:pt x="352425" y="1162050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91575" y="3248025"/>
              <a:ext cx="352425" cy="1085850"/>
            </a:xfrm>
            <a:custGeom>
              <a:avLst/>
              <a:gdLst/>
              <a:ahLst/>
              <a:cxnLst/>
              <a:rect l="l" t="t" r="r" b="b"/>
              <a:pathLst>
                <a:path w="352425" h="1085850">
                  <a:moveTo>
                    <a:pt x="352425" y="0"/>
                  </a:moveTo>
                  <a:lnTo>
                    <a:pt x="0" y="0"/>
                  </a:lnTo>
                  <a:lnTo>
                    <a:pt x="0" y="1085850"/>
                  </a:lnTo>
                  <a:lnTo>
                    <a:pt x="352425" y="1085850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AC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8472" y="472122"/>
            <a:ext cx="2122170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b="1" spc="100" dirty="0">
                <a:solidFill>
                  <a:srgbClr val="8F00FF"/>
                </a:solidFill>
                <a:latin typeface="Trebuchet MS"/>
                <a:cs typeface="Trebuchet MS"/>
              </a:rPr>
              <a:t>ЦЕННОСТЬ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800" y="1428750"/>
            <a:ext cx="4245611" cy="19877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70"/>
              </a:spcBef>
            </a:pPr>
            <a:r>
              <a:rPr lang="ru-RU" sz="1200" dirty="0" smtClean="0">
                <a:solidFill>
                  <a:srgbClr val="8F00FF"/>
                </a:solidFill>
                <a:latin typeface="Trebuchet MS"/>
                <a:cs typeface="Trebuchet MS"/>
              </a:rPr>
              <a:t>●</a:t>
            </a:r>
            <a:r>
              <a:rPr lang="ru-RU" sz="1200" dirty="0" smtClean="0">
                <a:latin typeface="Trebuchet MS"/>
                <a:cs typeface="Trebuchet MS"/>
              </a:rPr>
              <a:t> Универсальная система для любого региона Российской Федерации.</a:t>
            </a:r>
            <a:r>
              <a:rPr lang="ru-RU" sz="1200" dirty="0">
                <a:latin typeface="Trebuchet MS"/>
                <a:cs typeface="Trebuchet MS"/>
              </a:rPr>
              <a:t> </a:t>
            </a:r>
            <a:r>
              <a:rPr lang="ru-RU" sz="1200" dirty="0" smtClean="0">
                <a:latin typeface="Trebuchet MS"/>
                <a:cs typeface="Trebuchet MS"/>
              </a:rPr>
              <a:t>                                       </a:t>
            </a:r>
            <a:endParaRPr lang="ru-RU" sz="1200" dirty="0" smtClean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r>
              <a:rPr lang="ru-RU" sz="1200" dirty="0" smtClean="0">
                <a:solidFill>
                  <a:srgbClr val="8F00FF"/>
                </a:solidFill>
                <a:latin typeface="Trebuchet MS"/>
                <a:cs typeface="Trebuchet MS"/>
              </a:rPr>
              <a:t>●</a:t>
            </a:r>
            <a:r>
              <a:rPr lang="ru-RU" sz="1200" dirty="0" smtClean="0">
                <a:latin typeface="Trebuchet MS"/>
                <a:cs typeface="Trebuchet MS"/>
              </a:rPr>
              <a:t> </a:t>
            </a:r>
            <a:r>
              <a:rPr lang="ru-RU" sz="1200" dirty="0" smtClean="0">
                <a:latin typeface="Trebuchet MS"/>
                <a:cs typeface="Trebuchet MS"/>
              </a:rPr>
              <a:t>Создается благоприятная психологическая среда и не присутствует ощущения «в тюрьме»       </a:t>
            </a:r>
            <a:endParaRPr lang="ru-RU" sz="1200" dirty="0" smtClean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r>
              <a:rPr lang="ru-RU" sz="1200" dirty="0" smtClean="0">
                <a:solidFill>
                  <a:srgbClr val="8F00FF"/>
                </a:solidFill>
                <a:latin typeface="Trebuchet MS"/>
                <a:cs typeface="Trebuchet MS"/>
              </a:rPr>
              <a:t>●</a:t>
            </a:r>
            <a:r>
              <a:rPr lang="ru-RU" sz="1200" dirty="0" smtClean="0">
                <a:latin typeface="Trebuchet MS"/>
                <a:cs typeface="Trebuchet MS"/>
              </a:rPr>
              <a:t> </a:t>
            </a:r>
            <a:r>
              <a:rPr lang="ru-RU" sz="1200" dirty="0" smtClean="0">
                <a:latin typeface="Trebuchet MS"/>
                <a:cs typeface="Trebuchet MS"/>
              </a:rPr>
              <a:t>Своевременно реагирование на возможность выпадения ребенка из окна и обеспечение безопасной среды и оповещение родителей. </a:t>
            </a:r>
          </a:p>
          <a:p>
            <a:pPr marL="12700">
              <a:lnSpc>
                <a:spcPct val="100000"/>
              </a:lnSpc>
            </a:pPr>
            <a:r>
              <a:rPr lang="ru-RU" sz="1200" dirty="0" smtClean="0">
                <a:solidFill>
                  <a:srgbClr val="8F00FF"/>
                </a:solidFill>
                <a:latin typeface="Trebuchet MS"/>
                <a:cs typeface="Trebuchet MS"/>
              </a:rPr>
              <a:t>●</a:t>
            </a:r>
            <a:r>
              <a:rPr lang="ru-RU" sz="1200" dirty="0" smtClean="0">
                <a:latin typeface="Trebuchet MS"/>
                <a:cs typeface="Trebuchet MS"/>
              </a:rPr>
              <a:t> Контроль системы с двух и более устройств, в том числе и со смартфонов.</a:t>
            </a:r>
          </a:p>
          <a:p>
            <a:pPr marL="12700">
              <a:lnSpc>
                <a:spcPct val="100000"/>
              </a:lnSpc>
            </a:pPr>
            <a:endParaRPr sz="12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772025"/>
            <a:ext cx="400050" cy="371475"/>
          </a:xfrm>
          <a:custGeom>
            <a:avLst/>
            <a:gdLst/>
            <a:ahLst/>
            <a:cxnLst/>
            <a:rect l="l" t="t" r="r" b="b"/>
            <a:pathLst>
              <a:path w="400050" h="371475">
                <a:moveTo>
                  <a:pt x="400050" y="371473"/>
                </a:moveTo>
                <a:lnTo>
                  <a:pt x="400050" y="0"/>
                </a:lnTo>
                <a:lnTo>
                  <a:pt x="0" y="0"/>
                </a:lnTo>
                <a:lnTo>
                  <a:pt x="0" y="371473"/>
                </a:lnTo>
                <a:lnTo>
                  <a:pt x="400050" y="371473"/>
                </a:lnTo>
                <a:close/>
              </a:path>
            </a:pathLst>
          </a:custGeom>
          <a:solidFill>
            <a:srgbClr val="DBE6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pic>
        <p:nvPicPr>
          <p:cNvPr id="4098" name="Picture 2" descr="C:\Users\user\Downloads\89bb313f-41e5-49a4-b032-248f4991bfb0_image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368" y="955992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72025"/>
            <a:ext cx="400050" cy="371475"/>
          </a:xfrm>
          <a:custGeom>
            <a:avLst/>
            <a:gdLst/>
            <a:ahLst/>
            <a:cxnLst/>
            <a:rect l="l" t="t" r="r" b="b"/>
            <a:pathLst>
              <a:path w="400050" h="371475">
                <a:moveTo>
                  <a:pt x="400050" y="371473"/>
                </a:moveTo>
                <a:lnTo>
                  <a:pt x="400050" y="0"/>
                </a:lnTo>
                <a:lnTo>
                  <a:pt x="0" y="0"/>
                </a:lnTo>
                <a:lnTo>
                  <a:pt x="0" y="371473"/>
                </a:lnTo>
                <a:lnTo>
                  <a:pt x="400050" y="371473"/>
                </a:lnTo>
                <a:close/>
              </a:path>
            </a:pathLst>
          </a:custGeom>
          <a:solidFill>
            <a:srgbClr val="DBE6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0200" y="1742563"/>
            <a:ext cx="6350000" cy="134011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310"/>
              </a:spcBef>
              <a:buClr>
                <a:srgbClr val="122C40"/>
              </a:buClr>
              <a:buFont typeface="Times New Roman"/>
              <a:buChar char="●"/>
              <a:tabLst>
                <a:tab pos="317500" algn="l"/>
              </a:tabLst>
            </a:pPr>
            <a:r>
              <a:rPr lang="en-US" sz="1200" dirty="0" smtClean="0">
                <a:solidFill>
                  <a:schemeClr val="tx1"/>
                </a:solidFill>
                <a:latin typeface="Trebuchet MS"/>
                <a:cs typeface="Trebuchet MS"/>
              </a:rPr>
              <a:t>1. BABYSAFE</a:t>
            </a:r>
            <a:endParaRPr lang="ru-RU" sz="1200" dirty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317500" indent="-304800">
              <a:lnSpc>
                <a:spcPct val="100000"/>
              </a:lnSpc>
              <a:spcBef>
                <a:spcPts val="310"/>
              </a:spcBef>
              <a:buClr>
                <a:srgbClr val="122C40"/>
              </a:buClr>
              <a:buFont typeface="Times New Roman"/>
              <a:buChar char="●"/>
              <a:tabLst>
                <a:tab pos="31750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2. </a:t>
            </a:r>
            <a:r>
              <a:rPr lang="en-US" sz="1200" dirty="0" err="1" smtClean="0">
                <a:latin typeface="Trebuchet MS"/>
                <a:cs typeface="Trebuchet MS"/>
              </a:rPr>
              <a:t>PolyProtect</a:t>
            </a:r>
            <a:endParaRPr lang="ru-RU" sz="1200" dirty="0" smtClean="0">
              <a:latin typeface="Trebuchet MS"/>
              <a:cs typeface="Trebuchet MS"/>
            </a:endParaRPr>
          </a:p>
          <a:p>
            <a:pPr marL="317500" indent="-304800">
              <a:lnSpc>
                <a:spcPct val="100000"/>
              </a:lnSpc>
              <a:spcBef>
                <a:spcPts val="310"/>
              </a:spcBef>
              <a:buClr>
                <a:srgbClr val="122C40"/>
              </a:buClr>
              <a:buFont typeface="Times New Roman"/>
              <a:buChar char="●"/>
              <a:tabLst>
                <a:tab pos="31750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3. Барьеры Кочеткова</a:t>
            </a:r>
          </a:p>
          <a:p>
            <a:pPr marL="317500" indent="-304800">
              <a:lnSpc>
                <a:spcPct val="100000"/>
              </a:lnSpc>
              <a:spcBef>
                <a:spcPts val="310"/>
              </a:spcBef>
              <a:buClr>
                <a:srgbClr val="122C40"/>
              </a:buClr>
              <a:buFont typeface="Times New Roman"/>
              <a:buChar char="●"/>
              <a:tabLst>
                <a:tab pos="31750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4. </a:t>
            </a:r>
            <a:r>
              <a:rPr lang="ru-RU" sz="1200" dirty="0" err="1" smtClean="0">
                <a:latin typeface="Trebuchet MS"/>
                <a:cs typeface="Trebuchet MS"/>
              </a:rPr>
              <a:t>Setka</a:t>
            </a:r>
            <a:r>
              <a:rPr lang="ru-RU" sz="1200" dirty="0" smtClean="0">
                <a:latin typeface="Trebuchet MS"/>
                <a:cs typeface="Trebuchet MS"/>
              </a:rPr>
              <a:t> Plisse.ru-  защитой нового поколения О2</a:t>
            </a:r>
          </a:p>
          <a:p>
            <a:pPr marL="317500" indent="-304800">
              <a:lnSpc>
                <a:spcPct val="100000"/>
              </a:lnSpc>
              <a:spcBef>
                <a:spcPts val="310"/>
              </a:spcBef>
              <a:buClr>
                <a:srgbClr val="122C40"/>
              </a:buClr>
              <a:buFont typeface="Times New Roman"/>
              <a:buChar char="●"/>
              <a:tabLst>
                <a:tab pos="317500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5. </a:t>
            </a:r>
            <a:r>
              <a:rPr lang="ru-RU" sz="1200" dirty="0" err="1" smtClean="0">
                <a:latin typeface="Trebuchet MS"/>
                <a:cs typeface="Trebuchet MS"/>
              </a:rPr>
              <a:t>Антикошка.рф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65"/>
              </a:spcBef>
              <a:buClr>
                <a:srgbClr val="122C40"/>
              </a:buClr>
            </a:pPr>
            <a:endParaRPr lang="ru-RU" sz="1200" dirty="0" smtClean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7200" y="285750"/>
            <a:ext cx="2847975" cy="514350"/>
          </a:xfrm>
          <a:prstGeom prst="rect">
            <a:avLst/>
          </a:prstGeom>
          <a:solidFill>
            <a:srgbClr val="8F00FF"/>
          </a:solidFill>
        </p:spPr>
        <p:txBody>
          <a:bodyPr vert="horz" wrap="square" lIns="0" tIns="10795" rIns="0" bIns="0" rtlCol="0">
            <a:spAutoFit/>
          </a:bodyPr>
          <a:lstStyle/>
          <a:p>
            <a:pPr marL="58419">
              <a:lnSpc>
                <a:spcPct val="100000"/>
              </a:lnSpc>
              <a:spcBef>
                <a:spcPts val="85"/>
              </a:spcBef>
            </a:pPr>
            <a:r>
              <a:rPr spc="70" dirty="0">
                <a:solidFill>
                  <a:srgbClr val="FFFFFF"/>
                </a:solidFill>
              </a:rPr>
              <a:t>КОНКУРЕНТЫ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8791575" y="0"/>
            <a:ext cx="352425" cy="5143500"/>
            <a:chOff x="8791575" y="0"/>
            <a:chExt cx="352425" cy="5143500"/>
          </a:xfrm>
        </p:grpSpPr>
        <p:sp>
          <p:nvSpPr>
            <p:cNvPr id="6" name="object 6"/>
            <p:cNvSpPr/>
            <p:nvPr/>
          </p:nvSpPr>
          <p:spPr>
            <a:xfrm>
              <a:off x="8791575" y="0"/>
              <a:ext cx="352425" cy="2085975"/>
            </a:xfrm>
            <a:custGeom>
              <a:avLst/>
              <a:gdLst/>
              <a:ahLst/>
              <a:cxnLst/>
              <a:rect l="l" t="t" r="r" b="b"/>
              <a:pathLst>
                <a:path w="352425" h="2085975">
                  <a:moveTo>
                    <a:pt x="352425" y="0"/>
                  </a:moveTo>
                  <a:lnTo>
                    <a:pt x="0" y="0"/>
                  </a:lnTo>
                  <a:lnTo>
                    <a:pt x="0" y="2085975"/>
                  </a:lnTo>
                  <a:lnTo>
                    <a:pt x="352425" y="208597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91575" y="4333875"/>
              <a:ext cx="352425" cy="809625"/>
            </a:xfrm>
            <a:custGeom>
              <a:avLst/>
              <a:gdLst/>
              <a:ahLst/>
              <a:cxnLst/>
              <a:rect l="l" t="t" r="r" b="b"/>
              <a:pathLst>
                <a:path w="352425" h="809625">
                  <a:moveTo>
                    <a:pt x="352425" y="0"/>
                  </a:moveTo>
                  <a:lnTo>
                    <a:pt x="0" y="0"/>
                  </a:lnTo>
                  <a:lnTo>
                    <a:pt x="0" y="809623"/>
                  </a:lnTo>
                  <a:lnTo>
                    <a:pt x="352425" y="809623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FF2E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91575" y="2085975"/>
              <a:ext cx="352425" cy="1162050"/>
            </a:xfrm>
            <a:custGeom>
              <a:avLst/>
              <a:gdLst/>
              <a:ahLst/>
              <a:cxnLst/>
              <a:rect l="l" t="t" r="r" b="b"/>
              <a:pathLst>
                <a:path w="352425" h="1162050">
                  <a:moveTo>
                    <a:pt x="352425" y="0"/>
                  </a:moveTo>
                  <a:lnTo>
                    <a:pt x="0" y="0"/>
                  </a:lnTo>
                  <a:lnTo>
                    <a:pt x="0" y="1162050"/>
                  </a:lnTo>
                  <a:lnTo>
                    <a:pt x="352425" y="1162050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91575" y="3248025"/>
              <a:ext cx="352425" cy="1085850"/>
            </a:xfrm>
            <a:custGeom>
              <a:avLst/>
              <a:gdLst/>
              <a:ahLst/>
              <a:cxnLst/>
              <a:rect l="l" t="t" r="r" b="b"/>
              <a:pathLst>
                <a:path w="352425" h="1085850">
                  <a:moveTo>
                    <a:pt x="352425" y="0"/>
                  </a:moveTo>
                  <a:lnTo>
                    <a:pt x="0" y="0"/>
                  </a:lnTo>
                  <a:lnTo>
                    <a:pt x="0" y="1085850"/>
                  </a:lnTo>
                  <a:lnTo>
                    <a:pt x="352425" y="1085850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AC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pic>
        <p:nvPicPr>
          <p:cNvPr id="5122" name="Picture 2" descr="C:\Users\user\Downloads\new_content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72268"/>
            <a:ext cx="2133600" cy="134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ownloads\5el2uwEL5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590550"/>
            <a:ext cx="26670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ownloads\190292-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076156"/>
            <a:ext cx="2819400" cy="173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ser\Downloads\b_legkie_reshetki_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076156"/>
            <a:ext cx="2743200" cy="182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user\Downloads\4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29" y="3070758"/>
            <a:ext cx="232700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2598" y="895350"/>
            <a:ext cx="5029200" cy="13696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1200" dirty="0">
              <a:latin typeface="Trebuchet MS"/>
              <a:cs typeface="Trebuchet MS"/>
            </a:endParaRPr>
          </a:p>
          <a:p>
            <a:pPr marL="69215">
              <a:lnSpc>
                <a:spcPct val="100000"/>
              </a:lnSpc>
              <a:buClr>
                <a:srgbClr val="8F00FF"/>
              </a:buClr>
              <a:tabLst>
                <a:tab pos="323215" algn="l"/>
              </a:tabLst>
            </a:pPr>
            <a:r>
              <a:rPr lang="ru-RU" sz="1200" dirty="0" smtClean="0">
                <a:latin typeface="Trebuchet MS"/>
                <a:cs typeface="Trebuchet MS"/>
              </a:rPr>
              <a:t>Создание защитных механизмов, </a:t>
            </a:r>
            <a:r>
              <a:rPr lang="ru-RU" sz="1200" dirty="0" smtClean="0">
                <a:latin typeface="Trebuchet MS"/>
                <a:cs typeface="Trebuchet MS"/>
              </a:rPr>
              <a:t>разработанные с фокусом на безопасности, удобство и </a:t>
            </a:r>
            <a:r>
              <a:rPr lang="ru-RU" sz="1200" dirty="0" err="1" smtClean="0">
                <a:latin typeface="Trebuchet MS"/>
                <a:cs typeface="Trebuchet MS"/>
              </a:rPr>
              <a:t>эстетику,с</a:t>
            </a:r>
            <a:r>
              <a:rPr lang="ru-RU" sz="1200" dirty="0" smtClean="0">
                <a:latin typeface="Trebuchet MS"/>
                <a:cs typeface="Trebuchet MS"/>
              </a:rPr>
              <a:t> использованием </a:t>
            </a:r>
            <a:r>
              <a:rPr lang="ru-RU" sz="1200" dirty="0" smtClean="0">
                <a:latin typeface="Trebuchet MS"/>
                <a:cs typeface="Trebuchet MS"/>
              </a:rPr>
              <a:t>высококачественных материалов и инновационных технологий, таких как умные датчики и механизмы блокировки, создаст уникальное предложение на рынке</a:t>
            </a:r>
            <a:r>
              <a:rPr lang="ru-RU" sz="1200" dirty="0" smtClean="0">
                <a:latin typeface="Trebuchet MS"/>
                <a:cs typeface="Trebuchet MS"/>
              </a:rPr>
              <a:t>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4772025"/>
            <a:ext cx="400050" cy="371475"/>
          </a:xfrm>
          <a:custGeom>
            <a:avLst/>
            <a:gdLst/>
            <a:ahLst/>
            <a:cxnLst/>
            <a:rect l="l" t="t" r="r" b="b"/>
            <a:pathLst>
              <a:path w="400050" h="371475">
                <a:moveTo>
                  <a:pt x="400050" y="371473"/>
                </a:moveTo>
                <a:lnTo>
                  <a:pt x="400050" y="0"/>
                </a:lnTo>
                <a:lnTo>
                  <a:pt x="0" y="0"/>
                </a:lnTo>
                <a:lnTo>
                  <a:pt x="0" y="371473"/>
                </a:lnTo>
                <a:lnTo>
                  <a:pt x="400050" y="371473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00050" y="590550"/>
            <a:ext cx="3524250" cy="600075"/>
          </a:xfrm>
          <a:prstGeom prst="rect">
            <a:avLst/>
          </a:prstGeom>
          <a:solidFill>
            <a:srgbClr val="8F00FF"/>
          </a:solidFill>
        </p:spPr>
        <p:txBody>
          <a:bodyPr vert="horz" wrap="square" lIns="0" tIns="698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550"/>
              </a:spcBef>
            </a:pPr>
            <a:r>
              <a:rPr spc="140" dirty="0">
                <a:solidFill>
                  <a:srgbClr val="FFFFFF"/>
                </a:solidFill>
              </a:rPr>
              <a:t>БИЗНЕС-</a:t>
            </a:r>
            <a:r>
              <a:rPr spc="110" dirty="0">
                <a:solidFill>
                  <a:srgbClr val="FFFFFF"/>
                </a:solidFill>
              </a:rPr>
              <a:t>МОДЕЛЬ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8791575" y="0"/>
            <a:ext cx="352425" cy="5143500"/>
            <a:chOff x="8791575" y="0"/>
            <a:chExt cx="352425" cy="5143500"/>
          </a:xfrm>
        </p:grpSpPr>
        <p:sp>
          <p:nvSpPr>
            <p:cNvPr id="6" name="object 6"/>
            <p:cNvSpPr/>
            <p:nvPr/>
          </p:nvSpPr>
          <p:spPr>
            <a:xfrm>
              <a:off x="8791575" y="0"/>
              <a:ext cx="352425" cy="2085975"/>
            </a:xfrm>
            <a:custGeom>
              <a:avLst/>
              <a:gdLst/>
              <a:ahLst/>
              <a:cxnLst/>
              <a:rect l="l" t="t" r="r" b="b"/>
              <a:pathLst>
                <a:path w="352425" h="2085975">
                  <a:moveTo>
                    <a:pt x="352425" y="0"/>
                  </a:moveTo>
                  <a:lnTo>
                    <a:pt x="0" y="0"/>
                  </a:lnTo>
                  <a:lnTo>
                    <a:pt x="0" y="2085975"/>
                  </a:lnTo>
                  <a:lnTo>
                    <a:pt x="352425" y="208597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91575" y="4333875"/>
              <a:ext cx="352425" cy="809625"/>
            </a:xfrm>
            <a:custGeom>
              <a:avLst/>
              <a:gdLst/>
              <a:ahLst/>
              <a:cxnLst/>
              <a:rect l="l" t="t" r="r" b="b"/>
              <a:pathLst>
                <a:path w="352425" h="809625">
                  <a:moveTo>
                    <a:pt x="352425" y="0"/>
                  </a:moveTo>
                  <a:lnTo>
                    <a:pt x="0" y="0"/>
                  </a:lnTo>
                  <a:lnTo>
                    <a:pt x="0" y="809623"/>
                  </a:lnTo>
                  <a:lnTo>
                    <a:pt x="352425" y="809623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FF2E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91575" y="2085975"/>
              <a:ext cx="352425" cy="1162050"/>
            </a:xfrm>
            <a:custGeom>
              <a:avLst/>
              <a:gdLst/>
              <a:ahLst/>
              <a:cxnLst/>
              <a:rect l="l" t="t" r="r" b="b"/>
              <a:pathLst>
                <a:path w="352425" h="1162050">
                  <a:moveTo>
                    <a:pt x="352425" y="0"/>
                  </a:moveTo>
                  <a:lnTo>
                    <a:pt x="0" y="0"/>
                  </a:lnTo>
                  <a:lnTo>
                    <a:pt x="0" y="1162050"/>
                  </a:lnTo>
                  <a:lnTo>
                    <a:pt x="352425" y="1162050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91575" y="3248025"/>
              <a:ext cx="352425" cy="1085850"/>
            </a:xfrm>
            <a:custGeom>
              <a:avLst/>
              <a:gdLst/>
              <a:ahLst/>
              <a:cxnLst/>
              <a:rect l="l" t="t" r="r" b="b"/>
              <a:pathLst>
                <a:path w="352425" h="1085850">
                  <a:moveTo>
                    <a:pt x="352425" y="0"/>
                  </a:moveTo>
                  <a:lnTo>
                    <a:pt x="0" y="0"/>
                  </a:lnTo>
                  <a:lnTo>
                    <a:pt x="0" y="1085850"/>
                  </a:lnTo>
                  <a:lnTo>
                    <a:pt x="352425" y="1085850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AC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pic>
        <p:nvPicPr>
          <p:cNvPr id="6146" name="Picture 2" descr="C:\Users\user\Downloads\1580396078_koogeek_wifi_pir_motion_sensor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47825"/>
            <a:ext cx="26860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ownloads\ua_ain_23.12.2018_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452687"/>
            <a:ext cx="4191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72025"/>
            <a:ext cx="400050" cy="371475"/>
          </a:xfrm>
          <a:custGeom>
            <a:avLst/>
            <a:gdLst/>
            <a:ahLst/>
            <a:cxnLst/>
            <a:rect l="l" t="t" r="r" b="b"/>
            <a:pathLst>
              <a:path w="400050" h="371475">
                <a:moveTo>
                  <a:pt x="400050" y="371473"/>
                </a:moveTo>
                <a:lnTo>
                  <a:pt x="400050" y="0"/>
                </a:lnTo>
                <a:lnTo>
                  <a:pt x="0" y="0"/>
                </a:lnTo>
                <a:lnTo>
                  <a:pt x="0" y="371473"/>
                </a:lnTo>
                <a:lnTo>
                  <a:pt x="400050" y="371473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214312"/>
            <a:ext cx="3524250" cy="600075"/>
          </a:xfrm>
          <a:prstGeom prst="rect">
            <a:avLst/>
          </a:prstGeom>
          <a:solidFill>
            <a:srgbClr val="8F00FF"/>
          </a:solidFill>
        </p:spPr>
        <p:txBody>
          <a:bodyPr vert="horz" wrap="square" lIns="0" tIns="698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550"/>
              </a:spcBef>
            </a:pPr>
            <a:r>
              <a:rPr spc="125" dirty="0">
                <a:solidFill>
                  <a:srgbClr val="FFFFFF"/>
                </a:solidFill>
              </a:rPr>
              <a:t>КОМАНДА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8791575" y="0"/>
            <a:ext cx="352425" cy="5143500"/>
            <a:chOff x="8791575" y="0"/>
            <a:chExt cx="352425" cy="5143500"/>
          </a:xfrm>
        </p:grpSpPr>
        <p:sp>
          <p:nvSpPr>
            <p:cNvPr id="6" name="object 6"/>
            <p:cNvSpPr/>
            <p:nvPr/>
          </p:nvSpPr>
          <p:spPr>
            <a:xfrm>
              <a:off x="8791575" y="0"/>
              <a:ext cx="352425" cy="2085975"/>
            </a:xfrm>
            <a:custGeom>
              <a:avLst/>
              <a:gdLst/>
              <a:ahLst/>
              <a:cxnLst/>
              <a:rect l="l" t="t" r="r" b="b"/>
              <a:pathLst>
                <a:path w="352425" h="2085975">
                  <a:moveTo>
                    <a:pt x="352425" y="0"/>
                  </a:moveTo>
                  <a:lnTo>
                    <a:pt x="0" y="0"/>
                  </a:lnTo>
                  <a:lnTo>
                    <a:pt x="0" y="2085975"/>
                  </a:lnTo>
                  <a:lnTo>
                    <a:pt x="352425" y="208597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91575" y="4333875"/>
              <a:ext cx="352425" cy="809625"/>
            </a:xfrm>
            <a:custGeom>
              <a:avLst/>
              <a:gdLst/>
              <a:ahLst/>
              <a:cxnLst/>
              <a:rect l="l" t="t" r="r" b="b"/>
              <a:pathLst>
                <a:path w="352425" h="809625">
                  <a:moveTo>
                    <a:pt x="352425" y="0"/>
                  </a:moveTo>
                  <a:lnTo>
                    <a:pt x="0" y="0"/>
                  </a:lnTo>
                  <a:lnTo>
                    <a:pt x="0" y="809623"/>
                  </a:lnTo>
                  <a:lnTo>
                    <a:pt x="352425" y="809623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FF2E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91575" y="2085975"/>
              <a:ext cx="352425" cy="1162050"/>
            </a:xfrm>
            <a:custGeom>
              <a:avLst/>
              <a:gdLst/>
              <a:ahLst/>
              <a:cxnLst/>
              <a:rect l="l" t="t" r="r" b="b"/>
              <a:pathLst>
                <a:path w="352425" h="1162050">
                  <a:moveTo>
                    <a:pt x="352425" y="0"/>
                  </a:moveTo>
                  <a:lnTo>
                    <a:pt x="0" y="0"/>
                  </a:lnTo>
                  <a:lnTo>
                    <a:pt x="0" y="1162050"/>
                  </a:lnTo>
                  <a:lnTo>
                    <a:pt x="352425" y="1162050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91575" y="3248025"/>
              <a:ext cx="352425" cy="1085850"/>
            </a:xfrm>
            <a:custGeom>
              <a:avLst/>
              <a:gdLst/>
              <a:ahLst/>
              <a:cxnLst/>
              <a:rect l="l" t="t" r="r" b="b"/>
              <a:pathLst>
                <a:path w="352425" h="1085850">
                  <a:moveTo>
                    <a:pt x="352425" y="0"/>
                  </a:moveTo>
                  <a:lnTo>
                    <a:pt x="0" y="0"/>
                  </a:lnTo>
                  <a:lnTo>
                    <a:pt x="0" y="1085850"/>
                  </a:lnTo>
                  <a:lnTo>
                    <a:pt x="352425" y="1085850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AC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pic>
        <p:nvPicPr>
          <p:cNvPr id="7170" name="Picture 2" descr="C:\Users\user\Downloads\Y17ZvF2HqJ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857" y="212417"/>
            <a:ext cx="1141640" cy="146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230830" y="1699506"/>
            <a:ext cx="1796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latin typeface="Trebuchet MS"/>
                <a:cs typeface="Trebuchet MS"/>
              </a:rPr>
              <a:t>Журавлев </a:t>
            </a:r>
          </a:p>
          <a:p>
            <a:r>
              <a:rPr lang="ru-RU" sz="1050" dirty="0" smtClean="0">
                <a:latin typeface="Trebuchet MS"/>
                <a:cs typeface="Trebuchet MS"/>
              </a:rPr>
              <a:t>Клим Владиславович</a:t>
            </a:r>
          </a:p>
          <a:p>
            <a:endParaRPr lang="ru-RU" dirty="0"/>
          </a:p>
        </p:txBody>
      </p:sp>
      <p:pic>
        <p:nvPicPr>
          <p:cNvPr id="7171" name="Picture 3" descr="C:\Users\user\Downloads\dSeB1WUSDB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03202" y="1352550"/>
            <a:ext cx="1524000" cy="233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466844" y="3805981"/>
            <a:ext cx="17967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latin typeface="Trebuchet MS"/>
                <a:cs typeface="Trebuchet MS"/>
              </a:rPr>
              <a:t>Ивлева Дарья Сергеевна, лидер</a:t>
            </a:r>
            <a:endParaRPr lang="ru-RU" sz="1050" dirty="0"/>
          </a:p>
        </p:txBody>
      </p:sp>
      <p:pic>
        <p:nvPicPr>
          <p:cNvPr id="7172" name="Picture 4" descr="C:\Users\user\Downloads\c321Yvi7geo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8" r="-2166" b="1"/>
          <a:stretch/>
        </p:blipFill>
        <p:spPr bwMode="auto">
          <a:xfrm>
            <a:off x="7162800" y="960612"/>
            <a:ext cx="1477475" cy="168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171071" y="2694590"/>
            <a:ext cx="179671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latin typeface="Trebuchet MS"/>
                <a:cs typeface="Trebuchet MS"/>
              </a:rPr>
              <a:t>Матвеева Екатерина Эдуардовна</a:t>
            </a:r>
          </a:p>
          <a:p>
            <a:endParaRPr lang="ru-RU" sz="1200" dirty="0" smtClean="0">
              <a:latin typeface="Trebuchet MS"/>
              <a:cs typeface="Trebuchet MS"/>
            </a:endParaRPr>
          </a:p>
          <a:p>
            <a:endParaRPr lang="ru-RU" dirty="0"/>
          </a:p>
        </p:txBody>
      </p:sp>
      <p:pic>
        <p:nvPicPr>
          <p:cNvPr id="7173" name="Picture 5" descr="C:\Users\user\Downloads\tyDE7hkYK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51984"/>
            <a:ext cx="1160305" cy="147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510594" y="2451556"/>
            <a:ext cx="1796716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err="1" smtClean="0">
                <a:latin typeface="Trebuchet MS"/>
                <a:cs typeface="Trebuchet MS"/>
              </a:rPr>
              <a:t>Иштеков</a:t>
            </a:r>
            <a:r>
              <a:rPr lang="ru-RU" sz="1000" dirty="0" smtClean="0">
                <a:latin typeface="Trebuchet MS"/>
                <a:cs typeface="Trebuchet MS"/>
              </a:rPr>
              <a:t> Марат </a:t>
            </a:r>
            <a:r>
              <a:rPr lang="ru-RU" sz="1000" dirty="0" err="1" smtClean="0">
                <a:latin typeface="Trebuchet MS"/>
                <a:cs typeface="Trebuchet MS"/>
              </a:rPr>
              <a:t>Рамилевич</a:t>
            </a:r>
            <a:endParaRPr lang="ru-RU" sz="1000" dirty="0" smtClean="0">
              <a:latin typeface="Trebuchet MS"/>
              <a:cs typeface="Trebuchet MS"/>
            </a:endParaRPr>
          </a:p>
          <a:p>
            <a:pPr algn="ctr"/>
            <a:endParaRPr lang="ru-RU" sz="1050" dirty="0"/>
          </a:p>
        </p:txBody>
      </p:sp>
      <p:sp>
        <p:nvSpPr>
          <p:cNvPr id="21" name="TextBox 20"/>
          <p:cNvSpPr txBox="1"/>
          <p:nvPr/>
        </p:nvSpPr>
        <p:spPr>
          <a:xfrm>
            <a:off x="609600" y="4414234"/>
            <a:ext cx="1600200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rebuchet MS"/>
                <a:cs typeface="Trebuchet MS"/>
              </a:rPr>
              <a:t>Петрова Дарья Владимировна</a:t>
            </a:r>
            <a:endParaRPr lang="ru-RU" sz="1050" dirty="0" smtClean="0">
              <a:latin typeface="Trebuchet MS"/>
              <a:cs typeface="Trebuchet MS"/>
            </a:endParaRPr>
          </a:p>
          <a:p>
            <a:endParaRPr lang="ru-RU" sz="1050" dirty="0" smtClean="0">
              <a:latin typeface="Trebuchet MS"/>
              <a:cs typeface="Trebuchet MS"/>
            </a:endParaRPr>
          </a:p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5486400" y="4414234"/>
            <a:ext cx="179671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err="1" smtClean="0">
                <a:latin typeface="Trebuchet MS"/>
                <a:cs typeface="Trebuchet MS"/>
              </a:rPr>
              <a:t>Фатхутдинов</a:t>
            </a:r>
            <a:r>
              <a:rPr lang="ru-RU" sz="1000" dirty="0" smtClean="0">
                <a:latin typeface="Trebuchet MS"/>
                <a:cs typeface="Trebuchet MS"/>
              </a:rPr>
              <a:t> Марат </a:t>
            </a:r>
            <a:r>
              <a:rPr lang="ru-RU" sz="1000" dirty="0" err="1" smtClean="0">
                <a:latin typeface="Trebuchet MS"/>
                <a:cs typeface="Trebuchet MS"/>
              </a:rPr>
              <a:t>Айратович</a:t>
            </a:r>
            <a:endParaRPr lang="ru-RU" sz="1000" dirty="0" smtClean="0">
              <a:latin typeface="Trebuchet MS"/>
              <a:cs typeface="Trebuchet MS"/>
            </a:endParaRPr>
          </a:p>
          <a:p>
            <a:pPr algn="ctr"/>
            <a:endParaRPr lang="ru-RU" sz="1000" dirty="0" smtClean="0">
              <a:latin typeface="Trebuchet MS"/>
              <a:cs typeface="Trebuchet MS"/>
            </a:endParaRPr>
          </a:p>
          <a:p>
            <a:pPr algn="ctr"/>
            <a:endParaRPr lang="ru-RU" sz="1050" dirty="0"/>
          </a:p>
        </p:txBody>
      </p:sp>
      <p:pic>
        <p:nvPicPr>
          <p:cNvPr id="7174" name="Picture 6" descr="C:\Users\user\Downloads\lgGyLe6Lkb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2694590"/>
            <a:ext cx="1269244" cy="169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user\Downloads\ZYPlawwsHk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" t="-195" r="43617" b="195"/>
          <a:stretch/>
        </p:blipFill>
        <p:spPr bwMode="auto">
          <a:xfrm>
            <a:off x="5703239" y="2684672"/>
            <a:ext cx="1324307" cy="172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1733550"/>
            <a:ext cx="5867400" cy="92333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grpSp>
        <p:nvGrpSpPr>
          <p:cNvPr id="4" name="object 5"/>
          <p:cNvGrpSpPr/>
          <p:nvPr/>
        </p:nvGrpSpPr>
        <p:grpSpPr>
          <a:xfrm>
            <a:off x="8791575" y="0"/>
            <a:ext cx="352425" cy="5143500"/>
            <a:chOff x="8791575" y="0"/>
            <a:chExt cx="352425" cy="5143500"/>
          </a:xfrm>
        </p:grpSpPr>
        <p:sp>
          <p:nvSpPr>
            <p:cNvPr id="5" name="object 6"/>
            <p:cNvSpPr/>
            <p:nvPr/>
          </p:nvSpPr>
          <p:spPr>
            <a:xfrm>
              <a:off x="8791575" y="0"/>
              <a:ext cx="352425" cy="2085975"/>
            </a:xfrm>
            <a:custGeom>
              <a:avLst/>
              <a:gdLst/>
              <a:ahLst/>
              <a:cxnLst/>
              <a:rect l="l" t="t" r="r" b="b"/>
              <a:pathLst>
                <a:path w="352425" h="2085975">
                  <a:moveTo>
                    <a:pt x="352425" y="0"/>
                  </a:moveTo>
                  <a:lnTo>
                    <a:pt x="0" y="0"/>
                  </a:lnTo>
                  <a:lnTo>
                    <a:pt x="0" y="2085975"/>
                  </a:lnTo>
                  <a:lnTo>
                    <a:pt x="352425" y="208597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7"/>
            <p:cNvSpPr/>
            <p:nvPr/>
          </p:nvSpPr>
          <p:spPr>
            <a:xfrm>
              <a:off x="8791575" y="4333875"/>
              <a:ext cx="352425" cy="809625"/>
            </a:xfrm>
            <a:custGeom>
              <a:avLst/>
              <a:gdLst/>
              <a:ahLst/>
              <a:cxnLst/>
              <a:rect l="l" t="t" r="r" b="b"/>
              <a:pathLst>
                <a:path w="352425" h="809625">
                  <a:moveTo>
                    <a:pt x="352425" y="0"/>
                  </a:moveTo>
                  <a:lnTo>
                    <a:pt x="0" y="0"/>
                  </a:lnTo>
                  <a:lnTo>
                    <a:pt x="0" y="809623"/>
                  </a:lnTo>
                  <a:lnTo>
                    <a:pt x="352425" y="809623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FF2E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8"/>
            <p:cNvSpPr/>
            <p:nvPr/>
          </p:nvSpPr>
          <p:spPr>
            <a:xfrm>
              <a:off x="8791575" y="2085975"/>
              <a:ext cx="352425" cy="1162050"/>
            </a:xfrm>
            <a:custGeom>
              <a:avLst/>
              <a:gdLst/>
              <a:ahLst/>
              <a:cxnLst/>
              <a:rect l="l" t="t" r="r" b="b"/>
              <a:pathLst>
                <a:path w="352425" h="1162050">
                  <a:moveTo>
                    <a:pt x="352425" y="0"/>
                  </a:moveTo>
                  <a:lnTo>
                    <a:pt x="0" y="0"/>
                  </a:lnTo>
                  <a:lnTo>
                    <a:pt x="0" y="1162050"/>
                  </a:lnTo>
                  <a:lnTo>
                    <a:pt x="352425" y="1162050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9"/>
            <p:cNvSpPr/>
            <p:nvPr/>
          </p:nvSpPr>
          <p:spPr>
            <a:xfrm>
              <a:off x="8791575" y="3248025"/>
              <a:ext cx="352425" cy="1085850"/>
            </a:xfrm>
            <a:custGeom>
              <a:avLst/>
              <a:gdLst/>
              <a:ahLst/>
              <a:cxnLst/>
              <a:rect l="l" t="t" r="r" b="b"/>
              <a:pathLst>
                <a:path w="352425" h="1085850">
                  <a:moveTo>
                    <a:pt x="352425" y="0"/>
                  </a:moveTo>
                  <a:lnTo>
                    <a:pt x="0" y="0"/>
                  </a:lnTo>
                  <a:lnTo>
                    <a:pt x="0" y="1085850"/>
                  </a:lnTo>
                  <a:lnTo>
                    <a:pt x="352425" y="1085850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ACD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2"/>
          <p:cNvSpPr/>
          <p:nvPr/>
        </p:nvSpPr>
        <p:spPr>
          <a:xfrm>
            <a:off x="0" y="4772025"/>
            <a:ext cx="400050" cy="371475"/>
          </a:xfrm>
          <a:custGeom>
            <a:avLst/>
            <a:gdLst/>
            <a:ahLst/>
            <a:cxnLst/>
            <a:rect l="l" t="t" r="r" b="b"/>
            <a:pathLst>
              <a:path w="400050" h="371475">
                <a:moveTo>
                  <a:pt x="400050" y="371473"/>
                </a:moveTo>
                <a:lnTo>
                  <a:pt x="400050" y="0"/>
                </a:lnTo>
                <a:lnTo>
                  <a:pt x="0" y="0"/>
                </a:lnTo>
                <a:lnTo>
                  <a:pt x="0" y="371473"/>
                </a:lnTo>
                <a:lnTo>
                  <a:pt x="400050" y="371473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90487" y="4895862"/>
            <a:ext cx="222250" cy="16446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1033198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346</Words>
  <Application>Microsoft Office PowerPoint</Application>
  <PresentationFormat>Экран (16:9)</PresentationFormat>
  <Paragraphs>51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Безопасность детей: Инновационные механизмы против выпадения из окон </vt:lpstr>
      <vt:lpstr>АКТУАЛЬНОСТЬ ПРОДУКТА</vt:lpstr>
      <vt:lpstr>ЦЕЛЕВАЯ АУДИТОРИЯ</vt:lpstr>
      <vt:lpstr>ПРОБЛЕМА</vt:lpstr>
      <vt:lpstr>РЕШЕНИЕ</vt:lpstr>
      <vt:lpstr>Презентация PowerPoint</vt:lpstr>
      <vt:lpstr>КОНКУРЕНТЫ</vt:lpstr>
      <vt:lpstr>БИЗНЕС-МОДЕЛЬ</vt:lpstr>
      <vt:lpstr>КОМАНДА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детей: Инновационные механизмы против выпадения из окон </dc:title>
  <cp:lastModifiedBy>user</cp:lastModifiedBy>
  <cp:revision>12</cp:revision>
  <dcterms:created xsi:type="dcterms:W3CDTF">2024-11-01T13:14:39Z</dcterms:created>
  <dcterms:modified xsi:type="dcterms:W3CDTF">2024-11-02T09:49:25Z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2024-10-29T00:00:00Z</vt:filetime>
  </property>
  <property fmtid="{D5CDD505-2E9C-101B-9397-08002B2CF9AE}" pid="3" name="LastSaved">
    <vt:filetime>2024-11-01T00:00:00Z</vt:filetime>
  </property>
</Properties>
</file>