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7" r:id="rId9"/>
    <p:sldId id="308" r:id="rId10"/>
    <p:sldId id="309" r:id="rId11"/>
    <p:sldId id="306" r:id="rId12"/>
    <p:sldId id="303" r:id="rId13"/>
    <p:sldId id="304" r:id="rId14"/>
    <p:sldId id="305" r:id="rId15"/>
  </p:sldIdLst>
  <p:sldSz cx="20112038" cy="11315700"/>
  <p:notesSz cx="9144000" cy="6858000"/>
  <p:embeddedFontLst>
    <p:embeddedFont>
      <p:font typeface="Cambria Math" panose="02040503050406030204" pitchFamily="18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4D4D4D"/>
    <a:srgbClr val="323232"/>
    <a:srgbClr val="E2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74" autoAdjust="0"/>
  </p:normalViewPr>
  <p:slideViewPr>
    <p:cSldViewPr snapToGrid="0">
      <p:cViewPr varScale="1">
        <p:scale>
          <a:sx n="45" d="100"/>
          <a:sy n="45" d="100"/>
        </p:scale>
        <p:origin x="5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2.png"/><Relationship Id="rId18" Type="http://schemas.microsoft.com/office/2007/relationships/hdphoto" Target="../media/hdphoto3.wdp"/><Relationship Id="rId3" Type="http://schemas.openxmlformats.org/officeDocument/2006/relationships/image" Target="../media/image17.png"/><Relationship Id="rId21" Type="http://schemas.openxmlformats.org/officeDocument/2006/relationships/image" Target="../media/image26.png"/><Relationship Id="rId7" Type="http://schemas.openxmlformats.org/officeDocument/2006/relationships/image" Target="../media/image19.png"/><Relationship Id="rId12" Type="http://schemas.openxmlformats.org/officeDocument/2006/relationships/image" Target="../media/image36.svg"/><Relationship Id="rId17" Type="http://schemas.openxmlformats.org/officeDocument/2006/relationships/image" Target="../media/image24.png"/><Relationship Id="rId2" Type="http://schemas.openxmlformats.org/officeDocument/2006/relationships/image" Target="../media/image16.png"/><Relationship Id="rId16" Type="http://schemas.microsoft.com/office/2007/relationships/hdphoto" Target="../media/hdphoto1.wdp"/><Relationship Id="rId20" Type="http://schemas.openxmlformats.org/officeDocument/2006/relationships/image" Target="../media/image3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image" Target="../media/image34.svg"/><Relationship Id="rId19" Type="http://schemas.openxmlformats.org/officeDocument/2006/relationships/image" Target="../media/image25.png"/><Relationship Id="rId4" Type="http://schemas.openxmlformats.org/officeDocument/2006/relationships/image" Target="../media/image28.svg"/><Relationship Id="rId9" Type="http://schemas.openxmlformats.org/officeDocument/2006/relationships/image" Target="../media/image20.png"/><Relationship Id="rId14" Type="http://schemas.openxmlformats.org/officeDocument/2006/relationships/image" Target="../media/image15.svg"/><Relationship Id="rId22" Type="http://schemas.openxmlformats.org/officeDocument/2006/relationships/image" Target="../media/image41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:a16="http://schemas.microsoft.com/office/drawing/2014/main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2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4.png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svg"/><Relationship Id="rId34" Type="http://schemas.openxmlformats.org/officeDocument/2006/relationships/image" Target="../media/image1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5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7.png"/><Relationship Id="rId32" Type="http://schemas.openxmlformats.org/officeDocument/2006/relationships/image" Target="../media/image11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9.png"/><Relationship Id="rId36" Type="http://schemas.openxmlformats.org/officeDocument/2006/relationships/image" Target="../media/image1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6.png"/><Relationship Id="rId27" Type="http://schemas.openxmlformats.org/officeDocument/2006/relationships/image" Target="../media/image15.svg"/><Relationship Id="rId30" Type="http://schemas.openxmlformats.org/officeDocument/2006/relationships/image" Target="../media/image10.png"/><Relationship Id="rId35" Type="http://schemas.openxmlformats.org/officeDocument/2006/relationships/image" Target="../media/image2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hq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53.svg"/><Relationship Id="rId18" Type="http://schemas.openxmlformats.org/officeDocument/2006/relationships/image" Target="../media/image35.png"/><Relationship Id="rId26" Type="http://schemas.openxmlformats.org/officeDocument/2006/relationships/image" Target="../media/image65.svg"/><Relationship Id="rId3" Type="http://schemas.openxmlformats.org/officeDocument/2006/relationships/image" Target="../media/image43.svg"/><Relationship Id="rId21" Type="http://schemas.openxmlformats.org/officeDocument/2006/relationships/image" Target="../media/image37.png"/><Relationship Id="rId7" Type="http://schemas.openxmlformats.org/officeDocument/2006/relationships/image" Target="../media/image47.svg"/><Relationship Id="rId12" Type="http://schemas.openxmlformats.org/officeDocument/2006/relationships/image" Target="../media/image32.png"/><Relationship Id="rId17" Type="http://schemas.openxmlformats.org/officeDocument/2006/relationships/image" Target="../media/image57.svg"/><Relationship Id="rId25" Type="http://schemas.openxmlformats.org/officeDocument/2006/relationships/image" Target="../media/image39.png"/><Relationship Id="rId2" Type="http://schemas.openxmlformats.org/officeDocument/2006/relationships/image" Target="../media/image27.png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51.svg"/><Relationship Id="rId24" Type="http://schemas.openxmlformats.org/officeDocument/2006/relationships/image" Target="../media/image63.svg"/><Relationship Id="rId5" Type="http://schemas.openxmlformats.org/officeDocument/2006/relationships/image" Target="../media/image45.svg"/><Relationship Id="rId15" Type="http://schemas.openxmlformats.org/officeDocument/2006/relationships/image" Target="../media/image55.svg"/><Relationship Id="rId23" Type="http://schemas.openxmlformats.org/officeDocument/2006/relationships/image" Target="../media/image38.png"/><Relationship Id="rId10" Type="http://schemas.openxmlformats.org/officeDocument/2006/relationships/image" Target="../media/image31.png"/><Relationship Id="rId19" Type="http://schemas.microsoft.com/office/2007/relationships/hdphoto" Target="../media/hdphoto1.wdp"/><Relationship Id="rId4" Type="http://schemas.openxmlformats.org/officeDocument/2006/relationships/image" Target="../media/image28.png"/><Relationship Id="rId9" Type="http://schemas.openxmlformats.org/officeDocument/2006/relationships/image" Target="../media/image49.svg"/><Relationship Id="rId14" Type="http://schemas.openxmlformats.org/officeDocument/2006/relationships/image" Target="../media/image33.png"/><Relationship Id="rId22" Type="http://schemas.openxmlformats.org/officeDocument/2006/relationships/image" Target="../media/image6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5" Type="http://schemas.microsoft.com/office/2007/relationships/hdphoto" Target="../media/hdphoto4.wdp"/><Relationship Id="rId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8.wdp"/><Relationship Id="rId5" Type="http://schemas.openxmlformats.org/officeDocument/2006/relationships/image" Target="../media/image63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htpkm@samgtu.ru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98E085D-BFED-41D9-B68C-DE3761D1E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5743" y="2903557"/>
            <a:ext cx="7827666" cy="4660769"/>
          </a:xfrm>
          <a:prstGeom prst="rect">
            <a:avLst/>
          </a:prstGeom>
        </p:spPr>
        <p:txBody>
          <a:bodyPr lIns="0" tIns="0" rIns="0" bIns="0" anchor="b">
            <a:normAutofit fontScale="90000"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Разработка </a:t>
            </a:r>
            <a:r>
              <a:rPr lang="ru-RU" dirty="0"/>
              <a:t>адгезионного покрытия для повышения износостойкости  </a:t>
            </a:r>
            <a:r>
              <a:rPr lang="ru-RU" dirty="0" smtClean="0"/>
              <a:t>стального троса </a:t>
            </a:r>
            <a:endParaRPr lang="ru-RU" dirty="0"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BA62BD-075E-4AA0-A91C-CC13BB0BE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673409" y="3263702"/>
            <a:ext cx="10294625" cy="23729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751EEBB-6394-481C-AB40-8CEC6400F53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AEE634-C82D-49DF-BD9C-C30EA1A60C6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70929A-A5EA-4B26-BDBE-816FD9EAE8F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30CB0C6-1906-44AF-B4BE-571FCDED5D3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D4DC7C-AF02-402C-BB07-6ACE481F6F9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9AD2052-27AF-437E-8863-2A55D473CE60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DE7E704-4156-483A-BA0D-C14991F9106E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597E99F-3DC6-4CE4-B0F4-F017EFDD272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D074C3A-26C2-4B69-8FBE-E9210B5A183E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09D2AFC-46D4-43F7-B47D-746C8077E45B}"/>
              </a:ext>
            </a:extLst>
          </p:cNvPr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E23129-D1EA-4285-B2C1-7BDE285EAB8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C063821-BF5D-44C7-AC36-F86277B1E91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973" y="1387977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/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C8B0F5-5A8E-4DE8-BFA0-542E87EA0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608" y="2506091"/>
            <a:ext cx="18424652" cy="2650830"/>
          </a:xfrm>
        </p:spPr>
        <p:txBody>
          <a:bodyPr>
            <a:normAutofit/>
          </a:bodyPr>
          <a:lstStyle/>
          <a:p>
            <a:pPr lvl="0">
              <a:lnSpc>
                <a:spcPct val="160000"/>
              </a:lnSpc>
              <a:spcBef>
                <a:spcPts val="0"/>
              </a:spcBef>
            </a:pPr>
            <a:r>
              <a:rPr lang="ru-RU" sz="2400" dirty="0" smtClean="0"/>
              <a:t>В </a:t>
            </a:r>
            <a:r>
              <a:rPr lang="ru-RU" sz="2400" dirty="0"/>
              <a:t>настоящее время стальной трос нашел свое применение во многих областях производства (судостроение, строительство, газовая промышленность, машиностроение, транспортировка и т. д</a:t>
            </a:r>
            <a:r>
              <a:rPr lang="ru-RU" sz="2400" dirty="0" smtClean="0"/>
              <a:t>.). </a:t>
            </a:r>
            <a:r>
              <a:rPr lang="ru-RU" sz="2400" dirty="0"/>
              <a:t>Не смотря на это в некоторых случаях существуют явные проблемы связанные с его износостойкостью и </a:t>
            </a:r>
            <a:r>
              <a:rPr lang="ru-RU" sz="2400" dirty="0" smtClean="0"/>
              <a:t>коррозионной стойкостью. Существующие составы имеют сравнительно низкую коррозионную стойкость </a:t>
            </a:r>
            <a:r>
              <a:rPr lang="ru-RU" sz="2400" dirty="0"/>
              <a:t>и износостойкость особенно если работы ведутся в условиях зимнего климата.</a:t>
            </a:r>
          </a:p>
          <a:p>
            <a:pPr>
              <a:lnSpc>
                <a:spcPct val="150000"/>
              </a:lnSpc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2" descr="blob:https://web.telegram.org/79b4e5ca-437a-4ce1-8c7c-1f02f815fedc"/>
          <p:cNvSpPr>
            <a:spLocks noChangeAspect="1" noChangeArrowheads="1"/>
          </p:cNvSpPr>
          <p:nvPr/>
        </p:nvSpPr>
        <p:spPr bwMode="auto">
          <a:xfrm>
            <a:off x="155574" y="-144463"/>
            <a:ext cx="7276357" cy="727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282" y="5352314"/>
            <a:ext cx="7415030" cy="4671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1107" y="5352314"/>
            <a:ext cx="6785094" cy="46817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908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6409" y="967381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16A24C-B6F5-4C43-8052-70F9BD9B4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748" y="2186784"/>
            <a:ext cx="9589102" cy="705742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/>
              <a:t>Существующий (закупаемый) металлический трос диаметром 19,5 мм </a:t>
            </a:r>
            <a:r>
              <a:rPr lang="ru-RU" sz="2400" b="1" dirty="0" smtClean="0"/>
              <a:t>быстро изнашивается, </a:t>
            </a:r>
            <a:r>
              <a:rPr lang="ru-RU" sz="2400" b="1" dirty="0" err="1" smtClean="0"/>
              <a:t>размохначивается</a:t>
            </a:r>
            <a:r>
              <a:rPr lang="ru-RU" sz="2400" b="1" dirty="0" smtClean="0"/>
              <a:t>, нет жёсткости</a:t>
            </a:r>
            <a:r>
              <a:rPr lang="ru-RU" sz="2400" dirty="0" smtClean="0"/>
              <a:t> - из-за этого снегоуборочная машина за зиму 4 раза полностью вырабатывает щётки снегоуборочного барабана. Это приводит:</a:t>
            </a:r>
          </a:p>
          <a:p>
            <a:pPr marL="473075" indent="-457200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400" dirty="0" smtClean="0"/>
              <a:t>Закупка материала</a:t>
            </a:r>
          </a:p>
          <a:p>
            <a:pPr marL="473075" indent="-457200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400" dirty="0" smtClean="0"/>
              <a:t>Простой оборудования во время ремонта. </a:t>
            </a:r>
          </a:p>
          <a:p>
            <a:pPr marL="473075" indent="-457200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400" dirty="0" smtClean="0"/>
              <a:t>Дополнительные трудозатраты.</a:t>
            </a:r>
            <a:endParaRPr lang="ru-RU" sz="24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DC39B5-BB7A-4236-9A4A-77727F1529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55780" y="2186784"/>
            <a:ext cx="8793162" cy="7057426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2400" dirty="0" smtClean="0"/>
              <a:t>Другие варианты не подходят по ряду причин. Одни экономически слишком затратные. В других нет достаточной жесткости для работы в агрессивный среде.</a:t>
            </a:r>
            <a:endParaRPr lang="ru-RU" sz="2400" dirty="0"/>
          </a:p>
        </p:txBody>
      </p:sp>
      <p:pic>
        <p:nvPicPr>
          <p:cNvPr id="8" name="Изображение 2" descr="IMG_20230704_135258"/>
          <p:cNvPicPr/>
          <p:nvPr/>
        </p:nvPicPr>
        <p:blipFill>
          <a:blip r:embed="rId2"/>
          <a:stretch>
            <a:fillRect/>
          </a:stretch>
        </p:blipFill>
        <p:spPr>
          <a:xfrm>
            <a:off x="314818" y="6481453"/>
            <a:ext cx="4657231" cy="4325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Изображение 4" descr="IMG_20230704_135521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0781" y="3885263"/>
            <a:ext cx="6456614" cy="5192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3384" y="6061241"/>
            <a:ext cx="4829141" cy="48291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7556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558" y="1306601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9F4516-A3ED-4605-937C-0118CA7502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4577" y="2553294"/>
            <a:ext cx="19247371" cy="755491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/>
              <a:t>Использование уретанового каучука ПДИ-3А  предположительно увеличит время использования 1 щетки, что приведёт к увеличению времени эксплуатации за сезон, уменьшению экономических и рабочих затрат.</a:t>
            </a:r>
            <a:endParaRPr lang="ru-RU" sz="24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/>
              <a:t>Состав </a:t>
            </a:r>
            <a:r>
              <a:rPr lang="ru-RU" sz="2400" dirty="0"/>
              <a:t>позволит сохранить хорошие прочностные свойства и увеличить жесткость, имеет антикоррозионною стойкость, температура эксплуатации: от -70˚С до 100˚С</a:t>
            </a:r>
            <a:r>
              <a:rPr lang="ru-RU" sz="2400" dirty="0" smtClean="0"/>
              <a:t>. </a:t>
            </a:r>
            <a:endParaRPr lang="ru-RU" sz="24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/>
              <a:t>Его можно нанести следующими способами: нанесение полимеров из растворов, нанесение полимеров из суспензий и эмульсий, нанесение </a:t>
            </a:r>
            <a:r>
              <a:rPr lang="ru-RU" sz="2400" dirty="0" err="1" smtClean="0"/>
              <a:t>гуммировочного</a:t>
            </a:r>
            <a:r>
              <a:rPr lang="ru-RU" sz="2400" dirty="0" smtClean="0"/>
              <a:t> состава.</a:t>
            </a:r>
            <a:endParaRPr lang="ru-RU" sz="24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ru-RU" sz="2400" dirty="0" smtClean="0"/>
          </a:p>
        </p:txBody>
      </p:sp>
      <p:pic>
        <p:nvPicPr>
          <p:cNvPr id="2050" name="Picture 2" descr="https://beton-feodosiya.ru/800/600/https/docplayer.fr/docs-images/73/68257242/images/9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419" y="6981365"/>
            <a:ext cx="4046412" cy="34694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41761" y="6961780"/>
            <a:ext cx="104282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 Гипотеза: использование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уретанового</a:t>
            </a:r>
            <a:r>
              <a:rPr lang="ru-RU" sz="2400" dirty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каучука ПДИ-3А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увеличит износостойкость на 30%.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 Гипотеза: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нанесение полимеров из растворов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на поверхность троса будет самым эффективным.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6" name="Picture 8" descr="https://cimo.com.tr/images/enerji/urun/10kw-su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61" y="7113930"/>
            <a:ext cx="3528842" cy="352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5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1988" y="904481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12" y="4960894"/>
            <a:ext cx="9889721" cy="4843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39804" y="2098572"/>
            <a:ext cx="189692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Крупнейшей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отраслью потребления является сфера производства металлоконструкций, на долю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которой приходится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31,9% рынка или в весовом эквиваленте 97 тыс. тонн. Второй по объему отраслью стала сфера производства автомобилей, причем как легковых, так и грузовых, общая доля которых составила 10,7% или 33 тыс. тонн от общего объема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рынка.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Третьей сферой по размеру потребления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является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отрасль нанесения защитных покрытий на рулонные металлы, доля которых составила 6,4% или 20 тыс. тонн в весовом эквиваленте.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922058"/>
              </p:ext>
            </p:extLst>
          </p:nvPr>
        </p:nvGraphicFramePr>
        <p:xfrm>
          <a:off x="11243212" y="4960894"/>
          <a:ext cx="7698615" cy="484320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698615">
                  <a:extLst>
                    <a:ext uri="{9D8B030D-6E8A-4147-A177-3AD203B41FA5}">
                      <a16:colId xmlns:a16="http://schemas.microsoft.com/office/drawing/2014/main" val="4007916085"/>
                    </a:ext>
                  </a:extLst>
                </a:gridCol>
              </a:tblGrid>
              <a:tr h="8072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Лидеры рынка</a:t>
                      </a:r>
                      <a:r>
                        <a:rPr lang="ru-RU" baseline="0" dirty="0" smtClean="0"/>
                        <a:t> защитных покрытий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94786"/>
                  </a:ext>
                </a:extLst>
              </a:tr>
              <a:tr h="807201">
                <a:tc>
                  <a:txBody>
                    <a:bodyPr/>
                    <a:lstStyle/>
                    <a:p>
                      <a:r>
                        <a:rPr lang="en-US" sz="2969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Sherwin Williams Company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70579"/>
                  </a:ext>
                </a:extLst>
              </a:tr>
              <a:tr h="807201">
                <a:tc>
                  <a:txBody>
                    <a:bodyPr/>
                    <a:lstStyle/>
                    <a:p>
                      <a:r>
                        <a:rPr lang="en-US" sz="2969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Akzo</a:t>
                      </a:r>
                      <a:r>
                        <a:rPr lang="en-US" sz="2969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Nobel N.V.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079414"/>
                  </a:ext>
                </a:extLst>
              </a:tr>
              <a:tr h="807201">
                <a:tc>
                  <a:txBody>
                    <a:bodyPr/>
                    <a:lstStyle/>
                    <a:p>
                      <a:r>
                        <a:rPr lang="en-US" sz="2969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Hempel A/S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726287"/>
                  </a:ext>
                </a:extLst>
              </a:tr>
              <a:tr h="807201">
                <a:tc>
                  <a:txBody>
                    <a:bodyPr/>
                    <a:lstStyle/>
                    <a:p>
                      <a:r>
                        <a:rPr lang="en-US" sz="2969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Jotun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210369"/>
                  </a:ext>
                </a:extLst>
              </a:tr>
              <a:tr h="807201">
                <a:tc>
                  <a:txBody>
                    <a:bodyPr/>
                    <a:lstStyle/>
                    <a:p>
                      <a:r>
                        <a:rPr lang="en-US" sz="2969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PPG Industries Inc.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539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67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838" y="1254611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A7F73E-93B2-49A0-8032-1714D779D8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/>
              <a:t>Получения прибыли планируется с продажи адгезионного покрытия напрямую потребителю или с продажи технологии получения с последующим масштабированием на крупнотоннажное производство.</a:t>
            </a:r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151228"/>
              </p:ext>
            </p:extLst>
          </p:nvPr>
        </p:nvGraphicFramePr>
        <p:xfrm>
          <a:off x="3486150" y="4495800"/>
          <a:ext cx="3333750" cy="5753100"/>
        </p:xfrm>
        <a:graphic>
          <a:graphicData uri="http://schemas.openxmlformats.org/drawingml/2006/table">
            <a:tbl>
              <a:tblPr/>
              <a:tblGrid>
                <a:gridCol w="3333750">
                  <a:extLst>
                    <a:ext uri="{9D8B030D-6E8A-4147-A177-3AD203B41FA5}">
                      <a16:colId xmlns:a16="http://schemas.microsoft.com/office/drawing/2014/main" val="2637634251"/>
                    </a:ext>
                  </a:extLst>
                </a:gridCol>
              </a:tblGrid>
              <a:tr h="5753100">
                <a:tc>
                  <a:txBody>
                    <a:bodyPr/>
                    <a:lstStyle/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КЛЮЧЕВЫЕ ПАРТНЕРЫ</a:t>
                      </a:r>
                    </a:p>
                    <a:p>
                      <a:pPr marL="0" algn="ctr" defTabSz="1508394" rtl="0" eaLnBrk="1" latinLnBrk="0" hangingPunct="1"/>
                      <a:endParaRPr lang="ru-RU" sz="2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1508394" rtl="0" eaLnBrk="1" latinLnBrk="0" hangingPunct="1"/>
                      <a:endParaRPr lang="ru-RU" sz="2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Отрасль: машиностроение, производители снегоуборочных машин, горнодобывающая отрасль, угольная промышленность, газо- и нефтедобыча.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063479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970074"/>
              </p:ext>
            </p:extLst>
          </p:nvPr>
        </p:nvGraphicFramePr>
        <p:xfrm>
          <a:off x="6819900" y="4495800"/>
          <a:ext cx="3105150" cy="2773236"/>
        </p:xfrm>
        <a:graphic>
          <a:graphicData uri="http://schemas.openxmlformats.org/drawingml/2006/table">
            <a:tbl>
              <a:tblPr/>
              <a:tblGrid>
                <a:gridCol w="3105150">
                  <a:extLst>
                    <a:ext uri="{9D8B030D-6E8A-4147-A177-3AD203B41FA5}">
                      <a16:colId xmlns:a16="http://schemas.microsoft.com/office/drawing/2014/main" val="4267816789"/>
                    </a:ext>
                  </a:extLst>
                </a:gridCol>
              </a:tblGrid>
              <a:tr h="2773236">
                <a:tc>
                  <a:txBody>
                    <a:bodyPr/>
                    <a:lstStyle/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КЛЮЧЕВЫЕ ШАГИ</a:t>
                      </a:r>
                    </a:p>
                    <a:p>
                      <a:pPr marL="0" algn="ctr" defTabSz="1508394" rtl="0" eaLnBrk="1" latinLnBrk="0" hangingPunct="1"/>
                      <a:endParaRPr lang="ru-RU" sz="2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Маркетинг</a:t>
                      </a:r>
                    </a:p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Продажа</a:t>
                      </a:r>
                    </a:p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Логистика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93283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891235"/>
              </p:ext>
            </p:extLst>
          </p:nvPr>
        </p:nvGraphicFramePr>
        <p:xfrm>
          <a:off x="6819900" y="7269036"/>
          <a:ext cx="3105150" cy="2979864"/>
        </p:xfrm>
        <a:graphic>
          <a:graphicData uri="http://schemas.openxmlformats.org/drawingml/2006/table">
            <a:tbl>
              <a:tblPr/>
              <a:tblGrid>
                <a:gridCol w="3105150">
                  <a:extLst>
                    <a:ext uri="{9D8B030D-6E8A-4147-A177-3AD203B41FA5}">
                      <a16:colId xmlns:a16="http://schemas.microsoft.com/office/drawing/2014/main" val="4267816789"/>
                    </a:ext>
                  </a:extLst>
                </a:gridCol>
              </a:tblGrid>
              <a:tr h="2979864">
                <a:tc>
                  <a:txBody>
                    <a:bodyPr/>
                    <a:lstStyle/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КЛЮЧЕВЫЕ РЕСУРСЫ</a:t>
                      </a:r>
                    </a:p>
                    <a:p>
                      <a:pPr marL="0" algn="ctr" defTabSz="1508394" rtl="0" eaLnBrk="1" latinLnBrk="0" hangingPunct="1"/>
                      <a:endParaRPr lang="ru-RU" sz="2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Материально-сырьевая база университета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932830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939957"/>
              </p:ext>
            </p:extLst>
          </p:nvPr>
        </p:nvGraphicFramePr>
        <p:xfrm>
          <a:off x="9509760" y="4495800"/>
          <a:ext cx="3577590" cy="5753100"/>
        </p:xfrm>
        <a:graphic>
          <a:graphicData uri="http://schemas.openxmlformats.org/drawingml/2006/table">
            <a:tbl>
              <a:tblPr/>
              <a:tblGrid>
                <a:gridCol w="3577590">
                  <a:extLst>
                    <a:ext uri="{9D8B030D-6E8A-4147-A177-3AD203B41FA5}">
                      <a16:colId xmlns:a16="http://schemas.microsoft.com/office/drawing/2014/main" val="2637634251"/>
                    </a:ext>
                  </a:extLst>
                </a:gridCol>
              </a:tblGrid>
              <a:tr h="5753100">
                <a:tc>
                  <a:txBody>
                    <a:bodyPr/>
                    <a:lstStyle/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ЦЕННОСТИ</a:t>
                      </a:r>
                    </a:p>
                    <a:p>
                      <a:pPr marL="0" algn="l" defTabSz="1508394" rtl="0" eaLnBrk="1" latinLnBrk="0" hangingPunct="1"/>
                      <a:endParaRPr lang="ru-RU" sz="2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1508394" rtl="0" eaLnBrk="1" latinLnBrk="0" hangingPunct="1">
                        <a:buAutoNum type="arabicPeriod"/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Обеспечение</a:t>
                      </a:r>
                      <a:r>
                        <a:rPr lang="ru-RU" sz="2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безопасных условий при перевозки пассажиров и грузов (сход состава с рельсов, отказ тормозов и т.д.);</a:t>
                      </a:r>
                    </a:p>
                    <a:p>
                      <a:pPr marL="0" algn="ctr" defTabSz="1508394" rtl="0" eaLnBrk="1" latinLnBrk="0" hangingPunct="1"/>
                      <a:r>
                        <a:rPr lang="ru-RU" sz="2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Уменьшение времени задержки пассажирских и  грузовых поездов;</a:t>
                      </a:r>
                    </a:p>
                    <a:p>
                      <a:pPr marL="0" algn="ctr" defTabSz="1508394" rtl="0" eaLnBrk="1" latinLnBrk="0" hangingPunct="1"/>
                      <a:r>
                        <a:rPr lang="ru-RU" sz="2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Экономический эффект.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063479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666709"/>
              </p:ext>
            </p:extLst>
          </p:nvPr>
        </p:nvGraphicFramePr>
        <p:xfrm>
          <a:off x="13087350" y="4495800"/>
          <a:ext cx="3105150" cy="2773236"/>
        </p:xfrm>
        <a:graphic>
          <a:graphicData uri="http://schemas.openxmlformats.org/drawingml/2006/table">
            <a:tbl>
              <a:tblPr/>
              <a:tblGrid>
                <a:gridCol w="3105150">
                  <a:extLst>
                    <a:ext uri="{9D8B030D-6E8A-4147-A177-3AD203B41FA5}">
                      <a16:colId xmlns:a16="http://schemas.microsoft.com/office/drawing/2014/main" val="4267816789"/>
                    </a:ext>
                  </a:extLst>
                </a:gridCol>
              </a:tblGrid>
              <a:tr h="2773236">
                <a:tc>
                  <a:txBody>
                    <a:bodyPr/>
                    <a:lstStyle/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ОТНОШЕНИЯ С ПОКУПАТЕЛЯМИ</a:t>
                      </a:r>
                    </a:p>
                    <a:p>
                      <a:pPr marL="0" algn="ctr" defTabSz="1508394" rtl="0" eaLnBrk="1" latinLnBrk="0" hangingPunct="1"/>
                      <a:endParaRPr lang="ru-RU" sz="2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Реклама в СМИ</a:t>
                      </a:r>
                    </a:p>
                    <a:p>
                      <a:pPr marL="0" algn="ctr" defTabSz="1508394" rtl="0" eaLnBrk="1" latinLnBrk="0" hangingPunct="1"/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932830"/>
                  </a:ext>
                </a:extLst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88906"/>
              </p:ext>
            </p:extLst>
          </p:nvPr>
        </p:nvGraphicFramePr>
        <p:xfrm>
          <a:off x="13087350" y="7269036"/>
          <a:ext cx="3105150" cy="2979864"/>
        </p:xfrm>
        <a:graphic>
          <a:graphicData uri="http://schemas.openxmlformats.org/drawingml/2006/table">
            <a:tbl>
              <a:tblPr/>
              <a:tblGrid>
                <a:gridCol w="3105150">
                  <a:extLst>
                    <a:ext uri="{9D8B030D-6E8A-4147-A177-3AD203B41FA5}">
                      <a16:colId xmlns:a16="http://schemas.microsoft.com/office/drawing/2014/main" val="4267816789"/>
                    </a:ext>
                  </a:extLst>
                </a:gridCol>
              </a:tblGrid>
              <a:tr h="2979864">
                <a:tc>
                  <a:txBody>
                    <a:bodyPr/>
                    <a:lstStyle/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КАНАЛ СБЫТА</a:t>
                      </a:r>
                    </a:p>
                    <a:p>
                      <a:pPr marL="0" algn="ctr" defTabSz="1508394" rtl="0" eaLnBrk="1" latinLnBrk="0" hangingPunct="1"/>
                      <a:endParaRPr lang="ru-RU" sz="2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1508394" rtl="0" eaLnBrk="1" latinLnBrk="0" hangingPunct="1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Напрямую потребителям, онлайн продажи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932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04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120117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Текущие</a:t>
            </a:r>
            <a:r>
              <a:rPr lang="ru-RU" dirty="0"/>
              <a:t> </a:t>
            </a:r>
            <a:r>
              <a:rPr lang="ru-RU" b="1" dirty="0"/>
              <a:t>результаты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A11DBD-5B61-4DDC-939B-9A001857E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/>
              <a:t>На данный момент была определена композиция защитного покрытия, уретановый каучук ПДИ 3А + эпоксидная смола ЭД-20 + наполнители. Разработан прототип и силиконовая форма для заливки состава для определения физико-механических свойств, таких как</a:t>
            </a:r>
            <a:r>
              <a:rPr lang="en-US" sz="2400" dirty="0" smtClean="0"/>
              <a:t>:</a:t>
            </a:r>
            <a:r>
              <a:rPr lang="ru-RU" sz="2400" dirty="0" smtClean="0"/>
              <a:t> абразивный износ, прочность при сжатии и т.д.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9045" t="16418" r="16767" b="19656"/>
          <a:stretch/>
        </p:blipFill>
        <p:spPr>
          <a:xfrm>
            <a:off x="293850" y="4833043"/>
            <a:ext cx="4342028" cy="3243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18172" t="13963" r="16796" b="16980"/>
          <a:stretch/>
        </p:blipFill>
        <p:spPr>
          <a:xfrm rot="10800000">
            <a:off x="4985713" y="6374805"/>
            <a:ext cx="4432383" cy="35300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 descr="https://sntf.ru/upload/iblock/17d/abrasion-tes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832" y="4391782"/>
            <a:ext cx="4213036" cy="421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media.osram.info/media/img/osram-dam-3819891/c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2" r="21033"/>
          <a:stretch/>
        </p:blipFill>
        <p:spPr bwMode="auto">
          <a:xfrm>
            <a:off x="15324837" y="4029812"/>
            <a:ext cx="3706113" cy="587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174463" y="8720067"/>
            <a:ext cx="40857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Машина для определения абразивного износа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79515" y="8604818"/>
            <a:ext cx="3587685" cy="54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Силиконовая форма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408061" y="9969685"/>
            <a:ext cx="3587685" cy="54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Прототип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4960204" y="9973334"/>
            <a:ext cx="4239513" cy="54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Разрывная машина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201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4802" y="549168"/>
            <a:ext cx="9741217" cy="91108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Результаты испытаний на абразивный износ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9878991"/>
                  </p:ext>
                </p:extLst>
              </p:nvPr>
            </p:nvGraphicFramePr>
            <p:xfrm>
              <a:off x="0" y="1959958"/>
              <a:ext cx="20112039" cy="90947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77120">
                      <a:extLst>
                        <a:ext uri="{9D8B030D-6E8A-4147-A177-3AD203B41FA5}">
                          <a16:colId xmlns:a16="http://schemas.microsoft.com/office/drawing/2014/main" val="2690717927"/>
                        </a:ext>
                      </a:extLst>
                    </a:gridCol>
                    <a:gridCol w="9628369">
                      <a:extLst>
                        <a:ext uri="{9D8B030D-6E8A-4147-A177-3AD203B41FA5}">
                          <a16:colId xmlns:a16="http://schemas.microsoft.com/office/drawing/2014/main" val="238387195"/>
                        </a:ext>
                      </a:extLst>
                    </a:gridCol>
                    <a:gridCol w="3749039">
                      <a:extLst>
                        <a:ext uri="{9D8B030D-6E8A-4147-A177-3AD203B41FA5}">
                          <a16:colId xmlns:a16="http://schemas.microsoft.com/office/drawing/2014/main" val="3877749359"/>
                        </a:ext>
                      </a:extLst>
                    </a:gridCol>
                    <a:gridCol w="4457511">
                      <a:extLst>
                        <a:ext uri="{9D8B030D-6E8A-4147-A177-3AD203B41FA5}">
                          <a16:colId xmlns:a16="http://schemas.microsoft.com/office/drawing/2014/main" val="2409951986"/>
                        </a:ext>
                      </a:extLst>
                    </a:gridCol>
                  </a:tblGrid>
                  <a:tr h="4444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b="1" kern="1200" dirty="0" smtClean="0">
                              <a:solidFill>
                                <a:schemeClr val="lt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№ образца</a:t>
                          </a:r>
                          <a:endParaRPr lang="ru-RU" sz="2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Компонентный состав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Фото </a:t>
                          </a:r>
                          <a:r>
                            <a:rPr lang="ru-RU" sz="2400" baseline="0" dirty="0" smtClean="0"/>
                            <a:t>образца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Показатель истирания,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400" i="1" dirty="0" smtClean="0">
                                      <a:latin typeface="Cambria Math" panose="02040503050406030204" pitchFamily="18" charset="0"/>
                                    </a:rPr>
                                    <m:t>мм</m:t>
                                  </m:r>
                                </m:e>
                                <m:sup>
                                  <m:r>
                                    <a:rPr lang="ru-RU" sz="2400" i="1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2400" dirty="0" smtClean="0"/>
                            <a:t>/м</a:t>
                          </a:r>
                          <a:endParaRPr lang="ru-RU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5630375"/>
                      </a:ext>
                    </a:extLst>
                  </a:tr>
                  <a:tr h="9382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100% Силагерм 6070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3,1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6507514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2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150839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dirty="0" smtClean="0"/>
                            <a:t>80%</a:t>
                          </a:r>
                          <a:r>
                            <a:rPr lang="ru-RU" sz="2400" baseline="0" dirty="0" smtClean="0"/>
                            <a:t> </a:t>
                          </a:r>
                          <a:r>
                            <a:rPr lang="ru-RU" sz="2400" dirty="0" smtClean="0"/>
                            <a:t>Силагерм 6070</a:t>
                          </a:r>
                          <a:r>
                            <a:rPr lang="ru-RU" sz="2400" baseline="0" dirty="0" smtClean="0"/>
                            <a:t> + 20% сажа</a:t>
                          </a:r>
                          <a:endParaRPr lang="ru-RU" sz="24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3,26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03101312"/>
                      </a:ext>
                    </a:extLst>
                  </a:tr>
                  <a:tr h="1133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</a:t>
                          </a:r>
                          <a:r>
                            <a:rPr lang="ru-RU" sz="2400" baseline="0" dirty="0" smtClean="0"/>
                            <a:t>% Уретановый каучук ПДИ-3А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2,85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8503704"/>
                      </a:ext>
                    </a:extLst>
                  </a:tr>
                  <a:tr h="10789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4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20% Уретановый каучук ПДИ-3А + 80%</a:t>
                          </a:r>
                          <a:r>
                            <a:rPr lang="ru-RU" sz="2400" baseline="0" dirty="0" smtClean="0"/>
                            <a:t> </a:t>
                          </a:r>
                          <a:r>
                            <a:rPr lang="ru-RU" sz="2400" dirty="0" smtClean="0"/>
                            <a:t>эпоксидная смола ЭД-20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3,38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6418053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30% Уретановый каучук ПДИ-3А + 70% эпоксидная смола ЭД-20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3,57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9052121"/>
                      </a:ext>
                    </a:extLst>
                  </a:tr>
                  <a:tr h="10789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6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40% Уретановый каучук ПДИ-3А + 60% эпоксидная смола ЭД-20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3,24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7512480"/>
                      </a:ext>
                    </a:extLst>
                  </a:tr>
                  <a:tr h="12070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7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50% Уретановый каучук ПДИ-3А + 50% эпоксидная смола ЭД-20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2,9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39501386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8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b="1" dirty="0" smtClean="0"/>
                            <a:t>30% Уретановый каучук ПДИ-3А + 65% эпоксидная смола ЭД-20 +</a:t>
                          </a:r>
                          <a:r>
                            <a:rPr lang="ru-RU" sz="2400" b="1" baseline="0" dirty="0" smtClean="0"/>
                            <a:t> </a:t>
                          </a:r>
                          <a:r>
                            <a:rPr lang="ru-RU" sz="2400" b="1" dirty="0" smtClean="0"/>
                            <a:t>5% асбест</a:t>
                          </a:r>
                          <a:endParaRPr lang="ru-RU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 smtClean="0"/>
                            <a:t>3,73</a:t>
                          </a:r>
                          <a:endParaRPr lang="ru-RU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23614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9878991"/>
                  </p:ext>
                </p:extLst>
              </p:nvPr>
            </p:nvGraphicFramePr>
            <p:xfrm>
              <a:off x="0" y="1959958"/>
              <a:ext cx="20112039" cy="90947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77120">
                      <a:extLst>
                        <a:ext uri="{9D8B030D-6E8A-4147-A177-3AD203B41FA5}">
                          <a16:colId xmlns:a16="http://schemas.microsoft.com/office/drawing/2014/main" val="2690717927"/>
                        </a:ext>
                      </a:extLst>
                    </a:gridCol>
                    <a:gridCol w="9628369">
                      <a:extLst>
                        <a:ext uri="{9D8B030D-6E8A-4147-A177-3AD203B41FA5}">
                          <a16:colId xmlns:a16="http://schemas.microsoft.com/office/drawing/2014/main" val="238387195"/>
                        </a:ext>
                      </a:extLst>
                    </a:gridCol>
                    <a:gridCol w="3749039">
                      <a:extLst>
                        <a:ext uri="{9D8B030D-6E8A-4147-A177-3AD203B41FA5}">
                          <a16:colId xmlns:a16="http://schemas.microsoft.com/office/drawing/2014/main" val="3877749359"/>
                        </a:ext>
                      </a:extLst>
                    </a:gridCol>
                    <a:gridCol w="4457511">
                      <a:extLst>
                        <a:ext uri="{9D8B030D-6E8A-4147-A177-3AD203B41FA5}">
                          <a16:colId xmlns:a16="http://schemas.microsoft.com/office/drawing/2014/main" val="240995198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b="1" kern="1200" dirty="0" smtClean="0">
                              <a:solidFill>
                                <a:schemeClr val="lt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№ образца</a:t>
                          </a:r>
                          <a:endParaRPr lang="ru-RU" sz="2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Компонентный состав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Фото </a:t>
                          </a:r>
                          <a:r>
                            <a:rPr lang="ru-RU" sz="2400" baseline="0" dirty="0" smtClean="0"/>
                            <a:t>образца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351710" t="-9333" r="-547" b="-18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5630375"/>
                      </a:ext>
                    </a:extLst>
                  </a:tr>
                  <a:tr h="9382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100% </a:t>
                          </a:r>
                          <a:r>
                            <a:rPr lang="ru-RU" sz="2400" dirty="0" smtClean="0"/>
                            <a:t>Силагерм 6070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3,1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6507514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2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150839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2400" dirty="0" smtClean="0"/>
                            <a:t>80%</a:t>
                          </a:r>
                          <a:r>
                            <a:rPr lang="ru-RU" sz="2400" baseline="0" dirty="0" smtClean="0"/>
                            <a:t> </a:t>
                          </a:r>
                          <a:r>
                            <a:rPr lang="ru-RU" sz="2400" dirty="0" smtClean="0"/>
                            <a:t>Силагерм 6070</a:t>
                          </a:r>
                          <a:r>
                            <a:rPr lang="ru-RU" sz="2400" baseline="0" dirty="0" smtClean="0"/>
                            <a:t> + 20% сажа</a:t>
                          </a:r>
                          <a:endParaRPr lang="ru-RU" sz="24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3,26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03101312"/>
                      </a:ext>
                    </a:extLst>
                  </a:tr>
                  <a:tr h="1133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</a:t>
                          </a:r>
                          <a:r>
                            <a:rPr lang="ru-RU" sz="2400" baseline="0" dirty="0" smtClean="0"/>
                            <a:t>% Уретановый каучук ПДИ-3А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2,85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8503704"/>
                      </a:ext>
                    </a:extLst>
                  </a:tr>
                  <a:tr h="10789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4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20% Уретановый каучук ПДИ-3А + 80%</a:t>
                          </a:r>
                          <a:r>
                            <a:rPr lang="ru-RU" sz="2400" baseline="0" dirty="0" smtClean="0"/>
                            <a:t> </a:t>
                          </a:r>
                          <a:r>
                            <a:rPr lang="ru-RU" sz="2400" dirty="0" smtClean="0"/>
                            <a:t>эпоксидная смола ЭД-20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3,38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6418053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30% Уретановый каучук ПДИ-3А + 70% эпоксидная смола ЭД-20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3,57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9052121"/>
                      </a:ext>
                    </a:extLst>
                  </a:tr>
                  <a:tr h="10789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6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40% Уретановый каучук ПДИ-3А + 60% эпоксидная смола ЭД-20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3,24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7512480"/>
                      </a:ext>
                    </a:extLst>
                  </a:tr>
                  <a:tr h="12070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7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50% Уретановый каучук ПДИ-3А + 50% эпоксидная смола ЭД-20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2,9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39501386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8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b="1" dirty="0" smtClean="0"/>
                            <a:t>30% Уретановый каучук ПДИ-3А + 65% эпоксидная смола ЭД-20 +</a:t>
                          </a:r>
                          <a:r>
                            <a:rPr lang="ru-RU" sz="2400" b="1" baseline="0" dirty="0" smtClean="0"/>
                            <a:t> </a:t>
                          </a:r>
                          <a:r>
                            <a:rPr lang="ru-RU" sz="2400" b="1" dirty="0" smtClean="0"/>
                            <a:t>5% асбест</a:t>
                          </a:r>
                          <a:endParaRPr lang="ru-RU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 smtClean="0"/>
                            <a:t>3,73</a:t>
                          </a:r>
                          <a:endParaRPr lang="ru-RU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236146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952" y="2406749"/>
            <a:ext cx="926156" cy="9247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952" y="3384283"/>
            <a:ext cx="1014040" cy="99617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952" y="4422548"/>
            <a:ext cx="923919" cy="10603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3923" y="5470753"/>
            <a:ext cx="923920" cy="10588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6026" y="6626654"/>
            <a:ext cx="945891" cy="10636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042" y="7702831"/>
            <a:ext cx="876837" cy="107299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6026" y="8828400"/>
            <a:ext cx="979966" cy="117091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619" y="10051891"/>
            <a:ext cx="838224" cy="100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5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5776" y="475619"/>
            <a:ext cx="9741217" cy="91108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Результаты испытания на сжатие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0650"/>
            <a:ext cx="20112038" cy="92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910" y="425293"/>
            <a:ext cx="10296939" cy="1341403"/>
          </a:xfrm>
        </p:spPr>
        <p:txBody>
          <a:bodyPr>
            <a:noAutofit/>
          </a:bodyPr>
          <a:lstStyle/>
          <a:p>
            <a:pPr algn="ctr"/>
            <a:r>
              <a:rPr lang="ru-RU" sz="6500" b="1" dirty="0" smtClean="0"/>
              <a:t>Процесс получения адгезионного</a:t>
            </a:r>
            <a:r>
              <a:rPr lang="en-US" sz="6500" b="1" dirty="0" smtClean="0"/>
              <a:t> </a:t>
            </a:r>
            <a:r>
              <a:rPr lang="ru-RU" sz="6500" b="1" dirty="0" smtClean="0"/>
              <a:t>покрытия</a:t>
            </a:r>
            <a:endParaRPr lang="ru-RU" sz="6500" b="1" dirty="0"/>
          </a:p>
        </p:txBody>
      </p:sp>
      <p:pic>
        <p:nvPicPr>
          <p:cNvPr id="1034" name="Picture 10" descr="https://sun9-15.userapi.com/impf/aN2NJ8VUU7kMiDpbmtYHV38S36Zmt46FTxg3xg/P9zSdeWTBbU.jpg?size=486x1080&amp;quality=95&amp;sign=67313406f96e822f39e37c3396a5e158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41" b="79537" l="6996" r="76543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5" t="8650" r="21284" b="19399"/>
          <a:stretch/>
        </p:blipFill>
        <p:spPr bwMode="auto">
          <a:xfrm rot="18360000">
            <a:off x="14481843" y="4449797"/>
            <a:ext cx="3541406" cy="742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un9-68.userapi.com/impf/2MP5Fstw36HCcYDvjbPMcsgVbhdKkDkdAo9AwQ/XQeuqrhq0rs.jpg?size=1280x575&amp;quality=95&amp;sign=0522e0e626e1380e2cf06dfdb012e2dd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17" b="89913" l="10078" r="90000">
                        <a14:backgroundMark x1="73594" y1="8348" x2="86484" y2="7304"/>
                        <a14:backgroundMark x1="86953" y1="8348" x2="80313" y2="72348"/>
                        <a14:backgroundMark x1="80547" y1="71826" x2="75703" y2="67652"/>
                        <a14:backgroundMark x1="76406" y1="86609" x2="81875" y2="86087"/>
                        <a14:backgroundMark x1="82109" y1="86087" x2="81641" y2="76348"/>
                        <a14:backgroundMark x1="77969" y1="86609" x2="81875" y2="76870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0000">
            <a:off x="4720937" y="5451764"/>
            <a:ext cx="11431008" cy="513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un9-63.userapi.com/impf/EBJSJsXEWYtdPSVUyO_Zwcrh3dhQJhi9xG9OIg/eMzqmAGlUL8.jpg?size=486x1080&amp;quality=95&amp;sign=df3a966fe02a16afa9ba32d009eb39e7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167" b="75926" l="16667" r="84156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26" t="12859" r="13553" b="22025"/>
          <a:stretch/>
        </p:blipFill>
        <p:spPr bwMode="auto">
          <a:xfrm rot="16500000">
            <a:off x="1701395" y="4396373"/>
            <a:ext cx="3514843" cy="696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360" y="10023632"/>
            <a:ext cx="6334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Силиконовая форма для заливки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4003" y="10092936"/>
            <a:ext cx="69536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 заливки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стального троса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85565" y="10280508"/>
            <a:ext cx="5869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Прототип изделия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6" b="95459" l="242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817" y="2105382"/>
            <a:ext cx="12105862" cy="36289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9280048" y="4546604"/>
            <a:ext cx="58691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Концепт продукта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10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Себестоимость состава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894588" y="2406063"/>
            <a:ext cx="18432491" cy="75549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КОМПОНЕНТНЫЙ СОСТАВ:</a:t>
            </a:r>
          </a:p>
          <a:p>
            <a:pPr marL="758825" indent="-742950" algn="just">
              <a:buAutoNum type="arabicPeriod"/>
            </a:pPr>
            <a:r>
              <a:rPr lang="ru-RU" sz="3600" b="1" dirty="0" smtClean="0"/>
              <a:t>Уретановый каучук ПДИ-3А (стоимость 1 кг = 7000 руб.);</a:t>
            </a:r>
          </a:p>
          <a:p>
            <a:pPr marL="758825" indent="-742950" algn="just">
              <a:buAutoNum type="arabicPeriod"/>
            </a:pPr>
            <a:r>
              <a:rPr lang="ru-RU" sz="3600" b="1" dirty="0" smtClean="0"/>
              <a:t>Эпоксидная смола ЭД-20 + отвердитель (стоимость 1 кг = 300 руб.);</a:t>
            </a:r>
          </a:p>
          <a:p>
            <a:pPr marL="758825" indent="-742950" algn="just">
              <a:buAutoNum type="arabicPeriod"/>
            </a:pPr>
            <a:r>
              <a:rPr lang="ru-RU" sz="3600" b="1" dirty="0" smtClean="0"/>
              <a:t>Асбест мелковолокнистый (стоимость 1 кг = 50 руб.).</a:t>
            </a:r>
          </a:p>
          <a:p>
            <a:pPr marL="758825" indent="-742950" algn="just">
              <a:buAutoNum type="arabicPeriod"/>
            </a:pPr>
            <a:endParaRPr lang="ru-RU" sz="3600" b="1" dirty="0" smtClean="0"/>
          </a:p>
          <a:p>
            <a:pPr algn="ctr"/>
            <a:endParaRPr lang="ru-RU" sz="36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004968"/>
              </p:ext>
            </p:extLst>
          </p:nvPr>
        </p:nvGraphicFramePr>
        <p:xfrm>
          <a:off x="3406820" y="5728383"/>
          <a:ext cx="1340802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9342">
                  <a:extLst>
                    <a:ext uri="{9D8B030D-6E8A-4147-A177-3AD203B41FA5}">
                      <a16:colId xmlns:a16="http://schemas.microsoft.com/office/drawing/2014/main" val="683270177"/>
                    </a:ext>
                  </a:extLst>
                </a:gridCol>
                <a:gridCol w="4469342">
                  <a:extLst>
                    <a:ext uri="{9D8B030D-6E8A-4147-A177-3AD203B41FA5}">
                      <a16:colId xmlns:a16="http://schemas.microsoft.com/office/drawing/2014/main" val="154121014"/>
                    </a:ext>
                  </a:extLst>
                </a:gridCol>
                <a:gridCol w="4469342">
                  <a:extLst>
                    <a:ext uri="{9D8B030D-6E8A-4147-A177-3AD203B41FA5}">
                      <a16:colId xmlns:a16="http://schemas.microsoft.com/office/drawing/2014/main" val="687794627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Состав</a:t>
                      </a:r>
                      <a:r>
                        <a:rPr lang="ru-RU" sz="4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 лучшими физико-механические свойства</a:t>
                      </a:r>
                      <a:endParaRPr lang="ru-RU"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31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30 % ПДИ-3А</a:t>
                      </a:r>
                      <a:endParaRPr lang="ru-RU"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65 % ЭД-20</a:t>
                      </a:r>
                      <a:endParaRPr lang="ru-RU"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 асбест</a:t>
                      </a:r>
                      <a:endParaRPr lang="ru-RU"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43020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530579"/>
              </p:ext>
            </p:extLst>
          </p:nvPr>
        </p:nvGraphicFramePr>
        <p:xfrm>
          <a:off x="3406821" y="7189359"/>
          <a:ext cx="13408025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08025">
                  <a:extLst>
                    <a:ext uri="{9D8B030D-6E8A-4147-A177-3AD203B41FA5}">
                      <a16:colId xmlns:a16="http://schemas.microsoft.com/office/drawing/2014/main" val="2140720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кг продукта = 2297,5 руб.</a:t>
                      </a:r>
                      <a:endParaRPr lang="ru-RU"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71273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622132"/>
              </p:ext>
            </p:extLst>
          </p:nvPr>
        </p:nvGraphicFramePr>
        <p:xfrm>
          <a:off x="3406820" y="7890399"/>
          <a:ext cx="13408025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08025">
                  <a:extLst>
                    <a:ext uri="{9D8B030D-6E8A-4147-A177-3AD203B41FA5}">
                      <a16:colId xmlns:a16="http://schemas.microsoft.com/office/drawing/2014/main" val="2844132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1 м троса с обеспечением 2 мм слоя требуется 150</a:t>
                      </a:r>
                      <a:r>
                        <a:rPr lang="ru-RU" sz="4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 состава = 344,625 руб.</a:t>
                      </a:r>
                      <a:endParaRPr lang="ru-RU"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80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05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138" y="95352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949916"/>
              </p:ext>
            </p:extLst>
          </p:nvPr>
        </p:nvGraphicFramePr>
        <p:xfrm>
          <a:off x="1178860" y="2496474"/>
          <a:ext cx="17203269" cy="80502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0300">
                  <a:extLst>
                    <a:ext uri="{9D8B030D-6E8A-4147-A177-3AD203B41FA5}">
                      <a16:colId xmlns:a16="http://schemas.microsoft.com/office/drawing/2014/main" val="2495549111"/>
                    </a:ext>
                  </a:extLst>
                </a:gridCol>
                <a:gridCol w="6979752">
                  <a:extLst>
                    <a:ext uri="{9D8B030D-6E8A-4147-A177-3AD203B41FA5}">
                      <a16:colId xmlns:a16="http://schemas.microsoft.com/office/drawing/2014/main" val="3878744904"/>
                    </a:ext>
                  </a:extLst>
                </a:gridCol>
                <a:gridCol w="8343217">
                  <a:extLst>
                    <a:ext uri="{9D8B030D-6E8A-4147-A177-3AD203B41FA5}">
                      <a16:colId xmlns:a16="http://schemas.microsoft.com/office/drawing/2014/main" val="1672904237"/>
                    </a:ext>
                  </a:extLst>
                </a:gridCol>
              </a:tblGrid>
              <a:tr h="4233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ФИО</a:t>
                      </a:r>
                      <a:endParaRPr lang="ru-RU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Роль в проекте</a:t>
                      </a:r>
                      <a:endParaRPr lang="ru-RU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156285"/>
                  </a:ext>
                </a:extLst>
              </a:tr>
              <a:tr h="846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Виктор 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Денисович Ардатов          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Младший технолог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9162848"/>
                  </a:ext>
                </a:extLst>
              </a:tr>
              <a:tr h="846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Александр Вячеславович </a:t>
                      </a:r>
                      <a:r>
                        <a:rPr lang="ru-RU" sz="2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Гречухин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Лидер </a:t>
                      </a:r>
                      <a:r>
                        <a:rPr lang="ru-RU" sz="28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стартап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-проекта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0574789"/>
                  </a:ext>
                </a:extLst>
              </a:tr>
              <a:tr h="846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Тимофей 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Александрович </a:t>
                      </a: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Васильев         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Технолог, разработчик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8696335"/>
                  </a:ext>
                </a:extLst>
              </a:tr>
              <a:tr h="846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Евгения 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Алексеевна </a:t>
                      </a: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Головачева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Администратор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проекта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1361742"/>
                  </a:ext>
                </a:extLst>
              </a:tr>
              <a:tr h="846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Алексей</a:t>
                      </a:r>
                      <a:r>
                        <a:rPr lang="ru-RU" sz="28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Николаевич</a:t>
                      </a:r>
                      <a:r>
                        <a:rPr lang="ru-RU" sz="28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Орешин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Менеджер проекта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1192873"/>
                  </a:ext>
                </a:extLst>
              </a:tr>
              <a:tr h="846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Кирилл Евгеньевич </a:t>
                      </a:r>
                      <a:r>
                        <a:rPr lang="ru-RU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Кухарев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Специалист в области переработки полимеров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722209"/>
                  </a:ext>
                </a:extLst>
              </a:tr>
              <a:tr h="846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Дмитрий 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Алексеевич Свириденко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Специалист по документации и оформлению проекта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3212418"/>
                  </a:ext>
                </a:extLst>
              </a:tr>
              <a:tr h="846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Михаил 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Олегович Терентьев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Специалист по вычислениям и точности проекта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13329"/>
                  </a:ext>
                </a:extLst>
              </a:tr>
              <a:tr h="846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2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Владислав Александрович Титов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  <a:tabLst>
                          <a:tab pos="274320" algn="l"/>
                        </a:tabLst>
                      </a:pP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Маркетолог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(CMO)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8426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567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938" y="125832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5038" y="5219700"/>
            <a:ext cx="4725162" cy="27813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Успешное доведение продукта до уровня </a:t>
            </a:r>
            <a:r>
              <a:rPr lang="en-US" sz="4000" dirty="0" smtClean="0">
                <a:solidFill>
                  <a:schemeClr val="tx1"/>
                </a:solidFill>
              </a:rPr>
              <a:t>MVP</a:t>
            </a:r>
            <a:endParaRPr lang="ru-RU" sz="40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>
            <a:stCxn id="8" idx="3"/>
            <a:endCxn id="11" idx="1"/>
          </p:cNvCxnSpPr>
          <p:nvPr/>
        </p:nvCxnSpPr>
        <p:spPr>
          <a:xfrm flipV="1">
            <a:off x="5410200" y="4381500"/>
            <a:ext cx="1924050" cy="2228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7334250" y="2876550"/>
            <a:ext cx="4914900" cy="30099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Коммерциализация проекта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14478000" y="2647950"/>
            <a:ext cx="4495800" cy="287655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Налаживания отношений с постоянными потребителями</a:t>
            </a:r>
            <a:endParaRPr lang="ru-RU" sz="4000" dirty="0">
              <a:solidFill>
                <a:schemeClr val="tx1"/>
              </a:solidFill>
            </a:endParaRPr>
          </a:p>
        </p:txBody>
      </p:sp>
      <p:cxnSp>
        <p:nvCxnSpPr>
          <p:cNvPr id="18" name="Прямая со стрелкой 17"/>
          <p:cNvCxnSpPr>
            <a:stCxn id="11" idx="3"/>
            <a:endCxn id="16" idx="2"/>
          </p:cNvCxnSpPr>
          <p:nvPr/>
        </p:nvCxnSpPr>
        <p:spPr>
          <a:xfrm flipV="1">
            <a:off x="12249150" y="4086225"/>
            <a:ext cx="2228850" cy="295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с двумя усеченными противолежащими углами 18"/>
          <p:cNvSpPr/>
          <p:nvPr/>
        </p:nvSpPr>
        <p:spPr>
          <a:xfrm>
            <a:off x="7334250" y="7448550"/>
            <a:ext cx="5238750" cy="31242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Выход на всероссийский рынок</a:t>
            </a:r>
            <a:endParaRPr lang="ru-RU" sz="4000" dirty="0">
              <a:solidFill>
                <a:schemeClr val="tx1"/>
              </a:solidFill>
            </a:endParaRPr>
          </a:p>
        </p:txBody>
      </p:sp>
      <p:cxnSp>
        <p:nvCxnSpPr>
          <p:cNvPr id="22" name="Прямая со стрелкой 21"/>
          <p:cNvCxnSpPr>
            <a:stCxn id="16" idx="1"/>
            <a:endCxn id="19" idx="0"/>
          </p:cNvCxnSpPr>
          <p:nvPr/>
        </p:nvCxnSpPr>
        <p:spPr>
          <a:xfrm flipH="1">
            <a:off x="12573000" y="5524500"/>
            <a:ext cx="4152900" cy="3486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34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3200" dirty="0">
                <a:latin typeface="Arial" panose="020B0604020202020204" pitchFamily="34" charset="0"/>
              </a:rPr>
              <a:t>Сайт</a:t>
            </a:r>
            <a:r>
              <a:rPr lang="ru-RU" sz="1800" dirty="0">
                <a:latin typeface="Arial" panose="020B0604020202020204" pitchFamily="34" charset="0"/>
              </a:rPr>
              <a:t> 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3200" dirty="0">
                <a:latin typeface="Arial" panose="020B0604020202020204" pitchFamily="34" charset="0"/>
              </a:rPr>
              <a:t>email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A3D249-D6C7-424E-B817-D0DA739B7D11}"/>
              </a:ext>
            </a:extLst>
          </p:cNvPr>
          <p:cNvSpPr/>
          <p:nvPr/>
        </p:nvSpPr>
        <p:spPr>
          <a:xfrm>
            <a:off x="3799887" y="5933458"/>
            <a:ext cx="2005677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s</a:t>
            </a:r>
            <a:r>
              <a:rPr lang="en-US" sz="3200" dirty="0" smtClean="0">
                <a:latin typeface="Arial" panose="020B0604020202020204" pitchFamily="34" charset="0"/>
              </a:rPr>
              <a:t>amgtu.ru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6D0352-5D42-450A-B1CE-102B33478E4C}"/>
              </a:ext>
            </a:extLst>
          </p:cNvPr>
          <p:cNvSpPr/>
          <p:nvPr/>
        </p:nvSpPr>
        <p:spPr>
          <a:xfrm>
            <a:off x="3226812" y="6694032"/>
            <a:ext cx="3096040" cy="613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dirty="0">
                <a:hlinkClick r:id="rId2"/>
              </a:rPr>
              <a:t>htpkm@samgtu.ru</a:t>
            </a:r>
            <a:endParaRPr lang="ru-RU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0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807</Words>
  <Application>Microsoft Office PowerPoint</Application>
  <PresentationFormat>Произвольный</PresentationFormat>
  <Paragraphs>142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Cambria Math</vt:lpstr>
      <vt:lpstr>Times New Roman</vt:lpstr>
      <vt:lpstr>Arial</vt:lpstr>
      <vt:lpstr>Calibri</vt:lpstr>
      <vt:lpstr>Тема Office</vt:lpstr>
      <vt:lpstr>Разработка адгезионного покрытия для повышения износостойкости  стального троса 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Результаты испытаний на абразивный износ</vt:lpstr>
      <vt:lpstr>Результаты испытания на сжатие</vt:lpstr>
      <vt:lpstr>Процесс получения адгезионного покрытия</vt:lpstr>
      <vt:lpstr>Себестоимость состава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Decoy</cp:lastModifiedBy>
  <cp:revision>94</cp:revision>
  <dcterms:created xsi:type="dcterms:W3CDTF">2023-10-12T08:46:59Z</dcterms:created>
  <dcterms:modified xsi:type="dcterms:W3CDTF">2023-12-08T13:25:51Z</dcterms:modified>
</cp:coreProperties>
</file>