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77770" y="3002978"/>
            <a:ext cx="7236459" cy="94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6697" y="2709227"/>
            <a:ext cx="11698605" cy="4023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957" y="675068"/>
            <a:ext cx="5292725" cy="130238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z="4400" spc="10" dirty="0">
                <a:solidFill>
                  <a:srgbClr val="000000"/>
                </a:solidFill>
              </a:rPr>
              <a:t>Создание</a:t>
            </a:r>
            <a:r>
              <a:rPr sz="4400" spc="-155" dirty="0">
                <a:solidFill>
                  <a:srgbClr val="000000"/>
                </a:solidFill>
              </a:rPr>
              <a:t> </a:t>
            </a:r>
            <a:r>
              <a:rPr sz="4400" spc="10" dirty="0">
                <a:solidFill>
                  <a:srgbClr val="000000"/>
                </a:solidFill>
              </a:rPr>
              <a:t>мобильного </a:t>
            </a:r>
            <a:r>
              <a:rPr sz="4400" spc="-980" dirty="0">
                <a:solidFill>
                  <a:srgbClr val="000000"/>
                </a:solidFill>
              </a:rPr>
              <a:t> </a:t>
            </a:r>
            <a:r>
              <a:rPr sz="4400" spc="5" dirty="0">
                <a:solidFill>
                  <a:srgbClr val="000000"/>
                </a:solidFill>
              </a:rPr>
              <a:t>фитнес-приложения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50862" y="2514663"/>
            <a:ext cx="6307138" cy="93423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2400" spc="-10" dirty="0">
                <a:latin typeface="Calibri"/>
                <a:cs typeface="Calibri"/>
              </a:rPr>
              <a:t>Команда: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lang="ru-RU" sz="2400" b="1" dirty="0" smtClean="0">
                <a:latin typeface="Bahnschrift SemiLight" pitchFamily="34" charset="0"/>
              </a:rPr>
              <a:t>«ГЕ</a:t>
            </a:r>
            <a:r>
              <a:rPr lang="en-US" sz="2400" b="1" dirty="0" smtClean="0">
                <a:latin typeface="Bahnschrift SemiLight" pitchFamily="34" charset="0"/>
              </a:rPr>
              <a:t>I</a:t>
            </a:r>
            <a:r>
              <a:rPr lang="ru-RU" sz="2400" b="1" dirty="0" smtClean="0">
                <a:latin typeface="Bahnschrift SemiLight" pitchFamily="34" charset="0"/>
              </a:rPr>
              <a:t>»</a:t>
            </a:r>
            <a:r>
              <a:rPr lang="en-US" sz="2400" b="1" dirty="0" smtClean="0">
                <a:latin typeface="Bahnschrift SemiLight" pitchFamily="34" charset="0"/>
              </a:rPr>
              <a:t> </a:t>
            </a:r>
            <a:r>
              <a:rPr lang="ru-RU" sz="2400" dirty="0" smtClean="0">
                <a:latin typeface="Bahnschrift SemiLight" pitchFamily="34" charset="0"/>
              </a:rPr>
              <a:t>(Группа </a:t>
            </a:r>
            <a:r>
              <a:rPr lang="ru-RU" sz="2400" dirty="0" err="1" smtClean="0">
                <a:latin typeface="Bahnschrift SemiLight" pitchFamily="34" charset="0"/>
              </a:rPr>
              <a:t>Единомыслящих</a:t>
            </a:r>
            <a:r>
              <a:rPr lang="ru-RU" sz="2400" dirty="0" smtClean="0">
                <a:latin typeface="Bahnschrift SemiLight" pitchFamily="34" charset="0"/>
              </a:rPr>
              <a:t> </a:t>
            </a:r>
            <a:r>
              <a:rPr lang="en-US" sz="2400" dirty="0">
                <a:latin typeface="Bahnschrift SemiLight" pitchFamily="34" charset="0"/>
              </a:rPr>
              <a:t>IT-</a:t>
            </a:r>
            <a:r>
              <a:rPr lang="ru-RU" sz="2400" dirty="0" err="1" smtClean="0">
                <a:latin typeface="Bahnschrift SemiLight" pitchFamily="34" charset="0"/>
              </a:rPr>
              <a:t>шников</a:t>
            </a:r>
            <a:r>
              <a:rPr lang="ru-RU" sz="2400" dirty="0" smtClean="0">
                <a:latin typeface="Bahnschrift SemiLight" pitchFamily="34" charset="0"/>
              </a:rPr>
              <a:t>)</a:t>
            </a:r>
            <a:endParaRPr sz="2400">
              <a:latin typeface="Bahnschrift SemiLight" pitchFamily="34" charset="0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9851" y="12700"/>
            <a:ext cx="5962149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600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1610" y="439419"/>
            <a:ext cx="3729354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15" dirty="0"/>
              <a:t>Команда</a:t>
            </a:r>
            <a:r>
              <a:rPr sz="3950" dirty="0"/>
              <a:t> </a:t>
            </a:r>
            <a:r>
              <a:rPr sz="3950" spc="10" dirty="0"/>
              <a:t>проекта</a:t>
            </a:r>
            <a:endParaRPr sz="39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1050" y="1724025"/>
            <a:ext cx="2514600" cy="34385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67700" y="1724025"/>
            <a:ext cx="2581275" cy="34385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00392" y="5386387"/>
            <a:ext cx="2921000" cy="1126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2400" spc="-10" dirty="0">
                <a:latin typeface="Calibri"/>
                <a:cs typeface="Calibri"/>
              </a:rPr>
              <a:t>Нугманов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Самир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Навыки: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Креативность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Роль: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Дизайнер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8576" y="5384482"/>
            <a:ext cx="2558415" cy="1489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Антонов </a:t>
            </a:r>
            <a:r>
              <a:rPr sz="2400" spc="-15" dirty="0">
                <a:latin typeface="Calibri"/>
                <a:cs typeface="Calibri"/>
              </a:rPr>
              <a:t>Никита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Навыки: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Харизма 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Роль: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Руководитель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проекта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00390" y="5383847"/>
            <a:ext cx="3757295" cy="1127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Яковлев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Роман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930"/>
              </a:lnSpc>
              <a:spcBef>
                <a:spcPts val="35"/>
              </a:spcBef>
            </a:pPr>
            <a:r>
              <a:rPr sz="2400" spc="-15" dirty="0">
                <a:latin typeface="Calibri"/>
                <a:cs typeface="Calibri"/>
              </a:rPr>
              <a:t>Навыки: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Программирование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Роль: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Программист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7225" y="1714500"/>
            <a:ext cx="2400300" cy="34385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8132" y="1215072"/>
            <a:ext cx="3081020" cy="70485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290"/>
              </a:spcBef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Проблема: Недостаток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времени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мотивации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у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людей </a:t>
            </a:r>
            <a:r>
              <a:rPr sz="1550" spc="20" dirty="0">
                <a:solidFill>
                  <a:srgbClr val="FFFFFF"/>
                </a:solidFill>
                <a:latin typeface="Calibri"/>
                <a:cs typeface="Calibri"/>
              </a:rPr>
              <a:t>для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посещения </a:t>
            </a:r>
            <a:r>
              <a:rPr sz="1550" spc="-3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фитнес-клубов</a:t>
            </a:r>
            <a:r>
              <a:rPr sz="155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занятий</a:t>
            </a:r>
            <a:r>
              <a:rPr sz="155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спортом.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2125" y="342518"/>
            <a:ext cx="245110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spc="-20" dirty="0"/>
              <a:t>П</a:t>
            </a:r>
            <a:r>
              <a:rPr sz="4400" spc="30" dirty="0"/>
              <a:t>р</a:t>
            </a:r>
            <a:r>
              <a:rPr sz="4400" spc="25" dirty="0"/>
              <a:t>о</a:t>
            </a:r>
            <a:r>
              <a:rPr sz="4400" spc="-25" dirty="0"/>
              <a:t>б</a:t>
            </a:r>
            <a:r>
              <a:rPr sz="4400" spc="35" dirty="0"/>
              <a:t>л</a:t>
            </a:r>
            <a:r>
              <a:rPr sz="4400" spc="10" dirty="0"/>
              <a:t>ема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297815" y="3086354"/>
            <a:ext cx="4500880" cy="2181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07645">
              <a:lnSpc>
                <a:spcPct val="100000"/>
              </a:lnSpc>
              <a:spcBef>
                <a:spcPts val="130"/>
              </a:spcBef>
            </a:pPr>
            <a:r>
              <a:rPr sz="4400" spc="-5" dirty="0">
                <a:solidFill>
                  <a:srgbClr val="FFFFFF"/>
                </a:solidFill>
                <a:latin typeface="Calibri"/>
                <a:cs typeface="Calibri"/>
              </a:rPr>
              <a:t>Решение</a:t>
            </a:r>
            <a:endParaRPr sz="4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FitTrack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мобильное</a:t>
            </a:r>
            <a:r>
              <a:rPr sz="155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приложение,</a:t>
            </a:r>
            <a:r>
              <a:rPr sz="155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которое</a:t>
            </a:r>
            <a:endParaRPr sz="1550">
              <a:latin typeface="Calibri"/>
              <a:cs typeface="Calibri"/>
            </a:endParaRPr>
          </a:p>
          <a:p>
            <a:pPr marL="12700" marR="99060">
              <a:lnSpc>
                <a:spcPct val="101000"/>
              </a:lnSpc>
              <a:spcBef>
                <a:spcPts val="75"/>
              </a:spcBef>
            </a:pP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предоставляет</a:t>
            </a:r>
            <a:r>
              <a:rPr sz="1550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персонализированные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тренировки, </a:t>
            </a:r>
            <a:r>
              <a:rPr sz="1550" spc="-3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диетические</a:t>
            </a:r>
            <a:r>
              <a:rPr sz="155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рекомендации</a:t>
            </a:r>
            <a:r>
              <a:rPr sz="155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 отслеживание</a:t>
            </a:r>
            <a:endParaRPr sz="1550">
              <a:latin typeface="Calibri"/>
              <a:cs typeface="Calibri"/>
            </a:endParaRPr>
          </a:p>
          <a:p>
            <a:pPr marL="12700" marR="5080">
              <a:lnSpc>
                <a:spcPct val="100899"/>
              </a:lnSpc>
              <a:spcBef>
                <a:spcPts val="75"/>
              </a:spcBef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прогресса,</a:t>
            </a:r>
            <a:r>
              <a:rPr sz="1550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позволяя</a:t>
            </a:r>
            <a:r>
              <a:rPr sz="15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людям</a:t>
            </a:r>
            <a:r>
              <a:rPr sz="15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заниматься</a:t>
            </a:r>
            <a:r>
              <a:rPr sz="155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фитнесом</a:t>
            </a:r>
            <a:r>
              <a:rPr sz="155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в </a:t>
            </a:r>
            <a:r>
              <a:rPr sz="1550" spc="-3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любое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время</a:t>
            </a:r>
            <a:r>
              <a:rPr sz="155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любом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месте.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858202"/>
            <a:ext cx="3937000" cy="1353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210"/>
              </a:lnSpc>
              <a:spcBef>
                <a:spcPts val="130"/>
              </a:spcBef>
            </a:pPr>
            <a:r>
              <a:rPr sz="4550" spc="20" dirty="0">
                <a:solidFill>
                  <a:srgbClr val="000000"/>
                </a:solidFill>
              </a:rPr>
              <a:t>О</a:t>
            </a:r>
            <a:r>
              <a:rPr sz="4550" spc="-50" dirty="0">
                <a:solidFill>
                  <a:srgbClr val="000000"/>
                </a:solidFill>
              </a:rPr>
              <a:t> </a:t>
            </a:r>
            <a:r>
              <a:rPr sz="4550" spc="5" dirty="0">
                <a:solidFill>
                  <a:srgbClr val="000000"/>
                </a:solidFill>
              </a:rPr>
              <a:t>проекте.</a:t>
            </a:r>
            <a:endParaRPr sz="4550"/>
          </a:p>
          <a:p>
            <a:pPr marL="12700">
              <a:lnSpc>
                <a:spcPts val="5210"/>
              </a:lnSpc>
            </a:pPr>
            <a:r>
              <a:rPr sz="4550" spc="10" dirty="0">
                <a:solidFill>
                  <a:srgbClr val="000000"/>
                </a:solidFill>
              </a:rPr>
              <a:t>Что</a:t>
            </a:r>
            <a:r>
              <a:rPr sz="4550" spc="-10" dirty="0">
                <a:solidFill>
                  <a:srgbClr val="000000"/>
                </a:solidFill>
              </a:rPr>
              <a:t> </a:t>
            </a:r>
            <a:r>
              <a:rPr sz="4550" spc="10" dirty="0">
                <a:solidFill>
                  <a:srgbClr val="000000"/>
                </a:solidFill>
              </a:rPr>
              <a:t>есть</a:t>
            </a:r>
            <a:r>
              <a:rPr sz="4550" spc="-10" dirty="0">
                <a:solidFill>
                  <a:srgbClr val="000000"/>
                </a:solidFill>
              </a:rPr>
              <a:t> </a:t>
            </a:r>
            <a:r>
              <a:rPr sz="4550" spc="5" dirty="0">
                <a:solidFill>
                  <a:srgbClr val="000000"/>
                </a:solidFill>
              </a:rPr>
              <a:t>сейчас.</a:t>
            </a:r>
            <a:endParaRPr sz="455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862262"/>
            <a:ext cx="4080510" cy="262572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41300" marR="67310" indent="-228600">
              <a:lnSpc>
                <a:spcPts val="1880"/>
              </a:lnSpc>
              <a:spcBef>
                <a:spcPts val="32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700" dirty="0">
                <a:latin typeface="Calibri"/>
                <a:cs typeface="Calibri"/>
              </a:rPr>
              <a:t>FitTrack</a:t>
            </a:r>
            <a:r>
              <a:rPr sz="1700" spc="-204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-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это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инновационное</a:t>
            </a:r>
            <a:r>
              <a:rPr sz="1700" spc="110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мобильное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пр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25" dirty="0">
                <a:latin typeface="Calibri"/>
                <a:cs typeface="Calibri"/>
              </a:rPr>
              <a:t>ж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spc="-25" dirty="0">
                <a:latin typeface="Calibri"/>
                <a:cs typeface="Calibri"/>
              </a:rPr>
              <a:t>ие</a:t>
            </a:r>
            <a:r>
              <a:rPr sz="1700" spc="5" dirty="0">
                <a:latin typeface="Calibri"/>
                <a:cs typeface="Calibri"/>
              </a:rPr>
              <a:t>, ра</a:t>
            </a:r>
            <a:r>
              <a:rPr sz="1700" spc="20" dirty="0">
                <a:latin typeface="Calibri"/>
                <a:cs typeface="Calibri"/>
              </a:rPr>
              <a:t>з</a:t>
            </a:r>
            <a:r>
              <a:rPr sz="1700" spc="5" dirty="0">
                <a:latin typeface="Calibri"/>
                <a:cs typeface="Calibri"/>
              </a:rPr>
              <a:t>ра</a:t>
            </a:r>
            <a:r>
              <a:rPr sz="1700" spc="-15" dirty="0">
                <a:latin typeface="Calibri"/>
                <a:cs typeface="Calibri"/>
              </a:rPr>
              <a:t>б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15" dirty="0">
                <a:latin typeface="Calibri"/>
                <a:cs typeface="Calibri"/>
              </a:rPr>
              <a:t>т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-15" dirty="0">
                <a:latin typeface="Calibri"/>
                <a:cs typeface="Calibri"/>
              </a:rPr>
              <a:t>нн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е</a:t>
            </a:r>
            <a:r>
              <a:rPr sz="1700" spc="-120" dirty="0">
                <a:latin typeface="Calibri"/>
                <a:cs typeface="Calibri"/>
              </a:rPr>
              <a:t> </a:t>
            </a:r>
            <a:r>
              <a:rPr sz="1700" spc="25" dirty="0">
                <a:latin typeface="Calibri"/>
                <a:cs typeface="Calibri"/>
              </a:rPr>
              <a:t>дл</a:t>
            </a:r>
            <a:r>
              <a:rPr sz="1700" spc="10" dirty="0">
                <a:latin typeface="Calibri"/>
                <a:cs typeface="Calibri"/>
              </a:rPr>
              <a:t>я</a:t>
            </a:r>
            <a:endParaRPr sz="1700">
              <a:latin typeface="Calibri"/>
              <a:cs typeface="Calibri"/>
            </a:endParaRPr>
          </a:p>
          <a:p>
            <a:pPr marL="241300">
              <a:lnSpc>
                <a:spcPts val="1685"/>
              </a:lnSpc>
            </a:pPr>
            <a:r>
              <a:rPr sz="1700" spc="5" dirty="0">
                <a:latin typeface="Calibri"/>
                <a:cs typeface="Calibri"/>
              </a:rPr>
              <a:t>пользователей,</a:t>
            </a:r>
            <a:r>
              <a:rPr sz="1700" spc="-145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которые</a:t>
            </a:r>
            <a:r>
              <a:rPr sz="1700" spc="-12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хотят</a:t>
            </a:r>
            <a:r>
              <a:rPr sz="1700" spc="-155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вести</a:t>
            </a:r>
            <a:endParaRPr sz="1700">
              <a:latin typeface="Calibri"/>
              <a:cs typeface="Calibri"/>
            </a:endParaRPr>
          </a:p>
          <a:p>
            <a:pPr marL="241300" marR="5080">
              <a:lnSpc>
                <a:spcPct val="90200"/>
              </a:lnSpc>
              <a:spcBef>
                <a:spcPts val="120"/>
              </a:spcBef>
            </a:pPr>
            <a:r>
              <a:rPr sz="1700" spc="30" dirty="0">
                <a:latin typeface="Calibri"/>
                <a:cs typeface="Calibri"/>
              </a:rPr>
              <a:t>з</a:t>
            </a:r>
            <a:r>
              <a:rPr sz="1700" spc="25" dirty="0">
                <a:latin typeface="Calibri"/>
                <a:cs typeface="Calibri"/>
              </a:rPr>
              <a:t>д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5" dirty="0">
                <a:latin typeface="Calibri"/>
                <a:cs typeface="Calibri"/>
              </a:rPr>
              <a:t>р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10" dirty="0">
                <a:latin typeface="Calibri"/>
                <a:cs typeface="Calibri"/>
              </a:rPr>
              <a:t>ы</a:t>
            </a:r>
            <a:r>
              <a:rPr sz="1700" spc="10" dirty="0">
                <a:latin typeface="Calibri"/>
                <a:cs typeface="Calibri"/>
              </a:rPr>
              <a:t>й</a:t>
            </a:r>
            <a:r>
              <a:rPr sz="1700" spc="-1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-10" dirty="0">
                <a:latin typeface="Calibri"/>
                <a:cs typeface="Calibri"/>
              </a:rPr>
              <a:t>б</a:t>
            </a:r>
            <a:r>
              <a:rPr sz="1700" spc="5" dirty="0">
                <a:latin typeface="Calibri"/>
                <a:cs typeface="Calibri"/>
              </a:rPr>
              <a:t>ра</a:t>
            </a:r>
            <a:r>
              <a:rPr sz="1700" spc="10" dirty="0">
                <a:latin typeface="Calibri"/>
                <a:cs typeface="Calibri"/>
              </a:rPr>
              <a:t>з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25" dirty="0">
                <a:latin typeface="Calibri"/>
                <a:cs typeface="Calibri"/>
              </a:rPr>
              <a:t>ж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30" dirty="0">
                <a:latin typeface="Calibri"/>
                <a:cs typeface="Calibri"/>
              </a:rPr>
              <a:t>з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spc="10" dirty="0">
                <a:latin typeface="Calibri"/>
                <a:cs typeface="Calibri"/>
              </a:rPr>
              <a:t>и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и</a:t>
            </a:r>
            <a:r>
              <a:rPr sz="1700" spc="30" dirty="0">
                <a:latin typeface="Calibri"/>
                <a:cs typeface="Calibri"/>
              </a:rPr>
              <a:t> </a:t>
            </a:r>
            <a:r>
              <a:rPr sz="1700" spc="25" dirty="0">
                <a:latin typeface="Calibri"/>
                <a:cs typeface="Calibri"/>
              </a:rPr>
              <a:t>д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30" dirty="0">
                <a:latin typeface="Calibri"/>
                <a:cs typeface="Calibri"/>
              </a:rPr>
              <a:t>с</a:t>
            </a:r>
            <a:r>
              <a:rPr sz="1700" spc="15" dirty="0">
                <a:latin typeface="Calibri"/>
                <a:cs typeface="Calibri"/>
              </a:rPr>
              <a:t>т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0" dirty="0">
                <a:latin typeface="Calibri"/>
                <a:cs typeface="Calibri"/>
              </a:rPr>
              <a:t>га</a:t>
            </a:r>
            <a:r>
              <a:rPr sz="1700" spc="20" dirty="0">
                <a:latin typeface="Calibri"/>
                <a:cs typeface="Calibri"/>
              </a:rPr>
              <a:t>т</a:t>
            </a:r>
            <a:r>
              <a:rPr sz="1700" spc="10" dirty="0">
                <a:latin typeface="Calibri"/>
                <a:cs typeface="Calibri"/>
              </a:rPr>
              <a:t>ь</a:t>
            </a:r>
            <a:r>
              <a:rPr sz="1700" spc="-150" dirty="0">
                <a:latin typeface="Calibri"/>
                <a:cs typeface="Calibri"/>
              </a:rPr>
              <a:t> </a:t>
            </a:r>
            <a:r>
              <a:rPr sz="1700" spc="30" dirty="0">
                <a:latin typeface="Calibri"/>
                <a:cs typeface="Calibri"/>
              </a:rPr>
              <a:t>с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5" dirty="0">
                <a:latin typeface="Calibri"/>
                <a:cs typeface="Calibri"/>
              </a:rPr>
              <a:t>х  </a:t>
            </a:r>
            <a:r>
              <a:rPr sz="1700" spc="-10" dirty="0">
                <a:latin typeface="Calibri"/>
                <a:cs typeface="Calibri"/>
              </a:rPr>
              <a:t>фитнес-целей. </a:t>
            </a:r>
            <a:r>
              <a:rPr sz="1700" spc="30" dirty="0">
                <a:latin typeface="Calibri"/>
                <a:cs typeface="Calibri"/>
              </a:rPr>
              <a:t>Мы </a:t>
            </a:r>
            <a:r>
              <a:rPr sz="1700" spc="5" dirty="0">
                <a:latin typeface="Calibri"/>
                <a:cs typeface="Calibri"/>
              </a:rPr>
              <a:t>уже </a:t>
            </a:r>
            <a:r>
              <a:rPr sz="1700" spc="15" dirty="0">
                <a:latin typeface="Calibri"/>
                <a:cs typeface="Calibri"/>
              </a:rPr>
              <a:t>создали </a:t>
            </a:r>
            <a:r>
              <a:rPr sz="1700" dirty="0">
                <a:latin typeface="Calibri"/>
                <a:cs typeface="Calibri"/>
              </a:rPr>
              <a:t>рабочий 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40" dirty="0">
                <a:latin typeface="Calibri"/>
                <a:cs typeface="Calibri"/>
              </a:rPr>
              <a:t>M</a:t>
            </a:r>
            <a:r>
              <a:rPr sz="1700" spc="10" dirty="0">
                <a:latin typeface="Calibri"/>
                <a:cs typeface="Calibri"/>
              </a:rPr>
              <a:t>VP</a:t>
            </a:r>
            <a:r>
              <a:rPr sz="1700" dirty="0">
                <a:latin typeface="Calibri"/>
                <a:cs typeface="Calibri"/>
              </a:rPr>
              <a:t>-</a:t>
            </a:r>
            <a:r>
              <a:rPr sz="1700" spc="10" dirty="0">
                <a:latin typeface="Calibri"/>
                <a:cs typeface="Calibri"/>
              </a:rPr>
              <a:t>п</a:t>
            </a:r>
            <a:r>
              <a:rPr sz="1700" dirty="0">
                <a:latin typeface="Calibri"/>
                <a:cs typeface="Calibri"/>
              </a:rPr>
              <a:t>р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0" dirty="0">
                <a:latin typeface="Calibri"/>
                <a:cs typeface="Calibri"/>
              </a:rPr>
              <a:t>п</a:t>
            </a:r>
            <a:r>
              <a:rPr sz="1700" spc="-16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п</a:t>
            </a:r>
            <a:r>
              <a:rPr sz="1700" dirty="0">
                <a:latin typeface="Calibri"/>
                <a:cs typeface="Calibri"/>
              </a:rPr>
              <a:t>р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20" dirty="0">
                <a:latin typeface="Calibri"/>
                <a:cs typeface="Calibri"/>
              </a:rPr>
              <a:t>ж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5" dirty="0">
                <a:latin typeface="Calibri"/>
                <a:cs typeface="Calibri"/>
              </a:rPr>
              <a:t>я</a:t>
            </a:r>
            <a:r>
              <a:rPr sz="1700" spc="5" dirty="0">
                <a:latin typeface="Calibri"/>
                <a:cs typeface="Calibri"/>
              </a:rPr>
              <a:t>,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30" dirty="0">
                <a:latin typeface="Calibri"/>
                <a:cs typeface="Calibri"/>
              </a:rPr>
              <a:t>к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dirty="0">
                <a:latin typeface="Calibri"/>
                <a:cs typeface="Calibri"/>
              </a:rPr>
              <a:t>р</a:t>
            </a:r>
            <a:r>
              <a:rPr sz="1700" spc="-15" dirty="0">
                <a:latin typeface="Calibri"/>
                <a:cs typeface="Calibri"/>
              </a:rPr>
              <a:t>ы</a:t>
            </a:r>
            <a:r>
              <a:rPr sz="1700" spc="10" dirty="0">
                <a:latin typeface="Calibri"/>
                <a:cs typeface="Calibri"/>
              </a:rPr>
              <a:t>й  в</a:t>
            </a:r>
            <a:r>
              <a:rPr sz="1700" spc="30" dirty="0">
                <a:latin typeface="Calibri"/>
                <a:cs typeface="Calibri"/>
              </a:rPr>
              <a:t>к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40" dirty="0">
                <a:latin typeface="Calibri"/>
                <a:cs typeface="Calibri"/>
              </a:rPr>
              <a:t>ю</a:t>
            </a:r>
            <a:r>
              <a:rPr sz="1700" spc="25" dirty="0">
                <a:latin typeface="Calibri"/>
                <a:cs typeface="Calibri"/>
              </a:rPr>
              <a:t>ч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1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30" dirty="0">
                <a:latin typeface="Calibri"/>
                <a:cs typeface="Calibri"/>
              </a:rPr>
              <a:t>с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10" dirty="0">
                <a:latin typeface="Calibri"/>
                <a:cs typeface="Calibri"/>
              </a:rPr>
              <a:t>ны</a:t>
            </a:r>
            <a:r>
              <a:rPr sz="1700" spc="10" dirty="0">
                <a:latin typeface="Calibri"/>
                <a:cs typeface="Calibri"/>
              </a:rPr>
              <a:t>е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фу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spc="30" dirty="0">
                <a:latin typeface="Calibri"/>
                <a:cs typeface="Calibri"/>
              </a:rPr>
              <a:t>к</a:t>
            </a:r>
            <a:r>
              <a:rPr sz="1700" spc="-25" dirty="0">
                <a:latin typeface="Calibri"/>
                <a:cs typeface="Calibri"/>
              </a:rPr>
              <a:t>ци</a:t>
            </a:r>
            <a:r>
              <a:rPr sz="1700" spc="5" dirty="0">
                <a:latin typeface="Calibri"/>
                <a:cs typeface="Calibri"/>
              </a:rPr>
              <a:t>и  </a:t>
            </a:r>
            <a:r>
              <a:rPr sz="1700" dirty="0">
                <a:latin typeface="Calibri"/>
                <a:cs typeface="Calibri"/>
              </a:rPr>
              <a:t>тренировок,</a:t>
            </a:r>
            <a:r>
              <a:rPr sz="1700" spc="-7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диеты</a:t>
            </a:r>
            <a:r>
              <a:rPr sz="1700" spc="4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и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отслеживания</a:t>
            </a:r>
            <a:endParaRPr sz="1700">
              <a:latin typeface="Calibri"/>
              <a:cs typeface="Calibri"/>
            </a:endParaRPr>
          </a:p>
          <a:p>
            <a:pPr marL="241300">
              <a:lnSpc>
                <a:spcPts val="1720"/>
              </a:lnSpc>
            </a:pPr>
            <a:r>
              <a:rPr sz="1700" spc="10" dirty="0">
                <a:latin typeface="Calibri"/>
                <a:cs typeface="Calibri"/>
              </a:rPr>
              <a:t>пр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гр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30" dirty="0">
                <a:latin typeface="Calibri"/>
                <a:cs typeface="Calibri"/>
              </a:rPr>
              <a:t>сс</a:t>
            </a:r>
            <a:r>
              <a:rPr sz="1700" spc="10" dirty="0">
                <a:latin typeface="Calibri"/>
                <a:cs typeface="Calibri"/>
              </a:rPr>
              <a:t>а.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40" dirty="0">
                <a:latin typeface="Calibri"/>
                <a:cs typeface="Calibri"/>
              </a:rPr>
              <a:t>М</a:t>
            </a:r>
            <a:r>
              <a:rPr sz="1700" spc="15" dirty="0">
                <a:latin typeface="Calibri"/>
                <a:cs typeface="Calibri"/>
              </a:rPr>
              <a:t>ы</a:t>
            </a:r>
            <a:r>
              <a:rPr sz="1700" spc="-11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пр</a:t>
            </a:r>
            <a:r>
              <a:rPr sz="1700" spc="-75" dirty="0">
                <a:latin typeface="Calibri"/>
                <a:cs typeface="Calibri"/>
              </a:rPr>
              <a:t>о</a:t>
            </a:r>
            <a:r>
              <a:rPr sz="1700" spc="25" dirty="0">
                <a:latin typeface="Calibri"/>
                <a:cs typeface="Calibri"/>
              </a:rPr>
              <a:t>д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25" dirty="0">
                <a:latin typeface="Calibri"/>
                <a:cs typeface="Calibri"/>
              </a:rPr>
              <a:t>лж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15" dirty="0">
                <a:latin typeface="Calibri"/>
                <a:cs typeface="Calibri"/>
              </a:rPr>
              <a:t>м</a:t>
            </a:r>
            <a:r>
              <a:rPr sz="1700" spc="-130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ра</a:t>
            </a:r>
            <a:r>
              <a:rPr sz="1700" spc="20" dirty="0">
                <a:latin typeface="Calibri"/>
                <a:cs typeface="Calibri"/>
              </a:rPr>
              <a:t>з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0" dirty="0">
                <a:latin typeface="Calibri"/>
                <a:cs typeface="Calibri"/>
              </a:rPr>
              <a:t>ва</a:t>
            </a:r>
            <a:r>
              <a:rPr sz="1700" spc="15" dirty="0">
                <a:latin typeface="Calibri"/>
                <a:cs typeface="Calibri"/>
              </a:rPr>
              <a:t>т</a:t>
            </a:r>
            <a:r>
              <a:rPr sz="1700" spc="10" dirty="0">
                <a:latin typeface="Calibri"/>
                <a:cs typeface="Calibri"/>
              </a:rPr>
              <a:t>ь</a:t>
            </a:r>
            <a:r>
              <a:rPr sz="1700" spc="-15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и</a:t>
            </a:r>
            <a:endParaRPr sz="1700">
              <a:latin typeface="Calibri"/>
              <a:cs typeface="Calibri"/>
            </a:endParaRPr>
          </a:p>
          <a:p>
            <a:pPr marL="241300" marR="162560">
              <a:lnSpc>
                <a:spcPts val="1800"/>
              </a:lnSpc>
              <a:spcBef>
                <a:spcPts val="180"/>
              </a:spcBef>
            </a:pPr>
            <a:r>
              <a:rPr sz="1700" spc="-95" dirty="0">
                <a:latin typeface="Calibri"/>
                <a:cs typeface="Calibri"/>
              </a:rPr>
              <a:t>у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-20" dirty="0">
                <a:latin typeface="Calibri"/>
                <a:cs typeface="Calibri"/>
              </a:rPr>
              <a:t>у</a:t>
            </a:r>
            <a:r>
              <a:rPr sz="1700" spc="30" dirty="0">
                <a:latin typeface="Calibri"/>
                <a:cs typeface="Calibri"/>
              </a:rPr>
              <a:t>чш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15" dirty="0">
                <a:latin typeface="Calibri"/>
                <a:cs typeface="Calibri"/>
              </a:rPr>
              <a:t>т</a:t>
            </a:r>
            <a:r>
              <a:rPr sz="1700" spc="10" dirty="0">
                <a:latin typeface="Calibri"/>
                <a:cs typeface="Calibri"/>
              </a:rPr>
              <a:t>ь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пр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25" dirty="0">
                <a:latin typeface="Calibri"/>
                <a:cs typeface="Calibri"/>
              </a:rPr>
              <a:t>ж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spc="-25" dirty="0">
                <a:latin typeface="Calibri"/>
                <a:cs typeface="Calibri"/>
              </a:rPr>
              <a:t>ие</a:t>
            </a:r>
            <a:r>
              <a:rPr sz="1700" spc="5" dirty="0">
                <a:latin typeface="Calibri"/>
                <a:cs typeface="Calibri"/>
              </a:rPr>
              <a:t>, </a:t>
            </a:r>
            <a:r>
              <a:rPr sz="1700" spc="25" dirty="0">
                <a:latin typeface="Calibri"/>
                <a:cs typeface="Calibri"/>
              </a:rPr>
              <a:t>д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-10" dirty="0">
                <a:latin typeface="Calibri"/>
                <a:cs typeface="Calibri"/>
              </a:rPr>
              <a:t>б</a:t>
            </a:r>
            <a:r>
              <a:rPr sz="1700" spc="10" dirty="0">
                <a:latin typeface="Calibri"/>
                <a:cs typeface="Calibri"/>
              </a:rPr>
              <a:t>ав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15" dirty="0">
                <a:latin typeface="Calibri"/>
                <a:cs typeface="Calibri"/>
              </a:rPr>
              <a:t>я</a:t>
            </a:r>
            <a:r>
              <a:rPr sz="1700" spc="10" dirty="0">
                <a:latin typeface="Calibri"/>
                <a:cs typeface="Calibri"/>
              </a:rPr>
              <a:t>я</a:t>
            </a:r>
            <a:r>
              <a:rPr sz="1700" spc="-15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10" dirty="0">
                <a:latin typeface="Calibri"/>
                <a:cs typeface="Calibri"/>
              </a:rPr>
              <a:t>ы</a:t>
            </a:r>
            <a:r>
              <a:rPr sz="1700" spc="5" dirty="0">
                <a:latin typeface="Calibri"/>
                <a:cs typeface="Calibri"/>
              </a:rPr>
              <a:t>е  </a:t>
            </a:r>
            <a:r>
              <a:rPr sz="1700" spc="-5" dirty="0">
                <a:latin typeface="Calibri"/>
                <a:cs typeface="Calibri"/>
              </a:rPr>
              <a:t>функции</a:t>
            </a:r>
            <a:r>
              <a:rPr sz="1700" spc="25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и</a:t>
            </a:r>
            <a:r>
              <a:rPr sz="1700" spc="3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возможности.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57"/>
            <a:ext cx="6876998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282574"/>
            <a:ext cx="3823970" cy="19431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628650">
              <a:lnSpc>
                <a:spcPts val="3679"/>
              </a:lnSpc>
              <a:spcBef>
                <a:spcPts val="535"/>
              </a:spcBef>
            </a:pPr>
            <a:r>
              <a:rPr sz="3350" spc="10" dirty="0">
                <a:solidFill>
                  <a:srgbClr val="000000"/>
                </a:solidFill>
              </a:rPr>
              <a:t>Роль</a:t>
            </a:r>
            <a:r>
              <a:rPr sz="3350" spc="5" dirty="0">
                <a:solidFill>
                  <a:srgbClr val="000000"/>
                </a:solidFill>
              </a:rPr>
              <a:t> </a:t>
            </a:r>
            <a:r>
              <a:rPr sz="3350" spc="-10" dirty="0">
                <a:solidFill>
                  <a:srgbClr val="000000"/>
                </a:solidFill>
              </a:rPr>
              <a:t>проекта</a:t>
            </a:r>
            <a:r>
              <a:rPr sz="3350" spc="185" dirty="0">
                <a:solidFill>
                  <a:srgbClr val="000000"/>
                </a:solidFill>
              </a:rPr>
              <a:t> </a:t>
            </a:r>
            <a:r>
              <a:rPr sz="3350" spc="10" dirty="0">
                <a:solidFill>
                  <a:srgbClr val="000000"/>
                </a:solidFill>
              </a:rPr>
              <a:t>в </a:t>
            </a:r>
            <a:r>
              <a:rPr sz="3350" spc="15" dirty="0">
                <a:solidFill>
                  <a:srgbClr val="000000"/>
                </a:solidFill>
              </a:rPr>
              <a:t> </a:t>
            </a:r>
            <a:r>
              <a:rPr sz="3350" dirty="0">
                <a:solidFill>
                  <a:srgbClr val="000000"/>
                </a:solidFill>
              </a:rPr>
              <a:t>обеспечении </a:t>
            </a:r>
            <a:r>
              <a:rPr sz="3350" spc="5" dirty="0">
                <a:solidFill>
                  <a:srgbClr val="000000"/>
                </a:solidFill>
              </a:rPr>
              <a:t> </a:t>
            </a:r>
            <a:r>
              <a:rPr sz="3350" spc="-5" dirty="0">
                <a:solidFill>
                  <a:srgbClr val="000000"/>
                </a:solidFill>
              </a:rPr>
              <a:t>технологического</a:t>
            </a:r>
            <a:endParaRPr sz="3350"/>
          </a:p>
          <a:p>
            <a:pPr marL="12700">
              <a:lnSpc>
                <a:spcPts val="3615"/>
              </a:lnSpc>
            </a:pPr>
            <a:r>
              <a:rPr sz="3350" spc="-5" dirty="0">
                <a:solidFill>
                  <a:srgbClr val="000000"/>
                </a:solidFill>
              </a:rPr>
              <a:t>суверенитета</a:t>
            </a:r>
            <a:r>
              <a:rPr sz="3350" spc="240" dirty="0">
                <a:solidFill>
                  <a:srgbClr val="000000"/>
                </a:solidFill>
              </a:rPr>
              <a:t> </a:t>
            </a:r>
            <a:r>
              <a:rPr sz="3350" spc="-5" dirty="0">
                <a:solidFill>
                  <a:srgbClr val="000000"/>
                </a:solidFill>
              </a:rPr>
              <a:t>страны</a:t>
            </a:r>
            <a:endParaRPr sz="335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862262"/>
            <a:ext cx="3741420" cy="280543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marR="99695" indent="-228600">
              <a:lnSpc>
                <a:spcPct val="89700"/>
              </a:lnSpc>
              <a:spcBef>
                <a:spcPts val="3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35" dirty="0">
                <a:latin typeface="Calibri"/>
                <a:cs typeface="Calibri"/>
              </a:rPr>
              <a:t>FitTrack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использует сквозные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те</a:t>
            </a:r>
            <a:r>
              <a:rPr sz="2000" spc="30" dirty="0">
                <a:latin typeface="Calibri"/>
                <a:cs typeface="Calibri"/>
              </a:rPr>
              <a:t>х</a:t>
            </a:r>
            <a:r>
              <a:rPr sz="2000" spc="-25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0" dirty="0">
                <a:latin typeface="Calibri"/>
                <a:cs typeface="Calibri"/>
              </a:rPr>
              <a:t>г</a:t>
            </a:r>
            <a:r>
              <a:rPr sz="2000" spc="35" dirty="0">
                <a:latin typeface="Calibri"/>
                <a:cs typeface="Calibri"/>
              </a:rPr>
              <a:t>ии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spc="-1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spc="10" dirty="0">
                <a:latin typeface="Calibri"/>
                <a:cs typeface="Calibri"/>
              </a:rPr>
              <a:t>а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10" dirty="0">
                <a:latin typeface="Calibri"/>
                <a:cs typeface="Calibri"/>
              </a:rPr>
              <a:t>е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5" dirty="0">
                <a:latin typeface="Calibri"/>
                <a:cs typeface="Calibri"/>
              </a:rPr>
              <a:t>ак  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-25" dirty="0">
                <a:latin typeface="Calibri"/>
                <a:cs typeface="Calibri"/>
              </a:rPr>
              <a:t>с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-10" dirty="0">
                <a:latin typeface="Calibri"/>
                <a:cs typeface="Calibri"/>
              </a:rPr>
              <a:t>у</a:t>
            </a:r>
            <a:r>
              <a:rPr sz="2000" spc="-25" dirty="0">
                <a:latin typeface="Calibri"/>
                <a:cs typeface="Calibri"/>
              </a:rPr>
              <a:t>сст</a:t>
            </a:r>
            <a:r>
              <a:rPr sz="2000" spc="10" dirty="0">
                <a:latin typeface="Calibri"/>
                <a:cs typeface="Calibri"/>
              </a:rPr>
              <a:t>в</a:t>
            </a:r>
            <a:r>
              <a:rPr sz="2000" spc="-25" dirty="0">
                <a:latin typeface="Calibri"/>
                <a:cs typeface="Calibri"/>
              </a:rPr>
              <a:t>енн</a:t>
            </a:r>
            <a:r>
              <a:rPr sz="2000" spc="15" dirty="0">
                <a:latin typeface="Calibri"/>
                <a:cs typeface="Calibri"/>
              </a:rPr>
              <a:t>ый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-25" dirty="0">
                <a:latin typeface="Calibri"/>
                <a:cs typeface="Calibri"/>
              </a:rPr>
              <a:t>нте</a:t>
            </a:r>
            <a:r>
              <a:rPr sz="2000" spc="25" dirty="0">
                <a:latin typeface="Calibri"/>
                <a:cs typeface="Calibri"/>
              </a:rPr>
              <a:t>лл</a:t>
            </a:r>
            <a:r>
              <a:rPr sz="2000" spc="-25" dirty="0">
                <a:latin typeface="Calibri"/>
                <a:cs typeface="Calibri"/>
              </a:rPr>
              <a:t>е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10" dirty="0">
                <a:latin typeface="Calibri"/>
                <a:cs typeface="Calibri"/>
              </a:rPr>
              <a:t>т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000" spc="40" dirty="0">
                <a:latin typeface="Calibri"/>
                <a:cs typeface="Calibri"/>
              </a:rPr>
              <a:t>A</a:t>
            </a:r>
            <a:r>
              <a:rPr sz="2000" spc="15" dirty="0">
                <a:latin typeface="Calibri"/>
                <a:cs typeface="Calibri"/>
              </a:rPr>
              <a:t>I</a:t>
            </a:r>
            <a:r>
              <a:rPr sz="2000" spc="5" dirty="0">
                <a:latin typeface="Calibri"/>
                <a:cs typeface="Calibri"/>
              </a:rPr>
              <a:t>)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и  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0" dirty="0">
                <a:latin typeface="Calibri"/>
                <a:cs typeface="Calibri"/>
              </a:rPr>
              <a:t>б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10" dirty="0">
                <a:latin typeface="Calibri"/>
                <a:cs typeface="Calibri"/>
              </a:rPr>
              <a:t>а</a:t>
            </a:r>
            <a:r>
              <a:rPr sz="2000" spc="30" dirty="0">
                <a:latin typeface="Calibri"/>
                <a:cs typeface="Calibri"/>
              </a:rPr>
              <a:t>ч</a:t>
            </a:r>
            <a:r>
              <a:rPr sz="2000" spc="-25" dirty="0">
                <a:latin typeface="Calibri"/>
                <a:cs typeface="Calibri"/>
              </a:rPr>
              <a:t>н</a:t>
            </a:r>
            <a:r>
              <a:rPr sz="2000" spc="15" dirty="0">
                <a:latin typeface="Calibri"/>
                <a:cs typeface="Calibri"/>
              </a:rPr>
              <a:t>ые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15" dirty="0">
                <a:latin typeface="Calibri"/>
                <a:cs typeface="Calibri"/>
              </a:rPr>
              <a:t>вы</a:t>
            </a:r>
            <a:r>
              <a:rPr sz="2000" spc="35" dirty="0">
                <a:latin typeface="Calibri"/>
                <a:cs typeface="Calibri"/>
              </a:rPr>
              <a:t>чи</a:t>
            </a:r>
            <a:r>
              <a:rPr sz="2000" spc="-25" dirty="0">
                <a:latin typeface="Calibri"/>
                <a:cs typeface="Calibri"/>
              </a:rPr>
              <a:t>с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-25" dirty="0">
                <a:latin typeface="Calibri"/>
                <a:cs typeface="Calibri"/>
              </a:rPr>
              <a:t>ен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20" dirty="0">
                <a:latin typeface="Calibri"/>
                <a:cs typeface="Calibri"/>
              </a:rPr>
              <a:t>я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spc="-13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д</a:t>
            </a:r>
            <a:r>
              <a:rPr sz="2000" spc="20" dirty="0">
                <a:latin typeface="Calibri"/>
                <a:cs typeface="Calibri"/>
              </a:rPr>
              <a:t>л</a:t>
            </a:r>
            <a:r>
              <a:rPr sz="2000" spc="10" dirty="0">
                <a:latin typeface="Calibri"/>
                <a:cs typeface="Calibri"/>
              </a:rPr>
              <a:t>я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065"/>
              </a:lnSpc>
            </a:pPr>
            <a:r>
              <a:rPr sz="2000" dirty="0">
                <a:latin typeface="Calibri"/>
                <a:cs typeface="Calibri"/>
              </a:rPr>
              <a:t>предоставления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180"/>
              </a:lnSpc>
            </a:pPr>
            <a:r>
              <a:rPr sz="2000" dirty="0">
                <a:latin typeface="Calibri"/>
                <a:cs typeface="Calibri"/>
              </a:rPr>
              <a:t>персонализированного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опыта</a:t>
            </a:r>
            <a:endParaRPr sz="2000">
              <a:latin typeface="Calibri"/>
              <a:cs typeface="Calibri"/>
            </a:endParaRPr>
          </a:p>
          <a:p>
            <a:pPr marL="241300" marR="5080">
              <a:lnSpc>
                <a:spcPct val="89700"/>
              </a:lnSpc>
              <a:spcBef>
                <a:spcPts val="135"/>
              </a:spcBef>
            </a:pPr>
            <a:r>
              <a:rPr sz="2000" spc="10" dirty="0">
                <a:latin typeface="Calibri"/>
                <a:cs typeface="Calibri"/>
              </a:rPr>
              <a:t>п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30" dirty="0">
                <a:latin typeface="Calibri"/>
                <a:cs typeface="Calibri"/>
              </a:rPr>
              <a:t>ь</a:t>
            </a:r>
            <a:r>
              <a:rPr sz="2000" spc="-25" dirty="0">
                <a:latin typeface="Calibri"/>
                <a:cs typeface="Calibri"/>
              </a:rPr>
              <a:t>з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10" dirty="0">
                <a:latin typeface="Calibri"/>
                <a:cs typeface="Calibri"/>
              </a:rPr>
              <a:t>ва</a:t>
            </a:r>
            <a:r>
              <a:rPr sz="2000" spc="-25" dirty="0">
                <a:latin typeface="Calibri"/>
                <a:cs typeface="Calibri"/>
              </a:rPr>
              <a:t>те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-25" dirty="0">
                <a:latin typeface="Calibri"/>
                <a:cs typeface="Calibri"/>
              </a:rPr>
              <a:t>ю</a:t>
            </a:r>
            <a:r>
              <a:rPr sz="2000" spc="5" dirty="0">
                <a:latin typeface="Calibri"/>
                <a:cs typeface="Calibri"/>
              </a:rPr>
              <a:t>.</a:t>
            </a:r>
            <a:r>
              <a:rPr sz="2000" spc="-140" dirty="0">
                <a:latin typeface="Calibri"/>
                <a:cs typeface="Calibri"/>
              </a:rPr>
              <a:t> </a:t>
            </a:r>
            <a:r>
              <a:rPr sz="2000" spc="25" dirty="0">
                <a:latin typeface="Calibri"/>
                <a:cs typeface="Calibri"/>
              </a:rPr>
              <a:t>Э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spc="10" dirty="0">
                <a:latin typeface="Calibri"/>
                <a:cs typeface="Calibri"/>
              </a:rPr>
              <a:t>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с</a:t>
            </a:r>
            <a:r>
              <a:rPr sz="2000" spc="10" dirty="0">
                <a:latin typeface="Calibri"/>
                <a:cs typeface="Calibri"/>
              </a:rPr>
              <a:t>п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с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0" dirty="0">
                <a:latin typeface="Calibri"/>
                <a:cs typeface="Calibri"/>
              </a:rPr>
              <a:t>б</a:t>
            </a:r>
            <a:r>
              <a:rPr sz="2000" spc="-25" dirty="0">
                <a:latin typeface="Calibri"/>
                <a:cs typeface="Calibri"/>
              </a:rPr>
              <a:t>ст</a:t>
            </a:r>
            <a:r>
              <a:rPr sz="2000" spc="10" dirty="0">
                <a:latin typeface="Calibri"/>
                <a:cs typeface="Calibri"/>
              </a:rPr>
              <a:t>в</a:t>
            </a:r>
            <a:r>
              <a:rPr sz="2000" spc="-10" dirty="0">
                <a:latin typeface="Calibri"/>
                <a:cs typeface="Calibri"/>
              </a:rPr>
              <a:t>у</a:t>
            </a:r>
            <a:r>
              <a:rPr sz="2000" spc="-25" dirty="0">
                <a:latin typeface="Calibri"/>
                <a:cs typeface="Calibri"/>
              </a:rPr>
              <a:t>е</a:t>
            </a:r>
            <a:r>
              <a:rPr sz="2000" spc="5" dirty="0">
                <a:latin typeface="Calibri"/>
                <a:cs typeface="Calibri"/>
              </a:rPr>
              <a:t>т  </a:t>
            </a:r>
            <a:r>
              <a:rPr sz="2000" dirty="0">
                <a:latin typeface="Calibri"/>
                <a:cs typeface="Calibri"/>
              </a:rPr>
              <a:t>р</a:t>
            </a:r>
            <a:r>
              <a:rPr sz="2000" spc="10" dirty="0">
                <a:latin typeface="Calibri"/>
                <a:cs typeface="Calibri"/>
              </a:rPr>
              <a:t>а</a:t>
            </a:r>
            <a:r>
              <a:rPr sz="2000" spc="-20" dirty="0">
                <a:latin typeface="Calibri"/>
                <a:cs typeface="Calibri"/>
              </a:rPr>
              <a:t>з</a:t>
            </a:r>
            <a:r>
              <a:rPr sz="2000" spc="10" dirty="0">
                <a:latin typeface="Calibri"/>
                <a:cs typeface="Calibri"/>
              </a:rPr>
              <a:t>в</a:t>
            </a:r>
            <a:r>
              <a:rPr sz="2000" spc="45" dirty="0">
                <a:latin typeface="Calibri"/>
                <a:cs typeface="Calibri"/>
              </a:rPr>
              <a:t>и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spc="40" dirty="0">
                <a:latin typeface="Calibri"/>
                <a:cs typeface="Calibri"/>
              </a:rPr>
              <a:t>и</a:t>
            </a:r>
            <a:r>
              <a:rPr sz="2000" spc="20" dirty="0">
                <a:latin typeface="Calibri"/>
                <a:cs typeface="Calibri"/>
              </a:rPr>
              <a:t>ю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spc="15" dirty="0">
                <a:latin typeface="Calibri"/>
                <a:cs typeface="Calibri"/>
              </a:rPr>
              <a:t>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15" dirty="0">
                <a:latin typeface="Calibri"/>
                <a:cs typeface="Calibri"/>
              </a:rPr>
              <a:t>п</a:t>
            </a: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spc="-80" dirty="0">
                <a:latin typeface="Calibri"/>
                <a:cs typeface="Calibri"/>
              </a:rPr>
              <a:t>о</a:t>
            </a:r>
            <a:r>
              <a:rPr sz="2000" spc="10" dirty="0">
                <a:latin typeface="Calibri"/>
                <a:cs typeface="Calibri"/>
              </a:rPr>
              <a:t>дв</a:t>
            </a:r>
            <a:r>
              <a:rPr sz="2000" spc="40" dirty="0">
                <a:latin typeface="Calibri"/>
                <a:cs typeface="Calibri"/>
              </a:rPr>
              <a:t>иж</a:t>
            </a:r>
            <a:r>
              <a:rPr sz="2000" spc="-20" dirty="0">
                <a:latin typeface="Calibri"/>
                <a:cs typeface="Calibri"/>
              </a:rPr>
              <a:t>ен</a:t>
            </a:r>
            <a:r>
              <a:rPr sz="2000" spc="40" dirty="0">
                <a:latin typeface="Calibri"/>
                <a:cs typeface="Calibri"/>
              </a:rPr>
              <a:t>и</a:t>
            </a:r>
            <a:r>
              <a:rPr sz="2000" spc="10" dirty="0">
                <a:latin typeface="Calibri"/>
                <a:cs typeface="Calibri"/>
              </a:rPr>
              <a:t>ю  </a:t>
            </a:r>
            <a:r>
              <a:rPr sz="2000" spc="-10" dirty="0">
                <a:latin typeface="Calibri"/>
                <a:cs typeface="Calibri"/>
              </a:rPr>
              <a:t>собственных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технологических 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решений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в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стране.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57"/>
            <a:ext cx="6876998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619442"/>
            <a:ext cx="3049270" cy="159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6170"/>
              </a:lnSpc>
              <a:spcBef>
                <a:spcPts val="105"/>
              </a:spcBef>
            </a:pPr>
            <a:r>
              <a:rPr sz="5400" dirty="0">
                <a:solidFill>
                  <a:srgbClr val="000000"/>
                </a:solidFill>
              </a:rPr>
              <a:t>Целевая</a:t>
            </a:r>
            <a:endParaRPr sz="5400"/>
          </a:p>
          <a:p>
            <a:pPr marL="12700">
              <a:lnSpc>
                <a:spcPts val="6170"/>
              </a:lnSpc>
            </a:pPr>
            <a:r>
              <a:rPr sz="5400" spc="-5" dirty="0">
                <a:solidFill>
                  <a:srgbClr val="000000"/>
                </a:solidFill>
              </a:rPr>
              <a:t>аудитория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764853"/>
            <a:ext cx="3674745" cy="324993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9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dirty="0">
                <a:latin typeface="Calibri"/>
                <a:cs typeface="Calibri"/>
              </a:rPr>
              <a:t>Возраст:</a:t>
            </a:r>
            <a:r>
              <a:rPr sz="2150" spc="110" dirty="0">
                <a:latin typeface="Calibri"/>
                <a:cs typeface="Calibri"/>
              </a:rPr>
              <a:t> </a:t>
            </a:r>
            <a:r>
              <a:rPr sz="2150" spc="20" dirty="0">
                <a:latin typeface="Calibri"/>
                <a:cs typeface="Calibri"/>
              </a:rPr>
              <a:t>18-40</a:t>
            </a:r>
            <a:r>
              <a:rPr sz="2150" spc="-3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лет</a:t>
            </a:r>
            <a:endParaRPr sz="2150">
              <a:latin typeface="Calibri"/>
              <a:cs typeface="Calibri"/>
            </a:endParaRPr>
          </a:p>
          <a:p>
            <a:pPr marL="241300" marR="121920" indent="-228600">
              <a:lnSpc>
                <a:spcPct val="91700"/>
              </a:lnSpc>
              <a:spcBef>
                <a:spcPts val="101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spc="10" dirty="0">
                <a:latin typeface="Calibri"/>
                <a:cs typeface="Calibri"/>
              </a:rPr>
              <a:t>Активные</a:t>
            </a:r>
            <a:r>
              <a:rPr sz="2150" spc="6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люди,</a:t>
            </a:r>
            <a:r>
              <a:rPr sz="2150" spc="85" dirty="0">
                <a:latin typeface="Calibri"/>
                <a:cs typeface="Calibri"/>
              </a:rPr>
              <a:t> </a:t>
            </a:r>
            <a:r>
              <a:rPr sz="2150" spc="15" dirty="0">
                <a:latin typeface="Calibri"/>
                <a:cs typeface="Calibri"/>
              </a:rPr>
              <a:t>желающие </a:t>
            </a:r>
            <a:r>
              <a:rPr sz="2150" spc="-475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поддерживать</a:t>
            </a:r>
            <a:r>
              <a:rPr sz="2150" spc="10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здоровье </a:t>
            </a:r>
            <a:r>
              <a:rPr sz="2150" spc="15" dirty="0">
                <a:latin typeface="Calibri"/>
                <a:cs typeface="Calibri"/>
              </a:rPr>
              <a:t>и </a:t>
            </a:r>
            <a:r>
              <a:rPr sz="2150" spc="20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фитнес-форму</a:t>
            </a:r>
            <a:endParaRPr sz="2150">
              <a:latin typeface="Calibri"/>
              <a:cs typeface="Calibri"/>
            </a:endParaRPr>
          </a:p>
          <a:p>
            <a:pPr marL="241300" marR="100330" indent="-228600">
              <a:lnSpc>
                <a:spcPts val="2400"/>
              </a:lnSpc>
              <a:spcBef>
                <a:spcPts val="103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dirty="0">
                <a:latin typeface="Calibri"/>
                <a:cs typeface="Calibri"/>
              </a:rPr>
              <a:t>Люди,</a:t>
            </a:r>
            <a:r>
              <a:rPr sz="2150" spc="80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занятые</a:t>
            </a:r>
            <a:r>
              <a:rPr sz="2150" spc="70" dirty="0">
                <a:latin typeface="Calibri"/>
                <a:cs typeface="Calibri"/>
              </a:rPr>
              <a:t> </a:t>
            </a:r>
            <a:r>
              <a:rPr sz="2150" spc="-5" dirty="0">
                <a:latin typeface="Calibri"/>
                <a:cs typeface="Calibri"/>
              </a:rPr>
              <a:t>работой</a:t>
            </a:r>
            <a:r>
              <a:rPr sz="2150" spc="125" dirty="0">
                <a:latin typeface="Calibri"/>
                <a:cs typeface="Calibri"/>
              </a:rPr>
              <a:t> </a:t>
            </a:r>
            <a:r>
              <a:rPr sz="2150" spc="20" dirty="0">
                <a:latin typeface="Calibri"/>
                <a:cs typeface="Calibri"/>
              </a:rPr>
              <a:t>или </a:t>
            </a:r>
            <a:r>
              <a:rPr sz="2150" spc="-4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учебой,</a:t>
            </a:r>
            <a:r>
              <a:rPr sz="2150" spc="5" dirty="0">
                <a:latin typeface="Calibri"/>
                <a:cs typeface="Calibri"/>
              </a:rPr>
              <a:t> </a:t>
            </a:r>
            <a:r>
              <a:rPr sz="2150" spc="25" dirty="0">
                <a:latin typeface="Calibri"/>
                <a:cs typeface="Calibri"/>
              </a:rPr>
              <a:t>ищущие </a:t>
            </a:r>
            <a:r>
              <a:rPr sz="2150" dirty="0">
                <a:latin typeface="Calibri"/>
                <a:cs typeface="Calibri"/>
              </a:rPr>
              <a:t>гибкое </a:t>
            </a:r>
            <a:r>
              <a:rPr sz="2150" spc="5" dirty="0">
                <a:latin typeface="Calibri"/>
                <a:cs typeface="Calibri"/>
              </a:rPr>
              <a:t> решение</a:t>
            </a:r>
            <a:r>
              <a:rPr sz="2150" spc="140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для</a:t>
            </a:r>
            <a:r>
              <a:rPr sz="2150" spc="45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тренировок</a:t>
            </a:r>
            <a:endParaRPr sz="2150">
              <a:latin typeface="Calibri"/>
              <a:cs typeface="Calibri"/>
            </a:endParaRPr>
          </a:p>
          <a:p>
            <a:pPr marL="241300" indent="-228600">
              <a:lnSpc>
                <a:spcPts val="2455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spc="10" dirty="0">
                <a:latin typeface="Calibri"/>
                <a:cs typeface="Calibri"/>
              </a:rPr>
              <a:t>Новички</a:t>
            </a:r>
            <a:r>
              <a:rPr sz="2150" spc="125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в</a:t>
            </a:r>
            <a:r>
              <a:rPr sz="2150" spc="-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фитнесе,</a:t>
            </a:r>
            <a:r>
              <a:rPr sz="2150" spc="165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которым</a:t>
            </a:r>
            <a:endParaRPr sz="2150">
              <a:latin typeface="Calibri"/>
              <a:cs typeface="Calibri"/>
            </a:endParaRPr>
          </a:p>
          <a:p>
            <a:pPr marL="241300">
              <a:lnSpc>
                <a:spcPts val="2455"/>
              </a:lnSpc>
            </a:pPr>
            <a:r>
              <a:rPr sz="2150" spc="25" dirty="0">
                <a:latin typeface="Calibri"/>
                <a:cs typeface="Calibri"/>
              </a:rPr>
              <a:t>нужна</a:t>
            </a:r>
            <a:r>
              <a:rPr sz="2150" spc="-45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помощь</a:t>
            </a:r>
            <a:r>
              <a:rPr sz="2150" spc="130" dirty="0">
                <a:latin typeface="Calibri"/>
                <a:cs typeface="Calibri"/>
              </a:rPr>
              <a:t> </a:t>
            </a:r>
            <a:r>
              <a:rPr sz="2150" spc="15" dirty="0">
                <a:latin typeface="Calibri"/>
                <a:cs typeface="Calibri"/>
              </a:rPr>
              <a:t>и</a:t>
            </a:r>
            <a:r>
              <a:rPr sz="2150" spc="50" dirty="0">
                <a:latin typeface="Calibri"/>
                <a:cs typeface="Calibri"/>
              </a:rPr>
              <a:t> </a:t>
            </a:r>
            <a:r>
              <a:rPr sz="2150" spc="-5" dirty="0">
                <a:latin typeface="Calibri"/>
                <a:cs typeface="Calibri"/>
              </a:rPr>
              <a:t>поддержка</a:t>
            </a:r>
            <a:endParaRPr sz="21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57"/>
            <a:ext cx="6876998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858202"/>
            <a:ext cx="3943350" cy="135382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 marR="5080">
              <a:lnSpc>
                <a:spcPts val="4960"/>
              </a:lnSpc>
              <a:spcBef>
                <a:spcPts val="715"/>
              </a:spcBef>
            </a:pPr>
            <a:r>
              <a:rPr sz="4550" spc="35" dirty="0">
                <a:solidFill>
                  <a:srgbClr val="000000"/>
                </a:solidFill>
              </a:rPr>
              <a:t>П</a:t>
            </a:r>
            <a:r>
              <a:rPr sz="4550" spc="20" dirty="0">
                <a:solidFill>
                  <a:srgbClr val="000000"/>
                </a:solidFill>
              </a:rPr>
              <a:t>о</a:t>
            </a:r>
            <a:r>
              <a:rPr sz="4550" spc="35" dirty="0">
                <a:solidFill>
                  <a:srgbClr val="000000"/>
                </a:solidFill>
              </a:rPr>
              <a:t>т</a:t>
            </a:r>
            <a:r>
              <a:rPr sz="4550" dirty="0">
                <a:solidFill>
                  <a:srgbClr val="000000"/>
                </a:solidFill>
              </a:rPr>
              <a:t>е</a:t>
            </a:r>
            <a:r>
              <a:rPr sz="4550" spc="-10" dirty="0">
                <a:solidFill>
                  <a:srgbClr val="000000"/>
                </a:solidFill>
              </a:rPr>
              <a:t>н</a:t>
            </a:r>
            <a:r>
              <a:rPr sz="4550" spc="-15" dirty="0">
                <a:solidFill>
                  <a:srgbClr val="000000"/>
                </a:solidFill>
              </a:rPr>
              <a:t>ц</a:t>
            </a:r>
            <a:r>
              <a:rPr sz="4550" spc="-20" dirty="0">
                <a:solidFill>
                  <a:srgbClr val="000000"/>
                </a:solidFill>
              </a:rPr>
              <a:t>и</a:t>
            </a:r>
            <a:r>
              <a:rPr sz="4550" spc="30" dirty="0">
                <a:solidFill>
                  <a:srgbClr val="000000"/>
                </a:solidFill>
              </a:rPr>
              <a:t>а</a:t>
            </a:r>
            <a:r>
              <a:rPr sz="4550" spc="35" dirty="0">
                <a:solidFill>
                  <a:srgbClr val="000000"/>
                </a:solidFill>
              </a:rPr>
              <a:t>л</a:t>
            </a:r>
            <a:r>
              <a:rPr sz="4550" spc="10" dirty="0">
                <a:solidFill>
                  <a:srgbClr val="000000"/>
                </a:solidFill>
              </a:rPr>
              <a:t>ьн</a:t>
            </a:r>
            <a:r>
              <a:rPr sz="4550" spc="-5" dirty="0">
                <a:solidFill>
                  <a:srgbClr val="000000"/>
                </a:solidFill>
              </a:rPr>
              <a:t>ы</a:t>
            </a:r>
            <a:r>
              <a:rPr sz="4550" spc="10" dirty="0">
                <a:solidFill>
                  <a:srgbClr val="000000"/>
                </a:solidFill>
              </a:rPr>
              <a:t>й  </a:t>
            </a:r>
            <a:r>
              <a:rPr sz="4550" spc="20" dirty="0">
                <a:solidFill>
                  <a:srgbClr val="000000"/>
                </a:solidFill>
              </a:rPr>
              <a:t>объем</a:t>
            </a:r>
            <a:r>
              <a:rPr sz="4550" spc="-10" dirty="0">
                <a:solidFill>
                  <a:srgbClr val="000000"/>
                </a:solidFill>
              </a:rPr>
              <a:t> </a:t>
            </a:r>
            <a:r>
              <a:rPr sz="4550" spc="5" dirty="0">
                <a:solidFill>
                  <a:srgbClr val="000000"/>
                </a:solidFill>
              </a:rPr>
              <a:t>рынка</a:t>
            </a:r>
            <a:endParaRPr sz="455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71767" y="2862262"/>
            <a:ext cx="4535170" cy="300736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41300" marR="5080" indent="-228600">
              <a:lnSpc>
                <a:spcPts val="1880"/>
              </a:lnSpc>
              <a:spcBef>
                <a:spcPts val="32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700" spc="-135" dirty="0">
                <a:latin typeface="Calibri"/>
                <a:cs typeface="Calibri"/>
              </a:rPr>
              <a:t>P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20" dirty="0">
                <a:latin typeface="Calibri"/>
                <a:cs typeface="Calibri"/>
              </a:rPr>
              <a:t>M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(</a:t>
            </a:r>
            <a:r>
              <a:rPr sz="1700" spc="15" dirty="0">
                <a:latin typeface="Calibri"/>
                <a:cs typeface="Calibri"/>
              </a:rPr>
              <a:t>P</a:t>
            </a:r>
            <a:r>
              <a:rPr sz="1700" dirty="0">
                <a:latin typeface="Calibri"/>
                <a:cs typeface="Calibri"/>
              </a:rPr>
              <a:t>o</a:t>
            </a:r>
            <a:r>
              <a:rPr sz="1700" spc="25" dirty="0">
                <a:latin typeface="Calibri"/>
                <a:cs typeface="Calibri"/>
              </a:rPr>
              <a:t>t</a:t>
            </a:r>
            <a:r>
              <a:rPr sz="1700" spc="-25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spc="20" dirty="0">
                <a:latin typeface="Calibri"/>
                <a:cs typeface="Calibri"/>
              </a:rPr>
              <a:t>t</a:t>
            </a:r>
            <a:r>
              <a:rPr sz="1700" spc="-2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al</a:t>
            </a:r>
            <a:r>
              <a:rPr sz="1700" spc="-19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A</a:t>
            </a:r>
            <a:r>
              <a:rPr sz="1700" spc="5" dirty="0">
                <a:latin typeface="Calibri"/>
                <a:cs typeface="Calibri"/>
              </a:rPr>
              <a:t>d</a:t>
            </a:r>
            <a:r>
              <a:rPr sz="1700" dirty="0">
                <a:latin typeface="Calibri"/>
                <a:cs typeface="Calibri"/>
              </a:rPr>
              <a:t>d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spc="-25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ssab</a:t>
            </a:r>
            <a:r>
              <a:rPr sz="1700" spc="-20" dirty="0">
                <a:latin typeface="Calibri"/>
                <a:cs typeface="Calibri"/>
              </a:rPr>
              <a:t>l</a:t>
            </a:r>
            <a:r>
              <a:rPr sz="1700" spc="10" dirty="0">
                <a:latin typeface="Calibri"/>
                <a:cs typeface="Calibri"/>
              </a:rPr>
              <a:t>e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spc="40" dirty="0">
                <a:latin typeface="Calibri"/>
                <a:cs typeface="Calibri"/>
              </a:rPr>
              <a:t>M</a:t>
            </a:r>
            <a:r>
              <a:rPr sz="1700" spc="10" dirty="0">
                <a:latin typeface="Calibri"/>
                <a:cs typeface="Calibri"/>
              </a:rPr>
              <a:t>a</a:t>
            </a:r>
            <a:r>
              <a:rPr sz="1700" spc="-5" dirty="0">
                <a:latin typeface="Calibri"/>
                <a:cs typeface="Calibri"/>
              </a:rPr>
              <a:t>r</a:t>
            </a:r>
            <a:r>
              <a:rPr sz="1700" spc="-100" dirty="0">
                <a:latin typeface="Calibri"/>
                <a:cs typeface="Calibri"/>
              </a:rPr>
              <a:t>k</a:t>
            </a:r>
            <a:r>
              <a:rPr sz="1700" spc="-25" dirty="0">
                <a:latin typeface="Calibri"/>
                <a:cs typeface="Calibri"/>
              </a:rPr>
              <a:t>e</a:t>
            </a:r>
            <a:r>
              <a:rPr sz="1700" spc="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)</a:t>
            </a:r>
            <a:r>
              <a:rPr sz="1700" spc="5" dirty="0">
                <a:latin typeface="Calibri"/>
                <a:cs typeface="Calibri"/>
              </a:rPr>
              <a:t>:</a:t>
            </a:r>
            <a:r>
              <a:rPr sz="1700" spc="-10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1 </a:t>
            </a:r>
            <a:r>
              <a:rPr sz="1700" spc="45" dirty="0">
                <a:latin typeface="Calibri"/>
                <a:cs typeface="Calibri"/>
              </a:rPr>
              <a:t>м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25" dirty="0">
                <a:latin typeface="Calibri"/>
                <a:cs typeface="Calibri"/>
              </a:rPr>
              <a:t>лл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н  п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20" dirty="0">
                <a:latin typeface="Calibri"/>
                <a:cs typeface="Calibri"/>
              </a:rPr>
              <a:t>ь</a:t>
            </a:r>
            <a:r>
              <a:rPr sz="1700" spc="25" dirty="0">
                <a:latin typeface="Calibri"/>
                <a:cs typeface="Calibri"/>
              </a:rPr>
              <a:t>з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ват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10" dirty="0">
                <a:latin typeface="Calibri"/>
                <a:cs typeface="Calibri"/>
              </a:rPr>
              <a:t>й</a:t>
            </a:r>
            <a:r>
              <a:rPr sz="1700" spc="-195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ц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й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-105" dirty="0">
                <a:latin typeface="Calibri"/>
                <a:cs typeface="Calibri"/>
              </a:rPr>
              <a:t>у</a:t>
            </a:r>
            <a:r>
              <a:rPr sz="1700" spc="20" dirty="0">
                <a:latin typeface="Calibri"/>
                <a:cs typeface="Calibri"/>
              </a:rPr>
              <a:t>д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dirty="0">
                <a:latin typeface="Calibri"/>
                <a:cs typeface="Calibri"/>
              </a:rPr>
              <a:t>р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0" dirty="0">
                <a:latin typeface="Calibri"/>
                <a:cs typeface="Calibri"/>
              </a:rPr>
              <a:t>и</a:t>
            </a:r>
            <a:endParaRPr sz="1700">
              <a:latin typeface="Calibri"/>
              <a:cs typeface="Calibri"/>
            </a:endParaRPr>
          </a:p>
          <a:p>
            <a:pPr marL="241300" indent="-228600">
              <a:lnSpc>
                <a:spcPts val="1920"/>
              </a:lnSpc>
              <a:spcBef>
                <a:spcPts val="7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700" spc="-160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20" dirty="0">
                <a:latin typeface="Calibri"/>
                <a:cs typeface="Calibri"/>
              </a:rPr>
              <a:t>M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(</a:t>
            </a:r>
            <a:r>
              <a:rPr sz="1700" spc="-155" dirty="0">
                <a:latin typeface="Calibri"/>
                <a:cs typeface="Calibri"/>
              </a:rPr>
              <a:t>T</a:t>
            </a:r>
            <a:r>
              <a:rPr sz="1700" spc="-5" dirty="0">
                <a:latin typeface="Calibri"/>
                <a:cs typeface="Calibri"/>
              </a:rPr>
              <a:t>o</a:t>
            </a:r>
            <a:r>
              <a:rPr sz="1700" spc="20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al</a:t>
            </a:r>
            <a:r>
              <a:rPr sz="1700" spc="-10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A</a:t>
            </a:r>
            <a:r>
              <a:rPr sz="1700" spc="5" dirty="0">
                <a:latin typeface="Calibri"/>
                <a:cs typeface="Calibri"/>
              </a:rPr>
              <a:t>d</a:t>
            </a:r>
            <a:r>
              <a:rPr sz="1700" dirty="0">
                <a:latin typeface="Calibri"/>
                <a:cs typeface="Calibri"/>
              </a:rPr>
              <a:t>d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spc="-25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ssab</a:t>
            </a:r>
            <a:r>
              <a:rPr sz="1700" spc="-20" dirty="0">
                <a:latin typeface="Calibri"/>
                <a:cs typeface="Calibri"/>
              </a:rPr>
              <a:t>l</a:t>
            </a:r>
            <a:r>
              <a:rPr sz="1700" spc="10" dirty="0">
                <a:latin typeface="Calibri"/>
                <a:cs typeface="Calibri"/>
              </a:rPr>
              <a:t>e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40" dirty="0">
                <a:latin typeface="Calibri"/>
                <a:cs typeface="Calibri"/>
              </a:rPr>
              <a:t>M</a:t>
            </a:r>
            <a:r>
              <a:rPr sz="1700" spc="10" dirty="0">
                <a:latin typeface="Calibri"/>
                <a:cs typeface="Calibri"/>
              </a:rPr>
              <a:t>a</a:t>
            </a:r>
            <a:r>
              <a:rPr sz="1700" spc="-5" dirty="0">
                <a:latin typeface="Calibri"/>
                <a:cs typeface="Calibri"/>
              </a:rPr>
              <a:t>r</a:t>
            </a:r>
            <a:r>
              <a:rPr sz="1700" spc="-100" dirty="0">
                <a:latin typeface="Calibri"/>
                <a:cs typeface="Calibri"/>
              </a:rPr>
              <a:t>k</a:t>
            </a:r>
            <a:r>
              <a:rPr sz="1700" spc="-25" dirty="0">
                <a:latin typeface="Calibri"/>
                <a:cs typeface="Calibri"/>
              </a:rPr>
              <a:t>e</a:t>
            </a:r>
            <a:r>
              <a:rPr sz="1700" spc="2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)</a:t>
            </a:r>
            <a:r>
              <a:rPr sz="1700" spc="5" dirty="0">
                <a:latin typeface="Calibri"/>
                <a:cs typeface="Calibri"/>
              </a:rPr>
              <a:t>:</a:t>
            </a:r>
            <a:r>
              <a:rPr sz="1700" spc="-100" dirty="0">
                <a:latin typeface="Calibri"/>
                <a:cs typeface="Calibri"/>
              </a:rPr>
              <a:t> </a:t>
            </a:r>
            <a:r>
              <a:rPr sz="1700" spc="30" dirty="0">
                <a:latin typeface="Calibri"/>
                <a:cs typeface="Calibri"/>
              </a:rPr>
              <a:t>50</a:t>
            </a:r>
            <a:r>
              <a:rPr sz="1700" spc="10" dirty="0">
                <a:latin typeface="Calibri"/>
                <a:cs typeface="Calibri"/>
              </a:rPr>
              <a:t>0</a:t>
            </a:r>
            <a:endParaRPr sz="1700">
              <a:latin typeface="Calibri"/>
              <a:cs typeface="Calibri"/>
            </a:endParaRPr>
          </a:p>
          <a:p>
            <a:pPr marL="241300" marR="109855">
              <a:lnSpc>
                <a:spcPts val="1880"/>
              </a:lnSpc>
              <a:spcBef>
                <a:spcPts val="75"/>
              </a:spcBef>
            </a:pPr>
            <a:r>
              <a:rPr sz="1700" spc="10" dirty="0">
                <a:latin typeface="Calibri"/>
                <a:cs typeface="Calibri"/>
              </a:rPr>
              <a:t>тысяч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пользователей,</a:t>
            </a:r>
            <a:r>
              <a:rPr sz="1700" spc="-14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использующих</a:t>
            </a:r>
            <a:r>
              <a:rPr sz="1700" spc="-15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фитнес-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приложения</a:t>
            </a:r>
            <a:endParaRPr sz="1700">
              <a:latin typeface="Calibri"/>
              <a:cs typeface="Calibri"/>
            </a:endParaRPr>
          </a:p>
          <a:p>
            <a:pPr marL="241300" indent="-228600">
              <a:lnSpc>
                <a:spcPts val="1920"/>
              </a:lnSpc>
              <a:spcBef>
                <a:spcPts val="7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700" spc="15" dirty="0">
                <a:latin typeface="Calibri"/>
                <a:cs typeface="Calibri"/>
              </a:rPr>
              <a:t>SAM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(Serviceable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Addressable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Market):</a:t>
            </a:r>
            <a:endParaRPr sz="1700">
              <a:latin typeface="Calibri"/>
              <a:cs typeface="Calibri"/>
            </a:endParaRPr>
          </a:p>
          <a:p>
            <a:pPr marL="241300" marR="304800">
              <a:lnSpc>
                <a:spcPts val="1880"/>
              </a:lnSpc>
              <a:spcBef>
                <a:spcPts val="80"/>
              </a:spcBef>
            </a:pPr>
            <a:r>
              <a:rPr sz="1700" spc="30" dirty="0">
                <a:latin typeface="Calibri"/>
                <a:cs typeface="Calibri"/>
              </a:rPr>
              <a:t>10</a:t>
            </a:r>
            <a:r>
              <a:rPr sz="1700" spc="10" dirty="0">
                <a:latin typeface="Calibri"/>
                <a:cs typeface="Calibri"/>
              </a:rPr>
              <a:t>0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15" dirty="0">
                <a:latin typeface="Calibri"/>
                <a:cs typeface="Calibri"/>
              </a:rPr>
              <a:t>ы</a:t>
            </a:r>
            <a:r>
              <a:rPr sz="1700" spc="25" dirty="0">
                <a:latin typeface="Calibri"/>
                <a:cs typeface="Calibri"/>
              </a:rPr>
              <a:t>с</a:t>
            </a:r>
            <a:r>
              <a:rPr sz="1700" spc="15" dirty="0">
                <a:latin typeface="Calibri"/>
                <a:cs typeface="Calibri"/>
              </a:rPr>
              <a:t>я</a:t>
            </a:r>
            <a:r>
              <a:rPr sz="1700" spc="10" dirty="0">
                <a:latin typeface="Calibri"/>
                <a:cs typeface="Calibri"/>
              </a:rPr>
              <a:t>ч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п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20" dirty="0">
                <a:latin typeface="Calibri"/>
                <a:cs typeface="Calibri"/>
              </a:rPr>
              <a:t>ь</a:t>
            </a:r>
            <a:r>
              <a:rPr sz="1700" spc="25" dirty="0">
                <a:latin typeface="Calibri"/>
                <a:cs typeface="Calibri"/>
              </a:rPr>
              <a:t>з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ват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-25" dirty="0">
                <a:latin typeface="Calibri"/>
                <a:cs typeface="Calibri"/>
              </a:rPr>
              <a:t>ей</a:t>
            </a:r>
            <a:r>
              <a:rPr sz="1700" spc="5" dirty="0">
                <a:latin typeface="Calibri"/>
                <a:cs typeface="Calibri"/>
              </a:rPr>
              <a:t>,</a:t>
            </a:r>
            <a:r>
              <a:rPr sz="1700" spc="-145" dirty="0">
                <a:latin typeface="Calibri"/>
                <a:cs typeface="Calibri"/>
              </a:rPr>
              <a:t> </a:t>
            </a:r>
            <a:r>
              <a:rPr sz="1700" spc="30" dirty="0">
                <a:latin typeface="Calibri"/>
                <a:cs typeface="Calibri"/>
              </a:rPr>
              <a:t>к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dirty="0">
                <a:latin typeface="Calibri"/>
                <a:cs typeface="Calibri"/>
              </a:rPr>
              <a:t>р</a:t>
            </a:r>
            <a:r>
              <a:rPr sz="1700" spc="-15" dirty="0">
                <a:latin typeface="Calibri"/>
                <a:cs typeface="Calibri"/>
              </a:rPr>
              <a:t>ы</a:t>
            </a:r>
            <a:r>
              <a:rPr sz="1700" spc="10" dirty="0">
                <a:latin typeface="Calibri"/>
                <a:cs typeface="Calibri"/>
              </a:rPr>
              <a:t>е</a:t>
            </a:r>
            <a:r>
              <a:rPr sz="1700" spc="-195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25" dirty="0">
                <a:latin typeface="Calibri"/>
                <a:cs typeface="Calibri"/>
              </a:rPr>
              <a:t>к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20" dirty="0">
                <a:latin typeface="Calibri"/>
                <a:cs typeface="Calibri"/>
              </a:rPr>
              <a:t>н</a:t>
            </a:r>
            <a:r>
              <a:rPr sz="1700" spc="5" dirty="0">
                <a:latin typeface="Calibri"/>
                <a:cs typeface="Calibri"/>
              </a:rPr>
              <a:t>о  </a:t>
            </a:r>
            <a:r>
              <a:rPr sz="1700" spc="25" dirty="0">
                <a:latin typeface="Calibri"/>
                <a:cs typeface="Calibri"/>
              </a:rPr>
              <a:t>з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-20" dirty="0">
                <a:latin typeface="Calibri"/>
                <a:cs typeface="Calibri"/>
              </a:rPr>
              <a:t>н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45" dirty="0">
                <a:latin typeface="Calibri"/>
                <a:cs typeface="Calibri"/>
              </a:rPr>
              <a:t>м</a:t>
            </a:r>
            <a:r>
              <a:rPr sz="1700" spc="10" dirty="0">
                <a:latin typeface="Calibri"/>
                <a:cs typeface="Calibri"/>
              </a:rPr>
              <a:t>а</a:t>
            </a:r>
            <a:r>
              <a:rPr sz="1700" spc="35" dirty="0">
                <a:latin typeface="Calibri"/>
                <a:cs typeface="Calibri"/>
              </a:rPr>
              <a:t>ю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25" dirty="0">
                <a:latin typeface="Calibri"/>
                <a:cs typeface="Calibri"/>
              </a:rPr>
              <a:t>с</a:t>
            </a:r>
            <a:r>
              <a:rPr sz="1700" spc="10" dirty="0">
                <a:latin typeface="Calibri"/>
                <a:cs typeface="Calibri"/>
              </a:rPr>
              <a:t>я</a:t>
            </a:r>
            <a:r>
              <a:rPr sz="1700" spc="-15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ф</a:t>
            </a:r>
            <a:r>
              <a:rPr sz="1700" spc="-25" dirty="0">
                <a:latin typeface="Calibri"/>
                <a:cs typeface="Calibri"/>
              </a:rPr>
              <a:t>и</a:t>
            </a:r>
            <a:r>
              <a:rPr sz="1700" spc="10" dirty="0">
                <a:latin typeface="Calibri"/>
                <a:cs typeface="Calibri"/>
              </a:rPr>
              <a:t>т</a:t>
            </a:r>
            <a:r>
              <a:rPr sz="1700" spc="-15" dirty="0">
                <a:latin typeface="Calibri"/>
                <a:cs typeface="Calibri"/>
              </a:rPr>
              <a:t>н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25" dirty="0">
                <a:latin typeface="Calibri"/>
                <a:cs typeface="Calibri"/>
              </a:rPr>
              <a:t>с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5" dirty="0">
                <a:latin typeface="Calibri"/>
                <a:cs typeface="Calibri"/>
              </a:rPr>
              <a:t>м</a:t>
            </a:r>
            <a:endParaRPr sz="1700">
              <a:latin typeface="Calibri"/>
              <a:cs typeface="Calibri"/>
            </a:endParaRPr>
          </a:p>
          <a:p>
            <a:pPr marL="241300" marR="74930" indent="-228600">
              <a:lnSpc>
                <a:spcPts val="1880"/>
              </a:lnSpc>
              <a:spcBef>
                <a:spcPts val="894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700" spc="20" dirty="0">
                <a:latin typeface="Calibri"/>
                <a:cs typeface="Calibri"/>
              </a:rPr>
              <a:t>SOM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(Serviceable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Obtainable</a:t>
            </a:r>
            <a:r>
              <a:rPr sz="1700" spc="-1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Market):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20" dirty="0">
                <a:latin typeface="Calibri"/>
                <a:cs typeface="Calibri"/>
              </a:rPr>
              <a:t>10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тысяч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пользователей,</a:t>
            </a:r>
            <a:r>
              <a:rPr sz="1700" spc="-145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которые</a:t>
            </a:r>
            <a:r>
              <a:rPr sz="1700" spc="-1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станут</a:t>
            </a:r>
            <a:r>
              <a:rPr sz="1700" spc="-80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активными</a:t>
            </a:r>
            <a:endParaRPr sz="1700">
              <a:latin typeface="Calibri"/>
              <a:cs typeface="Calibri"/>
            </a:endParaRPr>
          </a:p>
          <a:p>
            <a:pPr marL="241300">
              <a:lnSpc>
                <a:spcPts val="1764"/>
              </a:lnSpc>
            </a:pPr>
            <a:r>
              <a:rPr sz="1700" spc="10" dirty="0">
                <a:latin typeface="Calibri"/>
                <a:cs typeface="Calibri"/>
              </a:rPr>
              <a:t>п</a:t>
            </a:r>
            <a:r>
              <a:rPr sz="1700" dirty="0">
                <a:latin typeface="Calibri"/>
                <a:cs typeface="Calibri"/>
              </a:rPr>
              <a:t>о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20" dirty="0">
                <a:latin typeface="Calibri"/>
                <a:cs typeface="Calibri"/>
              </a:rPr>
              <a:t>ь</a:t>
            </a:r>
            <a:r>
              <a:rPr sz="1700" spc="25" dirty="0">
                <a:latin typeface="Calibri"/>
                <a:cs typeface="Calibri"/>
              </a:rPr>
              <a:t>з</a:t>
            </a:r>
            <a:r>
              <a:rPr sz="1700" spc="-5" dirty="0">
                <a:latin typeface="Calibri"/>
                <a:cs typeface="Calibri"/>
              </a:rPr>
              <a:t>о</a:t>
            </a:r>
            <a:r>
              <a:rPr sz="1700" spc="10" dirty="0">
                <a:latin typeface="Calibri"/>
                <a:cs typeface="Calibri"/>
              </a:rPr>
              <a:t>ват</a:t>
            </a:r>
            <a:r>
              <a:rPr sz="1700" spc="-25" dirty="0">
                <a:latin typeface="Calibri"/>
                <a:cs typeface="Calibri"/>
              </a:rPr>
              <a:t>е</a:t>
            </a:r>
            <a:r>
              <a:rPr sz="1700" spc="25" dirty="0">
                <a:latin typeface="Calibri"/>
                <a:cs typeface="Calibri"/>
              </a:rPr>
              <a:t>л</a:t>
            </a:r>
            <a:r>
              <a:rPr sz="1700" spc="15" dirty="0">
                <a:latin typeface="Calibri"/>
                <a:cs typeface="Calibri"/>
              </a:rPr>
              <a:t>я</a:t>
            </a:r>
            <a:r>
              <a:rPr sz="1700" spc="-30" dirty="0">
                <a:latin typeface="Calibri"/>
                <a:cs typeface="Calibri"/>
              </a:rPr>
              <a:t>м</a:t>
            </a:r>
            <a:r>
              <a:rPr sz="1700" spc="10" dirty="0">
                <a:latin typeface="Calibri"/>
                <a:cs typeface="Calibri"/>
              </a:rPr>
              <a:t>и</a:t>
            </a:r>
            <a:r>
              <a:rPr sz="1700" spc="-180" dirty="0">
                <a:latin typeface="Calibri"/>
                <a:cs typeface="Calibri"/>
              </a:rPr>
              <a:t> </a:t>
            </a:r>
            <a:r>
              <a:rPr sz="1700" spc="40" dirty="0">
                <a:latin typeface="Calibri"/>
                <a:cs typeface="Calibri"/>
              </a:rPr>
              <a:t>F</a:t>
            </a:r>
            <a:r>
              <a:rPr sz="1700" spc="-20" dirty="0">
                <a:latin typeface="Calibri"/>
                <a:cs typeface="Calibri"/>
              </a:rPr>
              <a:t>i</a:t>
            </a:r>
            <a:r>
              <a:rPr sz="1700" spc="20" dirty="0">
                <a:latin typeface="Calibri"/>
                <a:cs typeface="Calibri"/>
              </a:rPr>
              <a:t>t</a:t>
            </a:r>
            <a:r>
              <a:rPr sz="1700" spc="-85" dirty="0">
                <a:latin typeface="Calibri"/>
                <a:cs typeface="Calibri"/>
              </a:rPr>
              <a:t>T</a:t>
            </a:r>
            <a:r>
              <a:rPr sz="1700" spc="5" dirty="0">
                <a:latin typeface="Calibri"/>
                <a:cs typeface="Calibri"/>
              </a:rPr>
              <a:t>ra</a:t>
            </a:r>
            <a:r>
              <a:rPr sz="1700" spc="25" dirty="0">
                <a:latin typeface="Calibri"/>
                <a:cs typeface="Calibri"/>
              </a:rPr>
              <a:t>c</a:t>
            </a:r>
            <a:r>
              <a:rPr sz="1700" spc="10" dirty="0">
                <a:latin typeface="Calibri"/>
                <a:cs typeface="Calibri"/>
              </a:rPr>
              <a:t>k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0"/>
            <a:ext cx="6876998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619442"/>
            <a:ext cx="3855720" cy="159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6170"/>
              </a:lnSpc>
              <a:spcBef>
                <a:spcPts val="105"/>
              </a:spcBef>
            </a:pPr>
            <a:r>
              <a:rPr sz="5400" dirty="0">
                <a:solidFill>
                  <a:srgbClr val="000000"/>
                </a:solidFill>
              </a:rPr>
              <a:t>Анализ</a:t>
            </a:r>
            <a:endParaRPr sz="5400"/>
          </a:p>
          <a:p>
            <a:pPr marL="12700">
              <a:lnSpc>
                <a:spcPts val="6170"/>
              </a:lnSpc>
            </a:pPr>
            <a:r>
              <a:rPr sz="5400" dirty="0">
                <a:solidFill>
                  <a:srgbClr val="000000"/>
                </a:solidFill>
              </a:rPr>
              <a:t>конкурентов: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765234"/>
            <a:ext cx="4068445" cy="323024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400" spc="10" dirty="0">
                <a:latin typeface="Calibri"/>
                <a:cs typeface="Calibri"/>
              </a:rPr>
              <a:t>Основные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конкурирующие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фитнес-приложения:</a:t>
            </a:r>
            <a:endParaRPr sz="1400">
              <a:latin typeface="Calibri"/>
              <a:cs typeface="Calibri"/>
            </a:endParaRPr>
          </a:p>
          <a:p>
            <a:pPr marL="241300" marR="27305" indent="-228600">
              <a:lnSpc>
                <a:spcPts val="1500"/>
              </a:lnSpc>
              <a:spcBef>
                <a:spcPts val="107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spc="30" dirty="0">
                <a:latin typeface="Calibri"/>
                <a:cs typeface="Calibri"/>
              </a:rPr>
              <a:t>F</a:t>
            </a:r>
            <a:r>
              <a:rPr sz="1400" spc="-25" dirty="0">
                <a:latin typeface="Calibri"/>
                <a:cs typeface="Calibri"/>
              </a:rPr>
              <a:t>it</a:t>
            </a:r>
            <a:r>
              <a:rPr sz="1400" spc="10" dirty="0">
                <a:latin typeface="Calibri"/>
                <a:cs typeface="Calibri"/>
              </a:rPr>
              <a:t>App: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д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spc="25" dirty="0">
                <a:latin typeface="Calibri"/>
                <a:cs typeface="Calibri"/>
              </a:rPr>
              <a:t>л</a:t>
            </a:r>
            <a:r>
              <a:rPr sz="1400" spc="10" dirty="0">
                <a:latin typeface="Calibri"/>
                <a:cs typeface="Calibri"/>
              </a:rPr>
              <a:t>я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35" dirty="0">
                <a:latin typeface="Calibri"/>
                <a:cs typeface="Calibri"/>
              </a:rPr>
              <a:t>ы</a:t>
            </a:r>
            <a:r>
              <a:rPr sz="1400" spc="-5" dirty="0">
                <a:latin typeface="Calibri"/>
                <a:cs typeface="Calibri"/>
              </a:rPr>
              <a:t>н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spc="10" dirty="0">
                <a:latin typeface="Calibri"/>
                <a:cs typeface="Calibri"/>
              </a:rPr>
              <a:t>а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30" dirty="0">
                <a:latin typeface="Calibri"/>
                <a:cs typeface="Calibri"/>
              </a:rPr>
              <a:t>30</a:t>
            </a:r>
            <a:r>
              <a:rPr sz="1400" spc="40" dirty="0">
                <a:latin typeface="Calibri"/>
                <a:cs typeface="Calibri"/>
              </a:rPr>
              <a:t>%</a:t>
            </a:r>
            <a:r>
              <a:rPr sz="1400" spc="5" dirty="0">
                <a:latin typeface="Calibri"/>
                <a:cs typeface="Calibri"/>
              </a:rPr>
              <a:t>,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п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40" dirty="0">
                <a:latin typeface="Calibri"/>
                <a:cs typeface="Calibri"/>
              </a:rPr>
              <a:t>д</a:t>
            </a:r>
            <a:r>
              <a:rPr sz="1400" spc="25" dirty="0">
                <a:latin typeface="Calibri"/>
                <a:cs typeface="Calibri"/>
              </a:rPr>
              <a:t>л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40" dirty="0">
                <a:latin typeface="Calibri"/>
                <a:cs typeface="Calibri"/>
              </a:rPr>
              <a:t>г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10" dirty="0">
                <a:latin typeface="Calibri"/>
                <a:cs typeface="Calibri"/>
              </a:rPr>
              <a:t>т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-5" dirty="0">
                <a:latin typeface="Calibri"/>
                <a:cs typeface="Calibri"/>
              </a:rPr>
              <a:t>н</a:t>
            </a:r>
            <a:r>
              <a:rPr sz="1400" spc="-15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ро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spc="10" dirty="0">
                <a:latin typeface="Calibri"/>
                <a:cs typeface="Calibri"/>
              </a:rPr>
              <a:t>и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и  </a:t>
            </a:r>
            <a:r>
              <a:rPr sz="1400" spc="10" dirty="0">
                <a:latin typeface="Calibri"/>
                <a:cs typeface="Calibri"/>
              </a:rPr>
              <a:t>планы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питания</a:t>
            </a:r>
            <a:endParaRPr sz="1400">
              <a:latin typeface="Calibri"/>
              <a:cs typeface="Calibri"/>
            </a:endParaRPr>
          </a:p>
          <a:p>
            <a:pPr marL="241300" marR="5080" indent="-228600">
              <a:lnSpc>
                <a:spcPts val="1580"/>
              </a:lnSpc>
              <a:spcBef>
                <a:spcPts val="919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spc="30" dirty="0">
                <a:latin typeface="Calibri"/>
                <a:cs typeface="Calibri"/>
              </a:rPr>
              <a:t>F</a:t>
            </a:r>
            <a:r>
              <a:rPr sz="1400" spc="-25" dirty="0">
                <a:latin typeface="Calibri"/>
                <a:cs typeface="Calibri"/>
              </a:rPr>
              <a:t>it</a:t>
            </a:r>
            <a:r>
              <a:rPr sz="1400" spc="5" dirty="0">
                <a:latin typeface="Calibri"/>
                <a:cs typeface="Calibri"/>
              </a:rPr>
              <a:t>L</a:t>
            </a:r>
            <a:r>
              <a:rPr sz="1400" spc="-25" dirty="0">
                <a:latin typeface="Calibri"/>
                <a:cs typeface="Calibri"/>
              </a:rPr>
              <a:t>i</a:t>
            </a:r>
            <a:r>
              <a:rPr sz="1400" spc="15" dirty="0">
                <a:latin typeface="Calibri"/>
                <a:cs typeface="Calibri"/>
              </a:rPr>
              <a:t>f</a:t>
            </a:r>
            <a:r>
              <a:rPr sz="1400" spc="-25" dirty="0">
                <a:latin typeface="Calibri"/>
                <a:cs typeface="Calibri"/>
              </a:rPr>
              <a:t>e</a:t>
            </a:r>
            <a:r>
              <a:rPr sz="1400" spc="5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д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spc="30" dirty="0">
                <a:latin typeface="Calibri"/>
                <a:cs typeface="Calibri"/>
              </a:rPr>
              <a:t>л</a:t>
            </a:r>
            <a:r>
              <a:rPr sz="1400" spc="10" dirty="0">
                <a:latin typeface="Calibri"/>
                <a:cs typeface="Calibri"/>
              </a:rPr>
              <a:t>я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40" dirty="0">
                <a:latin typeface="Calibri"/>
                <a:cs typeface="Calibri"/>
              </a:rPr>
              <a:t>ы</a:t>
            </a:r>
            <a:r>
              <a:rPr sz="1400" spc="-5" dirty="0">
                <a:latin typeface="Calibri"/>
                <a:cs typeface="Calibri"/>
              </a:rPr>
              <a:t>н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spc="10" dirty="0">
                <a:latin typeface="Calibri"/>
                <a:cs typeface="Calibri"/>
              </a:rPr>
              <a:t>а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25</a:t>
            </a:r>
            <a:r>
              <a:rPr sz="1400" spc="45" dirty="0">
                <a:latin typeface="Calibri"/>
                <a:cs typeface="Calibri"/>
              </a:rPr>
              <a:t>%</a:t>
            </a:r>
            <a:r>
              <a:rPr sz="1400" spc="5" dirty="0">
                <a:latin typeface="Calibri"/>
                <a:cs typeface="Calibri"/>
              </a:rPr>
              <a:t>,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ф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spc="40" dirty="0">
                <a:latin typeface="Calibri"/>
                <a:cs typeface="Calibri"/>
              </a:rPr>
              <a:t>у</a:t>
            </a:r>
            <a:r>
              <a:rPr sz="1400" spc="10" dirty="0">
                <a:latin typeface="Calibri"/>
                <a:cs typeface="Calibri"/>
              </a:rPr>
              <a:t>с</a:t>
            </a:r>
            <a:r>
              <a:rPr sz="1400" spc="-15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-35" dirty="0">
                <a:latin typeface="Calibri"/>
                <a:cs typeface="Calibri"/>
              </a:rPr>
              <a:t>у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-15" dirty="0">
                <a:latin typeface="Calibri"/>
                <a:cs typeface="Calibri"/>
              </a:rPr>
              <a:t>т</a:t>
            </a:r>
            <a:r>
              <a:rPr sz="1400" spc="10" dirty="0">
                <a:latin typeface="Calibri"/>
                <a:cs typeface="Calibri"/>
              </a:rPr>
              <a:t>ся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</a:t>
            </a:r>
            <a:r>
              <a:rPr sz="1400" spc="10" dirty="0">
                <a:latin typeface="Calibri"/>
                <a:cs typeface="Calibri"/>
              </a:rPr>
              <a:t>а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-5" dirty="0">
                <a:latin typeface="Calibri"/>
                <a:cs typeface="Calibri"/>
              </a:rPr>
              <a:t>н</a:t>
            </a:r>
            <a:r>
              <a:rPr sz="1400" spc="35" dirty="0">
                <a:latin typeface="Calibri"/>
                <a:cs typeface="Calibri"/>
              </a:rPr>
              <a:t>г</a:t>
            </a:r>
            <a:r>
              <a:rPr sz="1400" spc="5" dirty="0">
                <a:latin typeface="Calibri"/>
                <a:cs typeface="Calibri"/>
              </a:rPr>
              <a:t>е  </a:t>
            </a:r>
            <a:r>
              <a:rPr sz="1400" dirty="0">
                <a:latin typeface="Calibri"/>
                <a:cs typeface="Calibri"/>
              </a:rPr>
              <a:t>активности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сна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400" spc="25" dirty="0">
                <a:latin typeface="Calibri"/>
                <a:cs typeface="Calibri"/>
              </a:rPr>
              <a:t>П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-15" dirty="0">
                <a:latin typeface="Calibri"/>
                <a:cs typeface="Calibri"/>
              </a:rPr>
              <a:t>и</a:t>
            </a:r>
            <a:r>
              <a:rPr sz="1400" spc="20" dirty="0">
                <a:latin typeface="Calibri"/>
                <a:cs typeface="Calibri"/>
              </a:rPr>
              <a:t>м</a:t>
            </a:r>
            <a:r>
              <a:rPr sz="1400" spc="35" dirty="0">
                <a:latin typeface="Calibri"/>
                <a:cs typeface="Calibri"/>
              </a:rPr>
              <a:t>у</a:t>
            </a:r>
            <a:r>
              <a:rPr sz="1400" dirty="0">
                <a:latin typeface="Calibri"/>
                <a:cs typeface="Calibri"/>
              </a:rPr>
              <a:t>щ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10" dirty="0">
                <a:latin typeface="Calibri"/>
                <a:cs typeface="Calibri"/>
              </a:rPr>
              <a:t>с</a:t>
            </a:r>
            <a:r>
              <a:rPr sz="1400" spc="-25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10" dirty="0">
                <a:latin typeface="Calibri"/>
                <a:cs typeface="Calibri"/>
              </a:rPr>
              <a:t>а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F</a:t>
            </a:r>
            <a:r>
              <a:rPr sz="1400" spc="-25" dirty="0">
                <a:latin typeface="Calibri"/>
                <a:cs typeface="Calibri"/>
              </a:rPr>
              <a:t>it</a:t>
            </a:r>
            <a:r>
              <a:rPr sz="1400" spc="-90" dirty="0">
                <a:latin typeface="Calibri"/>
                <a:cs typeface="Calibri"/>
              </a:rPr>
              <a:t>T</a:t>
            </a:r>
            <a:r>
              <a:rPr sz="1400" spc="30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0" dirty="0">
                <a:latin typeface="Calibri"/>
                <a:cs typeface="Calibri"/>
              </a:rPr>
              <a:t>c</a:t>
            </a:r>
            <a:r>
              <a:rPr sz="1400" spc="35" dirty="0">
                <a:latin typeface="Calibri"/>
                <a:cs typeface="Calibri"/>
              </a:rPr>
              <a:t>k</a:t>
            </a:r>
            <a:r>
              <a:rPr sz="1400" spc="5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41300" marR="979169" indent="-228600">
              <a:lnSpc>
                <a:spcPts val="1500"/>
              </a:lnSpc>
              <a:spcBef>
                <a:spcPts val="107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spc="25" dirty="0">
                <a:latin typeface="Calibri"/>
                <a:cs typeface="Calibri"/>
              </a:rPr>
              <a:t>П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5" dirty="0">
                <a:latin typeface="Calibri"/>
                <a:cs typeface="Calibri"/>
              </a:rPr>
              <a:t>рсо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30" dirty="0">
                <a:latin typeface="Calibri"/>
                <a:cs typeface="Calibri"/>
              </a:rPr>
              <a:t>л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з</a:t>
            </a:r>
            <a:r>
              <a:rPr sz="1400" spc="-15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ров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5" dirty="0">
                <a:latin typeface="Calibri"/>
                <a:cs typeface="Calibri"/>
              </a:rPr>
              <a:t>нн</a:t>
            </a:r>
            <a:r>
              <a:rPr sz="1400" spc="40" dirty="0">
                <a:latin typeface="Calibri"/>
                <a:cs typeface="Calibri"/>
              </a:rPr>
              <a:t>ы</a:t>
            </a:r>
            <a:r>
              <a:rPr sz="1400" spc="10" dirty="0">
                <a:latin typeface="Calibri"/>
                <a:cs typeface="Calibri"/>
              </a:rPr>
              <a:t>е</a:t>
            </a:r>
            <a:r>
              <a:rPr sz="1400" spc="-1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-5" dirty="0">
                <a:latin typeface="Calibri"/>
                <a:cs typeface="Calibri"/>
              </a:rPr>
              <a:t>н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ров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spc="10" dirty="0">
                <a:latin typeface="Calibri"/>
                <a:cs typeface="Calibri"/>
              </a:rPr>
              <a:t>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и  </a:t>
            </a:r>
            <a:r>
              <a:rPr sz="1400" dirty="0">
                <a:latin typeface="Calibri"/>
                <a:cs typeface="Calibri"/>
              </a:rPr>
              <a:t>диетические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рекомендации</a:t>
            </a:r>
            <a:endParaRPr sz="1400">
              <a:latin typeface="Calibri"/>
              <a:cs typeface="Calibri"/>
            </a:endParaRPr>
          </a:p>
          <a:p>
            <a:pPr marL="241300" marR="931544" indent="-228600">
              <a:lnSpc>
                <a:spcPts val="1500"/>
              </a:lnSpc>
              <a:spcBef>
                <a:spcPts val="98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spc="45" dirty="0">
                <a:latin typeface="Calibri"/>
                <a:cs typeface="Calibri"/>
              </a:rPr>
              <a:t>О</a:t>
            </a:r>
            <a:r>
              <a:rPr sz="1400" spc="-15" dirty="0">
                <a:latin typeface="Calibri"/>
                <a:cs typeface="Calibri"/>
              </a:rPr>
              <a:t>т</a:t>
            </a:r>
            <a:r>
              <a:rPr sz="1400" spc="10" dirty="0">
                <a:latin typeface="Calibri"/>
                <a:cs typeface="Calibri"/>
              </a:rPr>
              <a:t>с</a:t>
            </a:r>
            <a:r>
              <a:rPr sz="1400" spc="30" dirty="0">
                <a:latin typeface="Calibri"/>
                <a:cs typeface="Calibri"/>
              </a:rPr>
              <a:t>л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5" dirty="0">
                <a:latin typeface="Calibri"/>
                <a:cs typeface="Calibri"/>
              </a:rPr>
              <a:t>ж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ва</a:t>
            </a:r>
            <a:r>
              <a:rPr sz="1400" spc="-5" dirty="0">
                <a:latin typeface="Calibri"/>
                <a:cs typeface="Calibri"/>
              </a:rPr>
              <a:t>н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е</a:t>
            </a:r>
            <a:r>
              <a:rPr sz="1400" spc="-12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п</a:t>
            </a:r>
            <a:r>
              <a:rPr sz="1400" spc="5" dirty="0">
                <a:latin typeface="Calibri"/>
                <a:cs typeface="Calibri"/>
              </a:rPr>
              <a:t>ро</a:t>
            </a:r>
            <a:r>
              <a:rPr sz="1400" spc="40" dirty="0">
                <a:latin typeface="Calibri"/>
                <a:cs typeface="Calibri"/>
              </a:rPr>
              <a:t>г</a:t>
            </a:r>
            <a:r>
              <a:rPr sz="1400" spc="5" dirty="0">
                <a:latin typeface="Calibri"/>
                <a:cs typeface="Calibri"/>
              </a:rPr>
              <a:t>р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10" dirty="0">
                <a:latin typeface="Calibri"/>
                <a:cs typeface="Calibri"/>
              </a:rPr>
              <a:t>сса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с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15" dirty="0">
                <a:latin typeface="Calibri"/>
                <a:cs typeface="Calibri"/>
              </a:rPr>
              <a:t>т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с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spc="5" dirty="0">
                <a:latin typeface="Calibri"/>
                <a:cs typeface="Calibri"/>
              </a:rPr>
              <a:t>а  </a:t>
            </a:r>
            <a:r>
              <a:rPr sz="1400" dirty="0">
                <a:latin typeface="Calibri"/>
                <a:cs typeface="Calibri"/>
              </a:rPr>
              <a:t>достижений</a:t>
            </a:r>
            <a:endParaRPr sz="1400">
              <a:latin typeface="Calibri"/>
              <a:cs typeface="Calibri"/>
            </a:endParaRPr>
          </a:p>
          <a:p>
            <a:pPr marL="241300" indent="-228600">
              <a:lnSpc>
                <a:spcPts val="1590"/>
              </a:lnSpc>
              <a:spcBef>
                <a:spcPts val="85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Calibri"/>
                <a:cs typeface="Calibri"/>
              </a:rPr>
              <a:t>Ин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40" dirty="0">
                <a:latin typeface="Calibri"/>
                <a:cs typeface="Calibri"/>
              </a:rPr>
              <a:t>у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вн</a:t>
            </a:r>
            <a:r>
              <a:rPr sz="1400" spc="40" dirty="0">
                <a:latin typeface="Calibri"/>
                <a:cs typeface="Calibri"/>
              </a:rPr>
              <a:t>ы</a:t>
            </a:r>
            <a:r>
              <a:rPr sz="1400" spc="10" dirty="0">
                <a:latin typeface="Calibri"/>
                <a:cs typeface="Calibri"/>
              </a:rPr>
              <a:t>й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п</a:t>
            </a:r>
            <a:r>
              <a:rPr sz="1400" spc="10" dirty="0">
                <a:latin typeface="Calibri"/>
                <a:cs typeface="Calibri"/>
              </a:rPr>
              <a:t>р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30" dirty="0">
                <a:latin typeface="Calibri"/>
                <a:cs typeface="Calibri"/>
              </a:rPr>
              <a:t>л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20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30" dirty="0">
                <a:latin typeface="Calibri"/>
                <a:cs typeface="Calibri"/>
              </a:rPr>
              <a:t>л</a:t>
            </a:r>
            <a:r>
              <a:rPr sz="1400" spc="15" dirty="0">
                <a:latin typeface="Calibri"/>
                <a:cs typeface="Calibri"/>
              </a:rPr>
              <a:t>ь</a:t>
            </a:r>
            <a:r>
              <a:rPr sz="1400" dirty="0">
                <a:latin typeface="Calibri"/>
                <a:cs typeface="Calibri"/>
              </a:rPr>
              <a:t>н</a:t>
            </a:r>
            <a:r>
              <a:rPr sz="1400" spc="40" dirty="0">
                <a:latin typeface="Calibri"/>
                <a:cs typeface="Calibri"/>
              </a:rPr>
              <a:t>ы</a:t>
            </a:r>
            <a:r>
              <a:rPr sz="1400" spc="10" dirty="0">
                <a:latin typeface="Calibri"/>
                <a:cs typeface="Calibri"/>
              </a:rPr>
              <a:t>й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н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10" dirty="0">
                <a:latin typeface="Calibri"/>
                <a:cs typeface="Calibri"/>
              </a:rPr>
              <a:t>р</a:t>
            </a:r>
            <a:r>
              <a:rPr sz="1400" spc="25" dirty="0">
                <a:latin typeface="Calibri"/>
                <a:cs typeface="Calibri"/>
              </a:rPr>
              <a:t>ф</a:t>
            </a:r>
            <a:r>
              <a:rPr sz="1400" spc="-25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й</a:t>
            </a:r>
            <a:r>
              <a:rPr sz="1400" spc="10" dirty="0">
                <a:latin typeface="Calibri"/>
                <a:cs typeface="Calibri"/>
              </a:rPr>
              <a:t>с</a:t>
            </a:r>
            <a:endParaRPr sz="1400">
              <a:latin typeface="Calibri"/>
              <a:cs typeface="Calibri"/>
            </a:endParaRPr>
          </a:p>
          <a:p>
            <a:pPr marL="241300">
              <a:lnSpc>
                <a:spcPts val="1590"/>
              </a:lnSpc>
            </a:pPr>
            <a:r>
              <a:rPr sz="1400" spc="5" dirty="0">
                <a:latin typeface="Calibri"/>
                <a:cs typeface="Calibri"/>
              </a:rPr>
              <a:t>приложения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58"/>
            <a:ext cx="6876998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619442"/>
            <a:ext cx="2247265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5860"/>
              </a:lnSpc>
              <a:spcBef>
                <a:spcPts val="820"/>
              </a:spcBef>
            </a:pPr>
            <a:r>
              <a:rPr sz="5400" dirty="0">
                <a:solidFill>
                  <a:srgbClr val="000000"/>
                </a:solidFill>
              </a:rPr>
              <a:t>Б</a:t>
            </a:r>
            <a:r>
              <a:rPr sz="5400" spc="-25" dirty="0">
                <a:solidFill>
                  <a:srgbClr val="000000"/>
                </a:solidFill>
              </a:rPr>
              <a:t>из</a:t>
            </a:r>
            <a:r>
              <a:rPr sz="5400" dirty="0">
                <a:solidFill>
                  <a:srgbClr val="000000"/>
                </a:solidFill>
              </a:rPr>
              <a:t>н</a:t>
            </a:r>
            <a:r>
              <a:rPr sz="5400" spc="15" dirty="0">
                <a:solidFill>
                  <a:srgbClr val="000000"/>
                </a:solidFill>
              </a:rPr>
              <a:t>е</a:t>
            </a:r>
            <a:r>
              <a:rPr sz="5400" spc="30" dirty="0">
                <a:solidFill>
                  <a:srgbClr val="000000"/>
                </a:solidFill>
              </a:rPr>
              <a:t>с</a:t>
            </a:r>
            <a:r>
              <a:rPr sz="5400" dirty="0">
                <a:solidFill>
                  <a:srgbClr val="000000"/>
                </a:solidFill>
              </a:rPr>
              <a:t>-  модель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46697" y="2709227"/>
            <a:ext cx="4918075" cy="40239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241300" marR="70485" indent="-229235">
              <a:lnSpc>
                <a:spcPts val="1280"/>
              </a:lnSpc>
              <a:spcBef>
                <a:spcPts val="27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15" dirty="0">
                <a:latin typeface="Calibri"/>
                <a:cs typeface="Calibri"/>
              </a:rPr>
              <a:t>Ключевые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партнёры: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фитнес-тренеры,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спортивные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клубы,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поставщики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здорового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питания</a:t>
            </a:r>
            <a:endParaRPr sz="1200">
              <a:latin typeface="Calibri"/>
              <a:cs typeface="Calibri"/>
            </a:endParaRPr>
          </a:p>
          <a:p>
            <a:pPr marL="241300" marR="170815" indent="-229235">
              <a:lnSpc>
                <a:spcPts val="128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15" dirty="0">
                <a:latin typeface="Calibri"/>
                <a:cs typeface="Calibri"/>
              </a:rPr>
              <a:t>Ключевые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виды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деятельности: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разработка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приложения,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маркетинг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продвижение,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обслуживание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пользователей</a:t>
            </a:r>
            <a:endParaRPr sz="1200">
              <a:latin typeface="Calibri"/>
              <a:cs typeface="Calibri"/>
            </a:endParaRPr>
          </a:p>
          <a:p>
            <a:pPr marL="241300" marR="201295" indent="-229235">
              <a:lnSpc>
                <a:spcPts val="128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5" dirty="0">
                <a:latin typeface="Calibri"/>
                <a:cs typeface="Calibri"/>
              </a:rPr>
              <a:t>Ценностные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предложения: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персонализированный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подход,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удобство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использования,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достижение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фитнес-целей</a:t>
            </a:r>
            <a:endParaRPr sz="1200">
              <a:latin typeface="Calibri"/>
              <a:cs typeface="Calibri"/>
            </a:endParaRPr>
          </a:p>
          <a:p>
            <a:pPr marL="241300" marR="519430" indent="-229235">
              <a:lnSpc>
                <a:spcPts val="128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15" dirty="0">
                <a:latin typeface="Calibri"/>
                <a:cs typeface="Calibri"/>
              </a:rPr>
              <a:t>Вз</a:t>
            </a:r>
            <a:r>
              <a:rPr sz="1200" spc="20" dirty="0">
                <a:latin typeface="Calibri"/>
                <a:cs typeface="Calibri"/>
              </a:rPr>
              <a:t>аи</a:t>
            </a:r>
            <a:r>
              <a:rPr sz="1200" spc="10" dirty="0">
                <a:latin typeface="Calibri"/>
                <a:cs typeface="Calibri"/>
              </a:rPr>
              <a:t>м</a:t>
            </a:r>
            <a:r>
              <a:rPr sz="1200" spc="-35" dirty="0">
                <a:latin typeface="Calibri"/>
                <a:cs typeface="Calibri"/>
              </a:rPr>
              <a:t>оо</a:t>
            </a:r>
            <a:r>
              <a:rPr sz="1200" spc="-20" dirty="0">
                <a:latin typeface="Calibri"/>
                <a:cs typeface="Calibri"/>
              </a:rPr>
              <a:t>т</a:t>
            </a:r>
            <a:r>
              <a:rPr sz="1200" spc="30" dirty="0">
                <a:latin typeface="Calibri"/>
                <a:cs typeface="Calibri"/>
              </a:rPr>
              <a:t>н</a:t>
            </a:r>
            <a:r>
              <a:rPr sz="1200" spc="-35" dirty="0">
                <a:latin typeface="Calibri"/>
                <a:cs typeface="Calibri"/>
              </a:rPr>
              <a:t>о</a:t>
            </a:r>
            <a:r>
              <a:rPr sz="1200" spc="20" dirty="0">
                <a:latin typeface="Calibri"/>
                <a:cs typeface="Calibri"/>
              </a:rPr>
              <a:t>ш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30" dirty="0">
                <a:latin typeface="Calibri"/>
                <a:cs typeface="Calibri"/>
              </a:rPr>
              <a:t>н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dirty="0">
                <a:latin typeface="Calibri"/>
                <a:cs typeface="Calibri"/>
              </a:rPr>
              <a:t>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</a:t>
            </a:r>
            <a:r>
              <a:rPr sz="1200" spc="-35" dirty="0">
                <a:latin typeface="Calibri"/>
                <a:cs typeface="Calibri"/>
              </a:rPr>
              <a:t> к</a:t>
            </a:r>
            <a:r>
              <a:rPr sz="1200" spc="-15" dirty="0">
                <a:latin typeface="Calibri"/>
                <a:cs typeface="Calibri"/>
              </a:rPr>
              <a:t>л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30" dirty="0">
                <a:latin typeface="Calibri"/>
                <a:cs typeface="Calibri"/>
              </a:rPr>
              <a:t>н</a:t>
            </a:r>
            <a:r>
              <a:rPr sz="1200" spc="-20" dirty="0">
                <a:latin typeface="Calibri"/>
                <a:cs typeface="Calibri"/>
              </a:rPr>
              <a:t>т</a:t>
            </a:r>
            <a:r>
              <a:rPr sz="1200" spc="20" dirty="0">
                <a:latin typeface="Calibri"/>
                <a:cs typeface="Calibri"/>
              </a:rPr>
              <a:t>а</a:t>
            </a:r>
            <a:r>
              <a:rPr sz="1200" spc="10" dirty="0">
                <a:latin typeface="Calibri"/>
                <a:cs typeface="Calibri"/>
              </a:rPr>
              <a:t>м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30" dirty="0">
                <a:latin typeface="Calibri"/>
                <a:cs typeface="Calibri"/>
              </a:rPr>
              <a:t>п</a:t>
            </a:r>
            <a:r>
              <a:rPr sz="1200" spc="-35" dirty="0">
                <a:latin typeface="Calibri"/>
                <a:cs typeface="Calibri"/>
              </a:rPr>
              <a:t>о</a:t>
            </a:r>
            <a:r>
              <a:rPr sz="1200" dirty="0">
                <a:latin typeface="Calibri"/>
                <a:cs typeface="Calibri"/>
              </a:rPr>
              <a:t>дде</a:t>
            </a:r>
            <a:r>
              <a:rPr sz="1200" spc="-30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ж</a:t>
            </a:r>
            <a:r>
              <a:rPr sz="1200" spc="-40" dirty="0">
                <a:latin typeface="Calibri"/>
                <a:cs typeface="Calibri"/>
              </a:rPr>
              <a:t>к</a:t>
            </a:r>
            <a:r>
              <a:rPr sz="1200" dirty="0">
                <a:latin typeface="Calibri"/>
                <a:cs typeface="Calibri"/>
              </a:rPr>
              <a:t>а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ч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30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ез</a:t>
            </a:r>
            <a:r>
              <a:rPr sz="1200" spc="-30" dirty="0">
                <a:latin typeface="Calibri"/>
                <a:cs typeface="Calibri"/>
              </a:rPr>
              <a:t> п</a:t>
            </a:r>
            <a:r>
              <a:rPr sz="1200" spc="-35" dirty="0">
                <a:latin typeface="Calibri"/>
                <a:cs typeface="Calibri"/>
              </a:rPr>
              <a:t>р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spc="-15" dirty="0">
                <a:latin typeface="Calibri"/>
                <a:cs typeface="Calibri"/>
              </a:rPr>
              <a:t>л</a:t>
            </a:r>
            <a:r>
              <a:rPr sz="1200" spc="-35" dirty="0">
                <a:latin typeface="Calibri"/>
                <a:cs typeface="Calibri"/>
              </a:rPr>
              <a:t>о</a:t>
            </a:r>
            <a:r>
              <a:rPr sz="1200" dirty="0">
                <a:latin typeface="Calibri"/>
                <a:cs typeface="Calibri"/>
              </a:rPr>
              <a:t>же</a:t>
            </a:r>
            <a:r>
              <a:rPr sz="1200" spc="25" dirty="0">
                <a:latin typeface="Calibri"/>
                <a:cs typeface="Calibri"/>
              </a:rPr>
              <a:t>н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dirty="0">
                <a:latin typeface="Calibri"/>
                <a:cs typeface="Calibri"/>
              </a:rPr>
              <a:t>е,  обратная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связь,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обновления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улучшения</a:t>
            </a:r>
            <a:endParaRPr sz="1200">
              <a:latin typeface="Calibri"/>
              <a:cs typeface="Calibri"/>
            </a:endParaRPr>
          </a:p>
          <a:p>
            <a:pPr marL="241300" marR="709295" indent="-229235">
              <a:lnSpc>
                <a:spcPts val="128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-5" dirty="0">
                <a:latin typeface="Calibri"/>
                <a:cs typeface="Calibri"/>
              </a:rPr>
              <a:t>Потребительские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сегменты: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индивидуальные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пользователи,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спортивные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клубы,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компании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по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здоровому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образу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жизни</a:t>
            </a:r>
            <a:endParaRPr sz="1200">
              <a:latin typeface="Calibri"/>
              <a:cs typeface="Calibri"/>
            </a:endParaRPr>
          </a:p>
          <a:p>
            <a:pPr marL="241300" marR="81915" indent="-229235">
              <a:lnSpc>
                <a:spcPts val="128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20" dirty="0">
                <a:latin typeface="Calibri"/>
                <a:cs typeface="Calibri"/>
              </a:rPr>
              <a:t>К</a:t>
            </a:r>
            <a:r>
              <a:rPr sz="1200" spc="-15" dirty="0">
                <a:latin typeface="Calibri"/>
                <a:cs typeface="Calibri"/>
              </a:rPr>
              <a:t>л</a:t>
            </a:r>
            <a:r>
              <a:rPr sz="1200" spc="30" dirty="0">
                <a:latin typeface="Calibri"/>
                <a:cs typeface="Calibri"/>
              </a:rPr>
              <a:t>ю</a:t>
            </a:r>
            <a:r>
              <a:rPr sz="1200" spc="35" dirty="0">
                <a:latin typeface="Calibri"/>
                <a:cs typeface="Calibri"/>
              </a:rPr>
              <a:t>ч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20" dirty="0">
                <a:latin typeface="Calibri"/>
                <a:cs typeface="Calibri"/>
              </a:rPr>
              <a:t>вы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15" dirty="0">
                <a:latin typeface="Calibri"/>
                <a:cs typeface="Calibri"/>
              </a:rPr>
              <a:t>с</a:t>
            </a:r>
            <a:r>
              <a:rPr sz="1200" spc="-20" dirty="0">
                <a:latin typeface="Calibri"/>
                <a:cs typeface="Calibri"/>
              </a:rPr>
              <a:t>у</a:t>
            </a:r>
            <a:r>
              <a:rPr sz="1200" spc="-35" dirty="0">
                <a:latin typeface="Calibri"/>
                <a:cs typeface="Calibri"/>
              </a:rPr>
              <a:t>р</a:t>
            </a:r>
            <a:r>
              <a:rPr sz="1200" spc="15" dirty="0">
                <a:latin typeface="Calibri"/>
                <a:cs typeface="Calibri"/>
              </a:rPr>
              <a:t>с</a:t>
            </a:r>
            <a:r>
              <a:rPr sz="1200" spc="20" dirty="0">
                <a:latin typeface="Calibri"/>
                <a:cs typeface="Calibri"/>
              </a:rPr>
              <a:t>ы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р</a:t>
            </a:r>
            <a:r>
              <a:rPr sz="1200" spc="20" dirty="0">
                <a:latin typeface="Calibri"/>
                <a:cs typeface="Calibri"/>
              </a:rPr>
              <a:t>а</a:t>
            </a:r>
            <a:r>
              <a:rPr sz="1200" spc="15" dirty="0">
                <a:latin typeface="Calibri"/>
                <a:cs typeface="Calibri"/>
              </a:rPr>
              <a:t>з</a:t>
            </a:r>
            <a:r>
              <a:rPr sz="1200" spc="-35" dirty="0">
                <a:latin typeface="Calibri"/>
                <a:cs typeface="Calibri"/>
              </a:rPr>
              <a:t>р</a:t>
            </a:r>
            <a:r>
              <a:rPr sz="1200" spc="20" dirty="0">
                <a:latin typeface="Calibri"/>
                <a:cs typeface="Calibri"/>
              </a:rPr>
              <a:t>а</a:t>
            </a:r>
            <a:r>
              <a:rPr sz="1200" spc="30" dirty="0">
                <a:latin typeface="Calibri"/>
                <a:cs typeface="Calibri"/>
              </a:rPr>
              <a:t>б</a:t>
            </a:r>
            <a:r>
              <a:rPr sz="1200" spc="-35" dirty="0">
                <a:latin typeface="Calibri"/>
                <a:cs typeface="Calibri"/>
              </a:rPr>
              <a:t>о</a:t>
            </a:r>
            <a:r>
              <a:rPr sz="1200" spc="-20" dirty="0">
                <a:latin typeface="Calibri"/>
                <a:cs typeface="Calibri"/>
              </a:rPr>
              <a:t>т</a:t>
            </a:r>
            <a:r>
              <a:rPr sz="1200" spc="35" dirty="0">
                <a:latin typeface="Calibri"/>
                <a:cs typeface="Calibri"/>
              </a:rPr>
              <a:t>ч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spc="-35" dirty="0">
                <a:latin typeface="Calibri"/>
                <a:cs typeface="Calibri"/>
              </a:rPr>
              <a:t>к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д</a:t>
            </a:r>
            <a:r>
              <a:rPr sz="1200" spc="20" dirty="0">
                <a:latin typeface="Calibri"/>
                <a:cs typeface="Calibri"/>
              </a:rPr>
              <a:t>и</a:t>
            </a:r>
            <a:r>
              <a:rPr sz="1200" spc="15" dirty="0">
                <a:latin typeface="Calibri"/>
                <a:cs typeface="Calibri"/>
              </a:rPr>
              <a:t>з</a:t>
            </a:r>
            <a:r>
              <a:rPr sz="1200" spc="20" dirty="0">
                <a:latin typeface="Calibri"/>
                <a:cs typeface="Calibri"/>
              </a:rPr>
              <a:t>ай</a:t>
            </a:r>
            <a:r>
              <a:rPr sz="1200" spc="3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30" dirty="0">
                <a:latin typeface="Calibri"/>
                <a:cs typeface="Calibri"/>
              </a:rPr>
              <a:t>р</a:t>
            </a:r>
            <a:r>
              <a:rPr sz="1200" spc="20" dirty="0">
                <a:latin typeface="Calibri"/>
                <a:cs typeface="Calibri"/>
              </a:rPr>
              <a:t>ы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с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30" dirty="0">
                <a:latin typeface="Calibri"/>
                <a:cs typeface="Calibri"/>
              </a:rPr>
              <a:t>р</a:t>
            </a:r>
            <a:r>
              <a:rPr sz="1200" spc="20" dirty="0">
                <a:latin typeface="Calibri"/>
                <a:cs typeface="Calibri"/>
              </a:rPr>
              <a:t>в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30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д</a:t>
            </a:r>
            <a:r>
              <a:rPr sz="1200" spc="-15" dirty="0">
                <a:latin typeface="Calibri"/>
                <a:cs typeface="Calibri"/>
              </a:rPr>
              <a:t>л</a:t>
            </a:r>
            <a:r>
              <a:rPr sz="1200" dirty="0">
                <a:latin typeface="Calibri"/>
                <a:cs typeface="Calibri"/>
              </a:rPr>
              <a:t>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о</a:t>
            </a:r>
            <a:r>
              <a:rPr sz="1200" spc="30" dirty="0">
                <a:latin typeface="Calibri"/>
                <a:cs typeface="Calibri"/>
              </a:rPr>
              <a:t>б</a:t>
            </a:r>
            <a:r>
              <a:rPr sz="1200" spc="-15" dirty="0">
                <a:latin typeface="Calibri"/>
                <a:cs typeface="Calibri"/>
              </a:rPr>
              <a:t>л</a:t>
            </a:r>
            <a:r>
              <a:rPr sz="1200" spc="20" dirty="0">
                <a:latin typeface="Calibri"/>
                <a:cs typeface="Calibri"/>
              </a:rPr>
              <a:t>а</a:t>
            </a:r>
            <a:r>
              <a:rPr sz="1200" spc="35" dirty="0">
                <a:latin typeface="Calibri"/>
                <a:cs typeface="Calibri"/>
              </a:rPr>
              <a:t>ч</a:t>
            </a:r>
            <a:r>
              <a:rPr sz="1200" spc="30" dirty="0">
                <a:latin typeface="Calibri"/>
                <a:cs typeface="Calibri"/>
              </a:rPr>
              <a:t>н</a:t>
            </a:r>
            <a:r>
              <a:rPr sz="1200" spc="20" dirty="0">
                <a:latin typeface="Calibri"/>
                <a:cs typeface="Calibri"/>
              </a:rPr>
              <a:t>ы</a:t>
            </a:r>
            <a:r>
              <a:rPr sz="1200" dirty="0">
                <a:latin typeface="Calibri"/>
                <a:cs typeface="Calibri"/>
              </a:rPr>
              <a:t>х  </a:t>
            </a:r>
            <a:r>
              <a:rPr sz="1200" spc="15" dirty="0">
                <a:latin typeface="Calibri"/>
                <a:cs typeface="Calibri"/>
              </a:rPr>
              <a:t>вычислений</a:t>
            </a:r>
            <a:endParaRPr sz="1200">
              <a:latin typeface="Calibri"/>
              <a:cs typeface="Calibri"/>
            </a:endParaRPr>
          </a:p>
          <a:p>
            <a:pPr marL="241300" indent="-229235">
              <a:lnSpc>
                <a:spcPts val="1395"/>
              </a:lnSpc>
              <a:spcBef>
                <a:spcPts val="79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10" dirty="0">
                <a:latin typeface="Calibri"/>
                <a:cs typeface="Calibri"/>
              </a:rPr>
              <a:t>Каналы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сбыта: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мобильные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платформы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(App</a:t>
            </a:r>
            <a:r>
              <a:rPr sz="1200" spc="-7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Store,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Google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Play),</a:t>
            </a:r>
            <a:endParaRPr sz="1200">
              <a:latin typeface="Calibri"/>
              <a:cs typeface="Calibri"/>
            </a:endParaRPr>
          </a:p>
          <a:p>
            <a:pPr marL="241300">
              <a:lnSpc>
                <a:spcPts val="1395"/>
              </a:lnSpc>
            </a:pPr>
            <a:r>
              <a:rPr sz="1200" spc="-5" dirty="0">
                <a:latin typeface="Calibri"/>
                <a:cs typeface="Calibri"/>
              </a:rPr>
              <a:t>партнерские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соглашения,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рекламные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кампании</a:t>
            </a:r>
            <a:endParaRPr sz="1200">
              <a:latin typeface="Calibri"/>
              <a:cs typeface="Calibri"/>
            </a:endParaRPr>
          </a:p>
          <a:p>
            <a:pPr marL="241300" indent="-229235">
              <a:lnSpc>
                <a:spcPts val="1395"/>
              </a:lnSpc>
              <a:spcBef>
                <a:spcPts val="815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-20" dirty="0">
                <a:latin typeface="Calibri"/>
                <a:cs typeface="Calibri"/>
              </a:rPr>
              <a:t>Структура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издержек: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разработка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приложения,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обслуживание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серверов,</a:t>
            </a:r>
            <a:endParaRPr sz="1200">
              <a:latin typeface="Calibri"/>
              <a:cs typeface="Calibri"/>
            </a:endParaRPr>
          </a:p>
          <a:p>
            <a:pPr marL="241300">
              <a:lnSpc>
                <a:spcPts val="1395"/>
              </a:lnSpc>
            </a:pPr>
            <a:r>
              <a:rPr sz="1200" spc="-5" dirty="0">
                <a:latin typeface="Calibri"/>
                <a:cs typeface="Calibri"/>
              </a:rPr>
              <a:t>маркетинг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реклама</a:t>
            </a:r>
            <a:endParaRPr sz="1200">
              <a:latin typeface="Calibri"/>
              <a:cs typeface="Calibri"/>
            </a:endParaRPr>
          </a:p>
          <a:p>
            <a:pPr marL="241300" indent="-229235">
              <a:lnSpc>
                <a:spcPts val="1360"/>
              </a:lnSpc>
              <a:spcBef>
                <a:spcPts val="810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sz="1200" spc="-20" dirty="0">
                <a:latin typeface="Calibri"/>
                <a:cs typeface="Calibri"/>
              </a:rPr>
              <a:t>Потоки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поступления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доходов: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платная</a:t>
            </a:r>
            <a:r>
              <a:rPr sz="1200" spc="-15" dirty="0">
                <a:latin typeface="Calibri"/>
                <a:cs typeface="Calibri"/>
              </a:rPr>
              <a:t> подписка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на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премиум-функции</a:t>
            </a:r>
            <a:endParaRPr sz="1200">
              <a:latin typeface="Calibri"/>
              <a:cs typeface="Calibri"/>
            </a:endParaRPr>
          </a:p>
          <a:p>
            <a:pPr marL="241300">
              <a:lnSpc>
                <a:spcPts val="1360"/>
              </a:lnSpc>
            </a:pPr>
            <a:r>
              <a:rPr sz="1200" spc="-5" dirty="0">
                <a:latin typeface="Calibri"/>
                <a:cs typeface="Calibri"/>
              </a:rPr>
              <a:t>приложения,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реклама,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партнерские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соглашения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0"/>
            <a:ext cx="6876998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400938"/>
            <a:ext cx="3122930" cy="182054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ct val="90200"/>
              </a:lnSpc>
              <a:spcBef>
                <a:spcPts val="595"/>
              </a:spcBef>
            </a:pPr>
            <a:r>
              <a:rPr sz="4200" spc="5" dirty="0">
                <a:solidFill>
                  <a:srgbClr val="000000"/>
                </a:solidFill>
              </a:rPr>
              <a:t>Процесс </a:t>
            </a:r>
            <a:r>
              <a:rPr sz="4200" spc="10" dirty="0">
                <a:solidFill>
                  <a:srgbClr val="000000"/>
                </a:solidFill>
              </a:rPr>
              <a:t> п</a:t>
            </a:r>
            <a:r>
              <a:rPr sz="4200" spc="-15" dirty="0">
                <a:solidFill>
                  <a:srgbClr val="000000"/>
                </a:solidFill>
              </a:rPr>
              <a:t>р</a:t>
            </a:r>
            <a:r>
              <a:rPr sz="4200" spc="-20" dirty="0">
                <a:solidFill>
                  <a:srgbClr val="000000"/>
                </a:solidFill>
              </a:rPr>
              <a:t>о</a:t>
            </a:r>
            <a:r>
              <a:rPr sz="4200" spc="10" dirty="0">
                <a:solidFill>
                  <a:srgbClr val="000000"/>
                </a:solidFill>
              </a:rPr>
              <a:t>и</a:t>
            </a:r>
            <a:r>
              <a:rPr sz="4200" spc="25" dirty="0">
                <a:solidFill>
                  <a:srgbClr val="000000"/>
                </a:solidFill>
              </a:rPr>
              <a:t>з</a:t>
            </a:r>
            <a:r>
              <a:rPr sz="4200" spc="-35" dirty="0">
                <a:solidFill>
                  <a:srgbClr val="000000"/>
                </a:solidFill>
              </a:rPr>
              <a:t>в</a:t>
            </a:r>
            <a:r>
              <a:rPr sz="4200" spc="-20" dirty="0">
                <a:solidFill>
                  <a:srgbClr val="000000"/>
                </a:solidFill>
              </a:rPr>
              <a:t>о</a:t>
            </a:r>
            <a:r>
              <a:rPr sz="4200" spc="25" dirty="0">
                <a:solidFill>
                  <a:srgbClr val="000000"/>
                </a:solidFill>
              </a:rPr>
              <a:t>д</a:t>
            </a:r>
            <a:r>
              <a:rPr sz="4200" spc="-5" dirty="0">
                <a:solidFill>
                  <a:srgbClr val="000000"/>
                </a:solidFill>
              </a:rPr>
              <a:t>с</a:t>
            </a:r>
            <a:r>
              <a:rPr sz="4200" spc="30" dirty="0">
                <a:solidFill>
                  <a:srgbClr val="000000"/>
                </a:solidFill>
              </a:rPr>
              <a:t>т</a:t>
            </a:r>
            <a:r>
              <a:rPr sz="4200" spc="-35" dirty="0">
                <a:solidFill>
                  <a:srgbClr val="000000"/>
                </a:solidFill>
              </a:rPr>
              <a:t>в</a:t>
            </a:r>
            <a:r>
              <a:rPr sz="4200" dirty="0">
                <a:solidFill>
                  <a:srgbClr val="000000"/>
                </a:solidFill>
              </a:rPr>
              <a:t>а  </a:t>
            </a:r>
            <a:r>
              <a:rPr sz="4200" spc="-10" dirty="0">
                <a:solidFill>
                  <a:srgbClr val="000000"/>
                </a:solidFill>
              </a:rPr>
              <a:t>товара</a:t>
            </a:r>
            <a:endParaRPr sz="42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862262"/>
            <a:ext cx="3858895" cy="29102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1300" marR="111125" indent="-228600">
              <a:lnSpc>
                <a:spcPts val="2180"/>
              </a:lnSpc>
              <a:spcBef>
                <a:spcPts val="3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Разработка </a:t>
            </a:r>
            <a:r>
              <a:rPr sz="2000" spc="10" dirty="0">
                <a:latin typeface="Calibri"/>
                <a:cs typeface="Calibri"/>
              </a:rPr>
              <a:t>и </a:t>
            </a:r>
            <a:r>
              <a:rPr sz="2000" dirty="0">
                <a:latin typeface="Calibri"/>
                <a:cs typeface="Calibri"/>
              </a:rPr>
              <a:t>тестирование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25" dirty="0">
                <a:latin typeface="Calibri"/>
                <a:cs typeface="Calibri"/>
              </a:rPr>
              <a:t>ф</a:t>
            </a:r>
            <a:r>
              <a:rPr sz="2000" spc="-10" dirty="0">
                <a:latin typeface="Calibri"/>
                <a:cs typeface="Calibri"/>
              </a:rPr>
              <a:t>у</a:t>
            </a:r>
            <a:r>
              <a:rPr sz="2000" spc="-25" dirty="0">
                <a:latin typeface="Calibri"/>
                <a:cs typeface="Calibri"/>
              </a:rPr>
              <a:t>н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35" dirty="0">
                <a:latin typeface="Calibri"/>
                <a:cs typeface="Calibri"/>
              </a:rPr>
              <a:t>ци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н</a:t>
            </a:r>
            <a:r>
              <a:rPr sz="2000" spc="10" dirty="0">
                <a:latin typeface="Calibri"/>
                <a:cs typeface="Calibri"/>
              </a:rPr>
              <a:t>а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30" dirty="0">
                <a:latin typeface="Calibri"/>
                <a:cs typeface="Calibri"/>
              </a:rPr>
              <a:t>ь</a:t>
            </a:r>
            <a:r>
              <a:rPr sz="2000" spc="-25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ст</a:t>
            </a:r>
            <a:r>
              <a:rPr sz="2000" spc="10" dirty="0">
                <a:latin typeface="Calibri"/>
                <a:cs typeface="Calibri"/>
              </a:rPr>
              <a:t>и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п</a:t>
            </a:r>
            <a:r>
              <a:rPr sz="2000" spc="-10" dirty="0">
                <a:latin typeface="Calibri"/>
                <a:cs typeface="Calibri"/>
              </a:rPr>
              <a:t>р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40" dirty="0">
                <a:latin typeface="Calibri"/>
                <a:cs typeface="Calibri"/>
              </a:rPr>
              <a:t>ж</a:t>
            </a:r>
            <a:r>
              <a:rPr sz="2000" spc="-25" dirty="0">
                <a:latin typeface="Calibri"/>
                <a:cs typeface="Calibri"/>
              </a:rPr>
              <a:t>ен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10" dirty="0">
                <a:latin typeface="Calibri"/>
                <a:cs typeface="Calibri"/>
              </a:rPr>
              <a:t>я</a:t>
            </a:r>
            <a:endParaRPr sz="2000">
              <a:latin typeface="Calibri"/>
              <a:cs typeface="Calibri"/>
            </a:endParaRPr>
          </a:p>
          <a:p>
            <a:pPr marL="241300" marR="208915" indent="-228600">
              <a:lnSpc>
                <a:spcPct val="89200"/>
              </a:lnSpc>
              <a:spcBef>
                <a:spcPts val="9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Создание </a:t>
            </a:r>
            <a:r>
              <a:rPr sz="2000" spc="-5" dirty="0">
                <a:latin typeface="Calibri"/>
                <a:cs typeface="Calibri"/>
              </a:rPr>
              <a:t>базы </a:t>
            </a:r>
            <a:r>
              <a:rPr sz="2000" dirty="0">
                <a:latin typeface="Calibri"/>
                <a:cs typeface="Calibri"/>
              </a:rPr>
              <a:t>данных </a:t>
            </a:r>
            <a:r>
              <a:rPr sz="2000" spc="10" dirty="0">
                <a:latin typeface="Calibri"/>
                <a:cs typeface="Calibri"/>
              </a:rPr>
              <a:t>с 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spc="-25" dirty="0">
                <a:latin typeface="Calibri"/>
                <a:cs typeface="Calibri"/>
              </a:rPr>
              <a:t>ен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10" dirty="0">
                <a:latin typeface="Calibri"/>
                <a:cs typeface="Calibri"/>
              </a:rPr>
              <a:t>в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10" dirty="0">
                <a:latin typeface="Calibri"/>
                <a:cs typeface="Calibri"/>
              </a:rPr>
              <a:t>а</a:t>
            </a:r>
            <a:r>
              <a:rPr sz="2000" spc="-5" dirty="0">
                <a:latin typeface="Calibri"/>
                <a:cs typeface="Calibri"/>
              </a:rPr>
              <a:t>м</a:t>
            </a:r>
            <a:r>
              <a:rPr sz="2000" spc="10" dirty="0">
                <a:latin typeface="Calibri"/>
                <a:cs typeface="Calibri"/>
              </a:rPr>
              <a:t>и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и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д</a:t>
            </a:r>
            <a:r>
              <a:rPr sz="2000" spc="30" dirty="0">
                <a:latin typeface="Calibri"/>
                <a:cs typeface="Calibri"/>
              </a:rPr>
              <a:t>и</a:t>
            </a:r>
            <a:r>
              <a:rPr sz="2000" spc="-25" dirty="0">
                <a:latin typeface="Calibri"/>
                <a:cs typeface="Calibri"/>
              </a:rPr>
              <a:t>ет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30" dirty="0">
                <a:latin typeface="Calibri"/>
                <a:cs typeface="Calibri"/>
              </a:rPr>
              <a:t>ч</a:t>
            </a:r>
            <a:r>
              <a:rPr sz="2000" spc="-25" dirty="0">
                <a:latin typeface="Calibri"/>
                <a:cs typeface="Calibri"/>
              </a:rPr>
              <a:t>ес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м</a:t>
            </a:r>
            <a:r>
              <a:rPr sz="2000" spc="5" dirty="0">
                <a:latin typeface="Calibri"/>
                <a:cs typeface="Calibri"/>
              </a:rPr>
              <a:t>и  рекомендациями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ts val="229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5" dirty="0">
                <a:latin typeface="Calibri"/>
                <a:cs typeface="Calibri"/>
              </a:rPr>
              <a:t>Д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-25" dirty="0">
                <a:latin typeface="Calibri"/>
                <a:cs typeface="Calibri"/>
              </a:rPr>
              <a:t>з</a:t>
            </a:r>
            <a:r>
              <a:rPr sz="2000" spc="10" dirty="0">
                <a:latin typeface="Calibri"/>
                <a:cs typeface="Calibri"/>
              </a:rPr>
              <a:t>а</a:t>
            </a:r>
            <a:r>
              <a:rPr sz="2000" spc="35" dirty="0">
                <a:latin typeface="Calibri"/>
                <a:cs typeface="Calibri"/>
              </a:rPr>
              <a:t>й</a:t>
            </a:r>
            <a:r>
              <a:rPr sz="2000" spc="10" dirty="0">
                <a:latin typeface="Calibri"/>
                <a:cs typeface="Calibri"/>
              </a:rPr>
              <a:t>н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и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-25" dirty="0">
                <a:latin typeface="Calibri"/>
                <a:cs typeface="Calibri"/>
              </a:rPr>
              <a:t>нте</a:t>
            </a: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spc="25" dirty="0">
                <a:latin typeface="Calibri"/>
                <a:cs typeface="Calibri"/>
              </a:rPr>
              <a:t>ф</a:t>
            </a:r>
            <a:r>
              <a:rPr sz="2000" spc="-25" dirty="0">
                <a:latin typeface="Calibri"/>
                <a:cs typeface="Calibri"/>
              </a:rPr>
              <a:t>е</a:t>
            </a:r>
            <a:r>
              <a:rPr sz="2000" spc="35" dirty="0">
                <a:latin typeface="Calibri"/>
                <a:cs typeface="Calibri"/>
              </a:rPr>
              <a:t>й</a:t>
            </a:r>
            <a:r>
              <a:rPr sz="2000" spc="10" dirty="0">
                <a:latin typeface="Calibri"/>
                <a:cs typeface="Calibri"/>
              </a:rPr>
              <a:t>с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90"/>
              </a:lnSpc>
            </a:pPr>
            <a:r>
              <a:rPr sz="2000" spc="15" dirty="0">
                <a:latin typeface="Calibri"/>
                <a:cs typeface="Calibri"/>
              </a:rPr>
              <a:t>п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30" dirty="0">
                <a:latin typeface="Calibri"/>
                <a:cs typeface="Calibri"/>
              </a:rPr>
              <a:t>ь</a:t>
            </a:r>
            <a:r>
              <a:rPr sz="2000" spc="-25" dirty="0">
                <a:latin typeface="Calibri"/>
                <a:cs typeface="Calibri"/>
              </a:rPr>
              <a:t>з</a:t>
            </a:r>
            <a:r>
              <a:rPr sz="2000" spc="-5" dirty="0">
                <a:latin typeface="Calibri"/>
                <a:cs typeface="Calibri"/>
              </a:rPr>
              <a:t>о</a:t>
            </a:r>
            <a:r>
              <a:rPr sz="2000" spc="10" dirty="0">
                <a:latin typeface="Calibri"/>
                <a:cs typeface="Calibri"/>
              </a:rPr>
              <a:t>в</a:t>
            </a:r>
            <a:r>
              <a:rPr sz="2000" spc="15" dirty="0">
                <a:latin typeface="Calibri"/>
                <a:cs typeface="Calibri"/>
              </a:rPr>
              <a:t>а</a:t>
            </a:r>
            <a:r>
              <a:rPr sz="2000" spc="-25" dirty="0">
                <a:latin typeface="Calibri"/>
                <a:cs typeface="Calibri"/>
              </a:rPr>
              <a:t>те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30" dirty="0">
                <a:latin typeface="Calibri"/>
                <a:cs typeface="Calibri"/>
              </a:rPr>
              <a:t>ь</a:t>
            </a:r>
            <a:r>
              <a:rPr sz="2000" spc="-25" dirty="0">
                <a:latin typeface="Calibri"/>
                <a:cs typeface="Calibri"/>
              </a:rPr>
              <a:t>с</a:t>
            </a:r>
            <a:r>
              <a:rPr sz="2000" spc="40" dirty="0">
                <a:latin typeface="Calibri"/>
                <a:cs typeface="Calibri"/>
              </a:rPr>
              <a:t>к</a:t>
            </a:r>
            <a:r>
              <a:rPr sz="2000" spc="-5" dirty="0">
                <a:latin typeface="Calibri"/>
                <a:cs typeface="Calibri"/>
              </a:rPr>
              <a:t>о</a:t>
            </a:r>
            <a:r>
              <a:rPr sz="2000" spc="-15" dirty="0">
                <a:latin typeface="Calibri"/>
                <a:cs typeface="Calibri"/>
              </a:rPr>
              <a:t>г</a:t>
            </a:r>
            <a:r>
              <a:rPr sz="2000" spc="15" dirty="0">
                <a:latin typeface="Calibri"/>
                <a:cs typeface="Calibri"/>
              </a:rPr>
              <a:t>о</a:t>
            </a:r>
            <a:r>
              <a:rPr sz="2000" spc="-1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</a:t>
            </a:r>
            <a:r>
              <a:rPr sz="2000" spc="15" dirty="0">
                <a:latin typeface="Calibri"/>
                <a:cs typeface="Calibri"/>
              </a:rPr>
              <a:t>пы</a:t>
            </a:r>
            <a:r>
              <a:rPr sz="2000" spc="-30" dirty="0">
                <a:latin typeface="Calibri"/>
                <a:cs typeface="Calibri"/>
              </a:rPr>
              <a:t>т</a:t>
            </a:r>
            <a:r>
              <a:rPr sz="2000" spc="10" dirty="0"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ts val="2180"/>
              </a:lnSpc>
              <a:spcBef>
                <a:spcPts val="101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20" dirty="0">
                <a:latin typeface="Calibri"/>
                <a:cs typeface="Calibri"/>
              </a:rPr>
              <a:t>З</a:t>
            </a:r>
            <a:r>
              <a:rPr sz="2000" spc="10" dirty="0">
                <a:latin typeface="Calibri"/>
                <a:cs typeface="Calibri"/>
              </a:rPr>
              <a:t>ап</a:t>
            </a:r>
            <a:r>
              <a:rPr sz="2000" spc="-10" dirty="0">
                <a:latin typeface="Calibri"/>
                <a:cs typeface="Calibri"/>
              </a:rPr>
              <a:t>у</a:t>
            </a:r>
            <a:r>
              <a:rPr sz="2000" spc="-25" dirty="0">
                <a:latin typeface="Calibri"/>
                <a:cs typeface="Calibri"/>
              </a:rPr>
              <a:t>с</a:t>
            </a:r>
            <a:r>
              <a:rPr sz="2000" spc="10" dirty="0">
                <a:latin typeface="Calibri"/>
                <a:cs typeface="Calibri"/>
              </a:rPr>
              <a:t>к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0" dirty="0">
                <a:latin typeface="Calibri"/>
                <a:cs typeface="Calibri"/>
              </a:rPr>
              <a:t>б</a:t>
            </a:r>
            <a:r>
              <a:rPr sz="2000" spc="-25" dirty="0">
                <a:latin typeface="Calibri"/>
                <a:cs typeface="Calibri"/>
              </a:rPr>
              <a:t>с</a:t>
            </a:r>
            <a:r>
              <a:rPr sz="2000" spc="25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у</a:t>
            </a:r>
            <a:r>
              <a:rPr sz="2000" spc="40" dirty="0">
                <a:latin typeface="Calibri"/>
                <a:cs typeface="Calibri"/>
              </a:rPr>
              <a:t>жи</a:t>
            </a:r>
            <a:r>
              <a:rPr sz="2000" spc="10" dirty="0">
                <a:latin typeface="Calibri"/>
                <a:cs typeface="Calibri"/>
              </a:rPr>
              <a:t>ва</a:t>
            </a:r>
            <a:r>
              <a:rPr sz="2000" spc="-25" dirty="0">
                <a:latin typeface="Calibri"/>
                <a:cs typeface="Calibri"/>
              </a:rPr>
              <a:t>н</a:t>
            </a:r>
            <a:r>
              <a:rPr sz="2000" spc="35" dirty="0">
                <a:latin typeface="Calibri"/>
                <a:cs typeface="Calibri"/>
              </a:rPr>
              <a:t>и</a:t>
            </a:r>
            <a:r>
              <a:rPr sz="2000" spc="10" dirty="0">
                <a:latin typeface="Calibri"/>
                <a:cs typeface="Calibri"/>
              </a:rPr>
              <a:t>е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се</a:t>
            </a: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spc="10" dirty="0">
                <a:latin typeface="Calibri"/>
                <a:cs typeface="Calibri"/>
              </a:rPr>
              <a:t>в</a:t>
            </a:r>
            <a:r>
              <a:rPr sz="2000" spc="-25" dirty="0">
                <a:latin typeface="Calibri"/>
                <a:cs typeface="Calibri"/>
              </a:rPr>
              <a:t>е</a:t>
            </a: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5" dirty="0">
                <a:latin typeface="Calibri"/>
                <a:cs typeface="Calibri"/>
              </a:rPr>
              <a:t>в  </a:t>
            </a:r>
            <a:r>
              <a:rPr sz="2000" spc="15" dirty="0">
                <a:latin typeface="Calibri"/>
                <a:cs typeface="Calibri"/>
              </a:rPr>
              <a:t>для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облачных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вычислений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0"/>
            <a:ext cx="6876998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619442"/>
            <a:ext cx="3910965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5860"/>
              </a:lnSpc>
              <a:spcBef>
                <a:spcPts val="820"/>
              </a:spcBef>
            </a:pPr>
            <a:r>
              <a:rPr sz="5400" dirty="0">
                <a:solidFill>
                  <a:srgbClr val="000000"/>
                </a:solidFill>
              </a:rPr>
              <a:t>Цель</a:t>
            </a:r>
            <a:r>
              <a:rPr sz="5400" spc="-95" dirty="0">
                <a:solidFill>
                  <a:srgbClr val="000000"/>
                </a:solidFill>
              </a:rPr>
              <a:t> </a:t>
            </a:r>
            <a:r>
              <a:rPr sz="5400" dirty="0">
                <a:solidFill>
                  <a:srgbClr val="000000"/>
                </a:solidFill>
              </a:rPr>
              <a:t>проекта </a:t>
            </a:r>
            <a:r>
              <a:rPr sz="5400" spc="-1205" dirty="0">
                <a:solidFill>
                  <a:srgbClr val="000000"/>
                </a:solidFill>
              </a:rPr>
              <a:t> </a:t>
            </a:r>
            <a:r>
              <a:rPr sz="5400" dirty="0">
                <a:solidFill>
                  <a:srgbClr val="000000"/>
                </a:solidFill>
              </a:rPr>
              <a:t>по</a:t>
            </a:r>
            <a:r>
              <a:rPr sz="5400" spc="-5" dirty="0">
                <a:solidFill>
                  <a:srgbClr val="000000"/>
                </a:solidFill>
              </a:rPr>
              <a:t> SMART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862262"/>
            <a:ext cx="4048125" cy="156908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41300" marR="5080" indent="-228600">
              <a:lnSpc>
                <a:spcPct val="92200"/>
              </a:lnSpc>
              <a:spcBef>
                <a:spcPts val="32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spc="5" dirty="0">
                <a:latin typeface="Calibri"/>
                <a:cs typeface="Calibri"/>
              </a:rPr>
              <a:t>Увеличение</a:t>
            </a:r>
            <a:r>
              <a:rPr sz="2150" spc="70" dirty="0">
                <a:latin typeface="Calibri"/>
                <a:cs typeface="Calibri"/>
              </a:rPr>
              <a:t> </a:t>
            </a:r>
            <a:r>
              <a:rPr sz="2150" spc="20" dirty="0">
                <a:latin typeface="Calibri"/>
                <a:cs typeface="Calibri"/>
              </a:rPr>
              <a:t>числа</a:t>
            </a:r>
            <a:r>
              <a:rPr sz="2150" spc="-35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активных </a:t>
            </a:r>
            <a:r>
              <a:rPr sz="2150" spc="15" dirty="0">
                <a:latin typeface="Calibri"/>
                <a:cs typeface="Calibri"/>
              </a:rPr>
              <a:t> </a:t>
            </a:r>
            <a:r>
              <a:rPr sz="2150" spc="-5" dirty="0">
                <a:latin typeface="Calibri"/>
                <a:cs typeface="Calibri"/>
              </a:rPr>
              <a:t>пользователей</a:t>
            </a:r>
            <a:r>
              <a:rPr sz="2150" spc="200" dirty="0">
                <a:latin typeface="Calibri"/>
                <a:cs typeface="Calibri"/>
              </a:rPr>
              <a:t> </a:t>
            </a:r>
            <a:r>
              <a:rPr sz="2150" spc="-20" dirty="0">
                <a:latin typeface="Calibri"/>
                <a:cs typeface="Calibri"/>
              </a:rPr>
              <a:t>FitTrack</a:t>
            </a:r>
            <a:r>
              <a:rPr sz="2150" spc="170" dirty="0">
                <a:latin typeface="Calibri"/>
                <a:cs typeface="Calibri"/>
              </a:rPr>
              <a:t> </a:t>
            </a:r>
            <a:r>
              <a:rPr sz="2150" spc="30" dirty="0">
                <a:latin typeface="Calibri"/>
                <a:cs typeface="Calibri"/>
              </a:rPr>
              <a:t>на</a:t>
            </a:r>
            <a:r>
              <a:rPr sz="2150" spc="-35" dirty="0">
                <a:latin typeface="Calibri"/>
                <a:cs typeface="Calibri"/>
              </a:rPr>
              <a:t> </a:t>
            </a:r>
            <a:r>
              <a:rPr sz="2150" spc="25" dirty="0">
                <a:latin typeface="Calibri"/>
                <a:cs typeface="Calibri"/>
              </a:rPr>
              <a:t>50%</a:t>
            </a:r>
            <a:r>
              <a:rPr sz="2150" spc="-25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в </a:t>
            </a:r>
            <a:r>
              <a:rPr sz="2150" spc="-470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течение</a:t>
            </a:r>
            <a:r>
              <a:rPr sz="2150" spc="75" dirty="0">
                <a:latin typeface="Calibri"/>
                <a:cs typeface="Calibri"/>
              </a:rPr>
              <a:t> </a:t>
            </a:r>
            <a:r>
              <a:rPr sz="2150" spc="-20" dirty="0">
                <a:latin typeface="Calibri"/>
                <a:cs typeface="Calibri"/>
              </a:rPr>
              <a:t>года</a:t>
            </a:r>
            <a:r>
              <a:rPr sz="2150" spc="114" dirty="0">
                <a:latin typeface="Calibri"/>
                <a:cs typeface="Calibri"/>
              </a:rPr>
              <a:t> </a:t>
            </a:r>
            <a:r>
              <a:rPr sz="2150" spc="-5" dirty="0">
                <a:latin typeface="Calibri"/>
                <a:cs typeface="Calibri"/>
              </a:rPr>
              <a:t>путем</a:t>
            </a:r>
            <a:r>
              <a:rPr sz="2150" spc="65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улучшения </a:t>
            </a:r>
            <a:r>
              <a:rPr sz="2150" spc="10" dirty="0">
                <a:latin typeface="Calibri"/>
                <a:cs typeface="Calibri"/>
              </a:rPr>
              <a:t> </a:t>
            </a:r>
            <a:r>
              <a:rPr sz="2150" spc="15" dirty="0">
                <a:latin typeface="Calibri"/>
                <a:cs typeface="Calibri"/>
              </a:rPr>
              <a:t>функциональности</a:t>
            </a:r>
            <a:r>
              <a:rPr sz="2150" spc="130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и</a:t>
            </a:r>
            <a:endParaRPr sz="2150">
              <a:latin typeface="Calibri"/>
              <a:cs typeface="Calibri"/>
            </a:endParaRPr>
          </a:p>
          <a:p>
            <a:pPr marL="241300">
              <a:lnSpc>
                <a:spcPts val="2400"/>
              </a:lnSpc>
            </a:pPr>
            <a:r>
              <a:rPr sz="2150" spc="5" dirty="0">
                <a:latin typeface="Calibri"/>
                <a:cs typeface="Calibri"/>
              </a:rPr>
              <a:t>маркетинговых</a:t>
            </a:r>
            <a:r>
              <a:rPr sz="2150" spc="135" dirty="0">
                <a:latin typeface="Calibri"/>
                <a:cs typeface="Calibri"/>
              </a:rPr>
              <a:t> </a:t>
            </a:r>
            <a:r>
              <a:rPr sz="2150" spc="15" dirty="0">
                <a:latin typeface="Calibri"/>
                <a:cs typeface="Calibri"/>
              </a:rPr>
              <a:t>усилий.</a:t>
            </a:r>
            <a:endParaRPr sz="21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57"/>
            <a:ext cx="6876998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619442"/>
            <a:ext cx="3430270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5860"/>
              </a:lnSpc>
              <a:spcBef>
                <a:spcPts val="820"/>
              </a:spcBef>
            </a:pPr>
            <a:r>
              <a:rPr sz="5400" spc="5" dirty="0">
                <a:solidFill>
                  <a:srgbClr val="000000"/>
                </a:solidFill>
              </a:rPr>
              <a:t>Стартовые </a:t>
            </a:r>
            <a:r>
              <a:rPr sz="5400" spc="10" dirty="0">
                <a:solidFill>
                  <a:srgbClr val="000000"/>
                </a:solidFill>
              </a:rPr>
              <a:t> </a:t>
            </a:r>
            <a:r>
              <a:rPr sz="5400" spc="-20" dirty="0">
                <a:solidFill>
                  <a:srgbClr val="000000"/>
                </a:solidFill>
              </a:rPr>
              <a:t>и</a:t>
            </a:r>
            <a:r>
              <a:rPr sz="5400" dirty="0">
                <a:solidFill>
                  <a:srgbClr val="000000"/>
                </a:solidFill>
              </a:rPr>
              <a:t>нв</a:t>
            </a:r>
            <a:r>
              <a:rPr sz="5400" spc="20" dirty="0">
                <a:solidFill>
                  <a:srgbClr val="000000"/>
                </a:solidFill>
              </a:rPr>
              <a:t>ес</a:t>
            </a:r>
            <a:r>
              <a:rPr sz="5400" spc="-5" dirty="0">
                <a:solidFill>
                  <a:srgbClr val="000000"/>
                </a:solidFill>
              </a:rPr>
              <a:t>ти</a:t>
            </a:r>
            <a:r>
              <a:rPr sz="5400" spc="-25" dirty="0">
                <a:solidFill>
                  <a:srgbClr val="000000"/>
                </a:solidFill>
              </a:rPr>
              <a:t>ц</a:t>
            </a:r>
            <a:r>
              <a:rPr sz="5400" spc="-20" dirty="0">
                <a:solidFill>
                  <a:srgbClr val="000000"/>
                </a:solidFill>
              </a:rPr>
              <a:t>и</a:t>
            </a:r>
            <a:r>
              <a:rPr sz="5400" dirty="0">
                <a:solidFill>
                  <a:srgbClr val="000000"/>
                </a:solidFill>
              </a:rPr>
              <a:t>и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862262"/>
            <a:ext cx="4040504" cy="181737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1300" marR="5080" indent="-228600">
              <a:lnSpc>
                <a:spcPts val="2410"/>
              </a:lnSpc>
              <a:spcBef>
                <a:spcPts val="35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spc="5" dirty="0">
                <a:latin typeface="Calibri"/>
                <a:cs typeface="Calibri"/>
              </a:rPr>
              <a:t>Статья</a:t>
            </a:r>
            <a:r>
              <a:rPr sz="2150" spc="10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затрат:</a:t>
            </a:r>
            <a:r>
              <a:rPr sz="2150" spc="40" dirty="0">
                <a:latin typeface="Calibri"/>
                <a:cs typeface="Calibri"/>
              </a:rPr>
              <a:t> </a:t>
            </a:r>
            <a:r>
              <a:rPr sz="2150" spc="-5" dirty="0">
                <a:latin typeface="Calibri"/>
                <a:cs typeface="Calibri"/>
              </a:rPr>
              <a:t>Покупка</a:t>
            </a:r>
            <a:r>
              <a:rPr sz="2150" spc="170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аккаунта </a:t>
            </a:r>
            <a:r>
              <a:rPr sz="2150" spc="-4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разработчика</a:t>
            </a:r>
            <a:r>
              <a:rPr sz="2150" spc="190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в</a:t>
            </a:r>
            <a:r>
              <a:rPr sz="2150" spc="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Play</a:t>
            </a:r>
            <a:r>
              <a:rPr sz="2150" spc="30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Market</a:t>
            </a:r>
            <a:endParaRPr sz="21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spc="15" dirty="0">
                <a:latin typeface="Calibri"/>
                <a:cs typeface="Calibri"/>
              </a:rPr>
              <a:t>Сумма</a:t>
            </a:r>
            <a:r>
              <a:rPr sz="2150" spc="30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в</a:t>
            </a:r>
            <a:r>
              <a:rPr sz="2150" spc="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рублях:</a:t>
            </a:r>
            <a:r>
              <a:rPr sz="2150" spc="45" dirty="0">
                <a:latin typeface="Calibri"/>
                <a:cs typeface="Calibri"/>
              </a:rPr>
              <a:t> </a:t>
            </a:r>
            <a:r>
              <a:rPr sz="2150" spc="-5" dirty="0">
                <a:latin typeface="Calibri"/>
                <a:cs typeface="Calibri"/>
              </a:rPr>
              <a:t>~2</a:t>
            </a:r>
            <a:r>
              <a:rPr sz="2150" spc="114" dirty="0">
                <a:latin typeface="Calibri"/>
                <a:cs typeface="Calibri"/>
              </a:rPr>
              <a:t> </a:t>
            </a:r>
            <a:r>
              <a:rPr sz="2150" spc="25" dirty="0">
                <a:latin typeface="Calibri"/>
                <a:cs typeface="Calibri"/>
              </a:rPr>
              <a:t>000</a:t>
            </a:r>
            <a:r>
              <a:rPr sz="2150" spc="-30" dirty="0">
                <a:latin typeface="Calibri"/>
                <a:cs typeface="Calibri"/>
              </a:rPr>
              <a:t> </a:t>
            </a:r>
            <a:r>
              <a:rPr sz="2150" spc="-15" dirty="0">
                <a:latin typeface="Calibri"/>
                <a:cs typeface="Calibri"/>
              </a:rPr>
              <a:t>рублей</a:t>
            </a:r>
            <a:endParaRPr sz="2150">
              <a:latin typeface="Calibri"/>
              <a:cs typeface="Calibri"/>
            </a:endParaRPr>
          </a:p>
          <a:p>
            <a:pPr marL="241300" marR="1030605" indent="-228600">
              <a:lnSpc>
                <a:spcPts val="2330"/>
              </a:lnSpc>
              <a:spcBef>
                <a:spcPts val="108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spc="10" dirty="0">
                <a:latin typeface="Calibri"/>
                <a:cs typeface="Calibri"/>
              </a:rPr>
              <a:t>Источник:</a:t>
            </a:r>
            <a:r>
              <a:rPr sz="2150" spc="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собственные </a:t>
            </a:r>
            <a:r>
              <a:rPr sz="2150" spc="-475" dirty="0">
                <a:latin typeface="Calibri"/>
                <a:cs typeface="Calibri"/>
              </a:rPr>
              <a:t> </a:t>
            </a:r>
            <a:r>
              <a:rPr sz="2150" spc="-5" dirty="0">
                <a:latin typeface="Calibri"/>
                <a:cs typeface="Calibri"/>
              </a:rPr>
              <a:t>средства</a:t>
            </a:r>
            <a:r>
              <a:rPr sz="2150" spc="110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команды.</a:t>
            </a:r>
            <a:endParaRPr sz="21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0"/>
            <a:ext cx="6876998" cy="685786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455" y="977899"/>
            <a:ext cx="4172585" cy="123888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4510"/>
              </a:lnSpc>
              <a:spcBef>
                <a:spcPts val="695"/>
              </a:spcBef>
            </a:pPr>
            <a:r>
              <a:rPr sz="4200" spc="20" dirty="0">
                <a:solidFill>
                  <a:srgbClr val="000000"/>
                </a:solidFill>
              </a:rPr>
              <a:t>О</a:t>
            </a:r>
            <a:r>
              <a:rPr sz="4200" dirty="0">
                <a:solidFill>
                  <a:srgbClr val="000000"/>
                </a:solidFill>
              </a:rPr>
              <a:t>р</a:t>
            </a:r>
            <a:r>
              <a:rPr sz="4200" spc="-20" dirty="0">
                <a:solidFill>
                  <a:srgbClr val="000000"/>
                </a:solidFill>
              </a:rPr>
              <a:t>г</a:t>
            </a:r>
            <a:r>
              <a:rPr sz="4200" spc="-30" dirty="0">
                <a:solidFill>
                  <a:srgbClr val="000000"/>
                </a:solidFill>
              </a:rPr>
              <a:t>а</a:t>
            </a:r>
            <a:r>
              <a:rPr sz="4200" spc="20" dirty="0">
                <a:solidFill>
                  <a:srgbClr val="000000"/>
                </a:solidFill>
              </a:rPr>
              <a:t>н</a:t>
            </a:r>
            <a:r>
              <a:rPr sz="4200" spc="10" dirty="0">
                <a:solidFill>
                  <a:srgbClr val="000000"/>
                </a:solidFill>
              </a:rPr>
              <a:t>и</a:t>
            </a:r>
            <a:r>
              <a:rPr sz="4200" spc="25" dirty="0">
                <a:solidFill>
                  <a:srgbClr val="000000"/>
                </a:solidFill>
              </a:rPr>
              <a:t>з</a:t>
            </a:r>
            <a:r>
              <a:rPr sz="4200" spc="-30" dirty="0">
                <a:solidFill>
                  <a:srgbClr val="000000"/>
                </a:solidFill>
              </a:rPr>
              <a:t>а</a:t>
            </a:r>
            <a:r>
              <a:rPr sz="4200" spc="15" dirty="0">
                <a:solidFill>
                  <a:srgbClr val="000000"/>
                </a:solidFill>
              </a:rPr>
              <a:t>ц</a:t>
            </a:r>
            <a:r>
              <a:rPr sz="4200" spc="10" dirty="0">
                <a:solidFill>
                  <a:srgbClr val="000000"/>
                </a:solidFill>
              </a:rPr>
              <a:t>и</a:t>
            </a:r>
            <a:r>
              <a:rPr sz="4200" spc="-20" dirty="0">
                <a:solidFill>
                  <a:srgbClr val="000000"/>
                </a:solidFill>
              </a:rPr>
              <a:t>о</a:t>
            </a:r>
            <a:r>
              <a:rPr sz="4200" spc="20" dirty="0">
                <a:solidFill>
                  <a:srgbClr val="000000"/>
                </a:solidFill>
              </a:rPr>
              <a:t>нн</a:t>
            </a:r>
            <a:r>
              <a:rPr sz="4200" spc="-5" dirty="0">
                <a:solidFill>
                  <a:srgbClr val="000000"/>
                </a:solidFill>
              </a:rPr>
              <a:t>ый  план</a:t>
            </a:r>
            <a:endParaRPr sz="42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9455" y="2862262"/>
            <a:ext cx="3513454" cy="22936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1300" marR="81915" indent="-228600">
              <a:lnSpc>
                <a:spcPts val="2410"/>
              </a:lnSpc>
              <a:spcBef>
                <a:spcPts val="35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dirty="0">
                <a:latin typeface="Calibri"/>
                <a:cs typeface="Calibri"/>
              </a:rPr>
              <a:t>О</a:t>
            </a:r>
            <a:r>
              <a:rPr sz="2150" spc="-10" dirty="0">
                <a:latin typeface="Calibri"/>
                <a:cs typeface="Calibri"/>
              </a:rPr>
              <a:t>р</a:t>
            </a:r>
            <a:r>
              <a:rPr sz="2150" spc="5" dirty="0">
                <a:latin typeface="Calibri"/>
                <a:cs typeface="Calibri"/>
              </a:rPr>
              <a:t>г</a:t>
            </a:r>
            <a:r>
              <a:rPr sz="2150" spc="15" dirty="0">
                <a:latin typeface="Calibri"/>
                <a:cs typeface="Calibri"/>
              </a:rPr>
              <a:t>а</a:t>
            </a:r>
            <a:r>
              <a:rPr sz="2150" spc="45" dirty="0">
                <a:latin typeface="Calibri"/>
                <a:cs typeface="Calibri"/>
              </a:rPr>
              <a:t>н</a:t>
            </a:r>
            <a:r>
              <a:rPr sz="2150" spc="30" dirty="0">
                <a:latin typeface="Calibri"/>
                <a:cs typeface="Calibri"/>
              </a:rPr>
              <a:t>и</a:t>
            </a:r>
            <a:r>
              <a:rPr sz="2150" spc="-10" dirty="0">
                <a:latin typeface="Calibri"/>
                <a:cs typeface="Calibri"/>
              </a:rPr>
              <a:t>з</a:t>
            </a:r>
            <a:r>
              <a:rPr sz="2150" spc="15" dirty="0">
                <a:latin typeface="Calibri"/>
                <a:cs typeface="Calibri"/>
              </a:rPr>
              <a:t>а</a:t>
            </a:r>
            <a:r>
              <a:rPr sz="2150" spc="30" dirty="0">
                <a:latin typeface="Calibri"/>
                <a:cs typeface="Calibri"/>
              </a:rPr>
              <a:t>ци</a:t>
            </a:r>
            <a:r>
              <a:rPr sz="2150" spc="-15" dirty="0">
                <a:latin typeface="Calibri"/>
                <a:cs typeface="Calibri"/>
              </a:rPr>
              <a:t>о</a:t>
            </a:r>
            <a:r>
              <a:rPr sz="2150" spc="45" dirty="0">
                <a:latin typeface="Calibri"/>
                <a:cs typeface="Calibri"/>
              </a:rPr>
              <a:t>нн</a:t>
            </a:r>
            <a:r>
              <a:rPr sz="2150" spc="-15" dirty="0">
                <a:latin typeface="Calibri"/>
                <a:cs typeface="Calibri"/>
              </a:rPr>
              <a:t>о</a:t>
            </a:r>
            <a:r>
              <a:rPr sz="2150" spc="10" dirty="0">
                <a:latin typeface="Calibri"/>
                <a:cs typeface="Calibri"/>
              </a:rPr>
              <a:t>-</a:t>
            </a:r>
            <a:r>
              <a:rPr sz="2150" dirty="0">
                <a:latin typeface="Calibri"/>
                <a:cs typeface="Calibri"/>
              </a:rPr>
              <a:t>п</a:t>
            </a:r>
            <a:r>
              <a:rPr sz="2150" spc="-10" dirty="0">
                <a:latin typeface="Calibri"/>
                <a:cs typeface="Calibri"/>
              </a:rPr>
              <a:t>р</a:t>
            </a:r>
            <a:r>
              <a:rPr sz="2150" spc="15" dirty="0">
                <a:latin typeface="Calibri"/>
                <a:cs typeface="Calibri"/>
              </a:rPr>
              <a:t>ав</a:t>
            </a:r>
            <a:r>
              <a:rPr sz="2150" spc="-15" dirty="0">
                <a:latin typeface="Calibri"/>
                <a:cs typeface="Calibri"/>
              </a:rPr>
              <a:t>о</a:t>
            </a:r>
            <a:r>
              <a:rPr sz="2150" spc="15" dirty="0">
                <a:latin typeface="Calibri"/>
                <a:cs typeface="Calibri"/>
              </a:rPr>
              <a:t>ва</a:t>
            </a:r>
            <a:r>
              <a:rPr sz="2150" spc="5" dirty="0">
                <a:latin typeface="Calibri"/>
                <a:cs typeface="Calibri"/>
              </a:rPr>
              <a:t>я  </a:t>
            </a:r>
            <a:r>
              <a:rPr sz="2150" spc="10" dirty="0">
                <a:latin typeface="Calibri"/>
                <a:cs typeface="Calibri"/>
              </a:rPr>
              <a:t>форма:</a:t>
            </a:r>
            <a:r>
              <a:rPr sz="2150" spc="4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Общество</a:t>
            </a:r>
            <a:r>
              <a:rPr sz="2150" spc="235" dirty="0">
                <a:latin typeface="Calibri"/>
                <a:cs typeface="Calibri"/>
              </a:rPr>
              <a:t> </a:t>
            </a:r>
            <a:r>
              <a:rPr sz="2150" spc="10" dirty="0">
                <a:latin typeface="Calibri"/>
                <a:cs typeface="Calibri"/>
              </a:rPr>
              <a:t>с</a:t>
            </a:r>
            <a:endParaRPr sz="2150">
              <a:latin typeface="Calibri"/>
              <a:cs typeface="Calibri"/>
            </a:endParaRPr>
          </a:p>
          <a:p>
            <a:pPr marL="241300">
              <a:lnSpc>
                <a:spcPts val="2180"/>
              </a:lnSpc>
            </a:pPr>
            <a:r>
              <a:rPr sz="2150" spc="15" dirty="0">
                <a:latin typeface="Calibri"/>
                <a:cs typeface="Calibri"/>
              </a:rPr>
              <a:t>ограниченной</a:t>
            </a:r>
            <a:endParaRPr sz="2150">
              <a:latin typeface="Calibri"/>
              <a:cs typeface="Calibri"/>
            </a:endParaRPr>
          </a:p>
          <a:p>
            <a:pPr marL="241300">
              <a:lnSpc>
                <a:spcPts val="2490"/>
              </a:lnSpc>
            </a:pPr>
            <a:r>
              <a:rPr sz="2150" dirty="0">
                <a:latin typeface="Calibri"/>
                <a:cs typeface="Calibri"/>
              </a:rPr>
              <a:t>ответственностью</a:t>
            </a:r>
            <a:r>
              <a:rPr sz="2150" spc="254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(ООО)</a:t>
            </a:r>
            <a:endParaRPr sz="2150">
              <a:latin typeface="Calibri"/>
              <a:cs typeface="Calibri"/>
            </a:endParaRPr>
          </a:p>
          <a:p>
            <a:pPr marL="241300" indent="-228600">
              <a:lnSpc>
                <a:spcPts val="2490"/>
              </a:lnSpc>
              <a:spcBef>
                <a:spcPts val="8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150" dirty="0">
                <a:latin typeface="Calibri"/>
                <a:cs typeface="Calibri"/>
              </a:rPr>
              <a:t>Система</a:t>
            </a:r>
            <a:r>
              <a:rPr sz="2150" spc="85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налогообложения:</a:t>
            </a:r>
            <a:endParaRPr sz="2150">
              <a:latin typeface="Calibri"/>
              <a:cs typeface="Calibri"/>
            </a:endParaRPr>
          </a:p>
          <a:p>
            <a:pPr marL="241300">
              <a:lnSpc>
                <a:spcPts val="2365"/>
              </a:lnSpc>
            </a:pPr>
            <a:r>
              <a:rPr sz="2150" spc="5" dirty="0">
                <a:latin typeface="Calibri"/>
                <a:cs typeface="Calibri"/>
              </a:rPr>
              <a:t>Упрощенная</a:t>
            </a:r>
            <a:r>
              <a:rPr sz="2150" spc="95" dirty="0">
                <a:latin typeface="Calibri"/>
                <a:cs typeface="Calibri"/>
              </a:rPr>
              <a:t> </a:t>
            </a:r>
            <a:r>
              <a:rPr sz="2150" spc="5" dirty="0">
                <a:latin typeface="Calibri"/>
                <a:cs typeface="Calibri"/>
              </a:rPr>
              <a:t>система</a:t>
            </a:r>
            <a:endParaRPr sz="2150">
              <a:latin typeface="Calibri"/>
              <a:cs typeface="Calibri"/>
            </a:endParaRPr>
          </a:p>
          <a:p>
            <a:pPr marL="241300">
              <a:lnSpc>
                <a:spcPts val="2455"/>
              </a:lnSpc>
            </a:pPr>
            <a:r>
              <a:rPr sz="2150" spc="5" dirty="0">
                <a:latin typeface="Calibri"/>
                <a:cs typeface="Calibri"/>
              </a:rPr>
              <a:t>налогообложения</a:t>
            </a:r>
            <a:endParaRPr sz="21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58"/>
            <a:ext cx="6876998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600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1610" y="439419"/>
            <a:ext cx="6528434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10" dirty="0"/>
              <a:t>Координаты</a:t>
            </a:r>
            <a:r>
              <a:rPr sz="3950" spc="55" dirty="0"/>
              <a:t> </a:t>
            </a:r>
            <a:r>
              <a:rPr sz="3950" spc="20" dirty="0"/>
              <a:t>команды</a:t>
            </a:r>
            <a:r>
              <a:rPr sz="3950" spc="60" dirty="0"/>
              <a:t> </a:t>
            </a:r>
            <a:r>
              <a:rPr sz="3950" spc="10" dirty="0"/>
              <a:t>проекта</a:t>
            </a:r>
            <a:endParaRPr sz="39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1050" y="1724025"/>
            <a:ext cx="2514600" cy="34385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67700" y="1724025"/>
            <a:ext cx="2581275" cy="34385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00392" y="5386387"/>
            <a:ext cx="2613025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Нугманов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Самир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400" dirty="0">
                <a:latin typeface="Calibri"/>
                <a:cs typeface="Calibri"/>
              </a:rPr>
              <a:t>VK: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/samirnugmanov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8576" y="5384482"/>
            <a:ext cx="2153920" cy="755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Антонов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Никита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400" dirty="0">
                <a:latin typeface="Calibri"/>
                <a:cs typeface="Calibri"/>
              </a:rPr>
              <a:t>VK: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/champloo11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00390" y="5383847"/>
            <a:ext cx="1997075" cy="755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Яковлев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Роман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70"/>
              </a:lnSpc>
            </a:pPr>
            <a:r>
              <a:rPr sz="2400" dirty="0">
                <a:latin typeface="Calibri"/>
                <a:cs typeface="Calibri"/>
              </a:rPr>
              <a:t>VK: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/romiliond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7225" y="1714500"/>
            <a:ext cx="2400300" cy="34385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b="1" i="1" spc="10" dirty="0">
                <a:solidFill>
                  <a:schemeClr val="tx1"/>
                </a:solidFill>
              </a:rPr>
              <a:t>Спасибо</a:t>
            </a:r>
            <a:r>
              <a:rPr b="1" i="1" spc="-155" dirty="0">
                <a:solidFill>
                  <a:schemeClr val="tx1"/>
                </a:solidFill>
              </a:rPr>
              <a:t> </a:t>
            </a:r>
            <a:r>
              <a:rPr b="1" i="1" spc="15" dirty="0">
                <a:solidFill>
                  <a:schemeClr val="tx1"/>
                </a:solidFill>
              </a:rPr>
              <a:t>за</a:t>
            </a:r>
            <a:r>
              <a:rPr b="1" i="1" spc="-30" dirty="0">
                <a:solidFill>
                  <a:schemeClr val="tx1"/>
                </a:solidFill>
              </a:rPr>
              <a:t> </a:t>
            </a:r>
            <a:r>
              <a:rPr b="1" i="1" spc="15" dirty="0">
                <a:solidFill>
                  <a:schemeClr val="tx1"/>
                </a:solidFill>
              </a:rPr>
              <a:t>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564</Words>
  <Application>Microsoft Office PowerPoint</Application>
  <PresentationFormat>Произвольный</PresentationFormat>
  <Paragraphs>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Создание мобильного  фитнес-приложения</vt:lpstr>
      <vt:lpstr>Команда проекта</vt:lpstr>
      <vt:lpstr>Проблема</vt:lpstr>
      <vt:lpstr>О проекте. Что есть сейчас.</vt:lpstr>
      <vt:lpstr>Роль проекта в  обеспечении  технологического суверенитета страны</vt:lpstr>
      <vt:lpstr>Целевая аудитория</vt:lpstr>
      <vt:lpstr>Потенциальный  объем рынка</vt:lpstr>
      <vt:lpstr>Анализ конкурентов:</vt:lpstr>
      <vt:lpstr>Бизнес-  модель</vt:lpstr>
      <vt:lpstr>Процесс  производства  товара</vt:lpstr>
      <vt:lpstr>Цель проекта  по SMART</vt:lpstr>
      <vt:lpstr>Стартовые  инвестиции</vt:lpstr>
      <vt:lpstr>Организационный  план</vt:lpstr>
      <vt:lpstr>Координаты команды проекта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мобильного  фитнес-приложения</dc:title>
  <cp:lastModifiedBy>Пользователь Windows</cp:lastModifiedBy>
  <cp:revision>1</cp:revision>
  <dcterms:created xsi:type="dcterms:W3CDTF">2023-05-28T14:30:25Z</dcterms:created>
  <dcterms:modified xsi:type="dcterms:W3CDTF">2023-05-28T14:36:08Z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2023-05-23T00:00:00Z</vt:filetime>
  </property>
  <property fmtid="{D5CDD505-2E9C-101B-9397-08002B2CF9AE}" pid="3" name="LastSaved">
    <vt:filetime>2023-05-28T00:00:00Z</vt:filetime>
  </property>
</Properties>
</file>