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4"/>
  </p:notesMasterIdLst>
  <p:sldIdLst>
    <p:sldId id="390" r:id="rId2"/>
    <p:sldId id="258" r:id="rId3"/>
    <p:sldId id="259" r:id="rId4"/>
    <p:sldId id="392" r:id="rId5"/>
    <p:sldId id="394" r:id="rId6"/>
    <p:sldId id="260" r:id="rId7"/>
    <p:sldId id="395" r:id="rId8"/>
    <p:sldId id="262" r:id="rId9"/>
    <p:sldId id="261" r:id="rId10"/>
    <p:sldId id="264" r:id="rId11"/>
    <p:sldId id="263" r:id="rId12"/>
    <p:sldId id="265" r:id="rId13"/>
  </p:sldIdLst>
  <p:sldSz cx="12192000" cy="6858000"/>
  <p:notesSz cx="6858000" cy="9144000"/>
  <p:embeddedFontLst>
    <p:embeddedFont>
      <p:font typeface="Arial Black" panose="020B0A04020102020204" pitchFamily="34" charset="0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 Light" panose="00000400000000000000" pitchFamily="2" charset="-52"/>
      <p:regular r:id="rId20"/>
      <p: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  <p:cmAuthor id="1" name="Линявский Алексей Витальевич" initials="_SupCM_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94494" autoAdjust="0"/>
  </p:normalViewPr>
  <p:slideViewPr>
    <p:cSldViewPr snapToGrid="0" snapToObjects="1">
      <p:cViewPr varScale="1">
        <p:scale>
          <a:sx n="86" d="100"/>
          <a:sy n="86" d="100"/>
        </p:scale>
        <p:origin x="485" y="62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pCM\Desktop\&#1051;&#1080;&#1089;&#1090;%20Microsoft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pCM\Desktop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pCM\Desktop\&#1051;&#1080;&#1089;&#1090;%20Microsoft%20Exce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pCM\Desktop\&#1051;&#1080;&#1089;&#1090;%20Microsoft%20Exce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Игрофикация</a:t>
            </a:r>
            <a:r>
              <a:rPr lang="ru-RU" baseline="0" dirty="0"/>
              <a:t> на месте работы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Конверсия компаний, использующих игрофикацию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Лист1!$2:$2</c:f>
              <c:strCache>
                <c:ptCount val="3"/>
                <c:pt idx="0">
                  <c:v>Рост</c:v>
                </c:pt>
                <c:pt idx="1">
                  <c:v>85%</c:v>
                </c:pt>
                <c:pt idx="2">
                  <c:v>50%</c:v>
                </c:pt>
              </c:strCache>
              <c:extLst/>
            </c:strRef>
          </c:cat>
          <c:val>
            <c:numRef>
              <c:f>Лист1!$B$2:$B$5</c:f>
              <c:numCache>
                <c:formatCode>0%</c:formatCode>
                <c:ptCount val="1"/>
                <c:pt idx="0">
                  <c:v>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724-4CD1-BBBA-6E353010D5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Сотрудникик, возрастом 45+ лет, которые считают, что игрофикация улучшит их работу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Лист1!$2:$2</c:f>
              <c:strCache>
                <c:ptCount val="3"/>
                <c:pt idx="0">
                  <c:v>Рост</c:v>
                </c:pt>
                <c:pt idx="1">
                  <c:v>85%</c:v>
                </c:pt>
                <c:pt idx="2">
                  <c:v>50%</c:v>
                </c:pt>
              </c:strCache>
              <c:extLst/>
            </c:strRef>
          </c:cat>
          <c:val>
            <c:numRef>
              <c:f>Лист1!$C$2:$C$5</c:f>
              <c:numCache>
                <c:formatCode>0%</c:formatCode>
                <c:ptCount val="1"/>
                <c:pt idx="0">
                  <c:v>0.97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724-4CD1-BBBA-6E353010D5E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Сотрудники, которые считают, что игрофикация сделает иих продуктивнее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Лист1!$2:$2</c:f>
              <c:strCache>
                <c:ptCount val="3"/>
                <c:pt idx="0">
                  <c:v>Рост</c:v>
                </c:pt>
                <c:pt idx="1">
                  <c:v>85%</c:v>
                </c:pt>
                <c:pt idx="2">
                  <c:v>50%</c:v>
                </c:pt>
              </c:strCache>
              <c:extLst/>
            </c:strRef>
          </c:cat>
          <c:val>
            <c:numRef>
              <c:f>Лист1!$D$2:$D$5</c:f>
              <c:numCache>
                <c:formatCode>0%</c:formatCode>
                <c:ptCount val="1"/>
                <c:pt idx="0">
                  <c:v>0.87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724-4CD1-BBBA-6E353010D5E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Сотрудники, которым нравится программное решение игрофикации на работе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Лист1!$2:$2</c:f>
              <c:strCache>
                <c:ptCount val="6"/>
                <c:pt idx="0">
                  <c:v>Рост</c:v>
                </c:pt>
                <c:pt idx="1">
                  <c:v>700%</c:v>
                </c:pt>
                <c:pt idx="2">
                  <c:v>97%</c:v>
                </c:pt>
                <c:pt idx="3">
                  <c:v>87%</c:v>
                </c:pt>
                <c:pt idx="4">
                  <c:v>85%</c:v>
                </c:pt>
                <c:pt idx="5">
                  <c:v>50%</c:v>
                </c:pt>
              </c:strCache>
              <c:extLst/>
            </c:strRef>
          </c:cat>
          <c:val>
            <c:numRef>
              <c:f>Лист1!$E$2</c:f>
              <c:numCache>
                <c:formatCode>0%</c:formatCode>
                <c:ptCount val="1"/>
                <c:pt idx="0">
                  <c:v>0.85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4724-4CD1-BBBA-6E353010D5E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Стартапы, уже интегрировавшие элементы игрофикации в свои проекты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Лист1!$2:$2</c:f>
              <c:strCache>
                <c:ptCount val="6"/>
                <c:pt idx="0">
                  <c:v>Рост</c:v>
                </c:pt>
                <c:pt idx="1">
                  <c:v>700%</c:v>
                </c:pt>
                <c:pt idx="2">
                  <c:v>97%</c:v>
                </c:pt>
                <c:pt idx="3">
                  <c:v>87%</c:v>
                </c:pt>
                <c:pt idx="4">
                  <c:v>85%</c:v>
                </c:pt>
                <c:pt idx="5">
                  <c:v>50%</c:v>
                </c:pt>
              </c:strCache>
              <c:extLst/>
            </c:strRef>
          </c:cat>
          <c:val>
            <c:numRef>
              <c:f>Лист1!$F$2</c:f>
              <c:numCache>
                <c:formatCode>0%</c:formatCode>
                <c:ptCount val="1"/>
                <c:pt idx="0">
                  <c:v>0.5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4724-4CD1-BBBA-6E353010D5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32629248"/>
        <c:axId val="132630784"/>
      </c:barChart>
      <c:catAx>
        <c:axId val="132629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2630784"/>
        <c:crosses val="autoZero"/>
        <c:auto val="1"/>
        <c:lblAlgn val="ctr"/>
        <c:lblOffset val="100"/>
        <c:noMultiLvlLbl val="0"/>
      </c:catAx>
      <c:valAx>
        <c:axId val="132630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62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Предпочитаемые </a:t>
            </a:r>
            <a:r>
              <a:rPr lang="ru-RU" sz="1862" b="0" i="0" u="none" strike="noStrike" baseline="0" dirty="0">
                <a:effectLst/>
              </a:rPr>
              <a:t>сотрудниками</a:t>
            </a:r>
            <a:r>
              <a:rPr lang="ru-RU" dirty="0"/>
              <a:t> формы игрофикации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805339566929134"/>
          <c:y val="0.22648521768289276"/>
          <c:w val="0.60800770997375331"/>
          <c:h val="0.710226329298883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Прогресс по уровням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0E-4BDA-9880-F4CCBC3C0B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Получение очков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0E-4BDA-9880-F4CCBC3C0B2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Получение обратной связи в реальном времени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0E-4BDA-9880-F4CCBC3C0B2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Шкалы прогресса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0E-4BDA-9880-F4CCBC3C0B2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Ленты активности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0%</c:formatCode>
                <c:ptCount val="1"/>
                <c:pt idx="0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0E-4BDA-9880-F4CCBC3C0B23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Соревнования с друзьями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</c:f>
              <c:numCache>
                <c:formatCode>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0E-4BDA-9880-F4CCBC3C0B23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Быть частью истории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Лист1!$H$2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0E-4BDA-9880-F4CCBC3C0B23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Аватарки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Лист1!$I$2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0E-4BDA-9880-F4CCBC3C0B23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Виртуальные валюты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Лист1!$J$2</c:f>
              <c:numCache>
                <c:formatCode>0%</c:formatCode>
                <c:ptCount val="1"/>
                <c:pt idx="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0E-4BDA-9880-F4CCBC3C0B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2424704"/>
        <c:axId val="142434688"/>
      </c:barChart>
      <c:catAx>
        <c:axId val="142424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434688"/>
        <c:crosses val="autoZero"/>
        <c:auto val="1"/>
        <c:lblAlgn val="ctr"/>
        <c:lblOffset val="100"/>
        <c:noMultiLvlLbl val="0"/>
      </c:catAx>
      <c:valAx>
        <c:axId val="14243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42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6.2500000000000003E-3"/>
          <c:y val="0.21321592040284557"/>
          <c:w val="0.34481676509186354"/>
          <c:h val="0.736764518875084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ЮЛ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Sheet1!$I$7</c:f>
              <c:strCache>
                <c:ptCount val="1"/>
                <c:pt idx="0">
                  <c:v>малый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(Sheet1!$F$20,Sheet1!$F$16,Sheet1!$F$11,Sheet1!$F$7)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(Sheet1!$G$20,Sheet1!$G$16,Sheet1!$G$11,Sheet1!$G$7)</c:f>
              <c:numCache>
                <c:formatCode>#,##0</c:formatCode>
                <c:ptCount val="4"/>
                <c:pt idx="0">
                  <c:v>190604</c:v>
                </c:pt>
                <c:pt idx="1">
                  <c:v>186120</c:v>
                </c:pt>
                <c:pt idx="2" formatCode="General">
                  <c:v>184360</c:v>
                </c:pt>
                <c:pt idx="3" formatCode="General">
                  <c:v>185503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5C-401E-B093-E03C93FAB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0611311"/>
        <c:axId val="540609231"/>
      </c:lineChart>
      <c:catAx>
        <c:axId val="54061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09231"/>
        <c:crosses val="autoZero"/>
        <c:auto val="1"/>
        <c:lblAlgn val="ctr"/>
        <c:lblOffset val="100"/>
        <c:noMultiLvlLbl val="0"/>
      </c:catAx>
      <c:valAx>
        <c:axId val="540609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11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ИП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Sheet1!$I$7</c:f>
              <c:strCache>
                <c:ptCount val="1"/>
                <c:pt idx="0">
                  <c:v>малый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(Sheet1!$F$20,Sheet1!$F$16,Sheet1!$F$11,Sheet1!$F$7)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(Sheet1!$H$20,Sheet1!$H$16,Sheet1!$H$11,Sheet1!$H$7)</c:f>
              <c:numCache>
                <c:formatCode>#,##0</c:formatCode>
                <c:ptCount val="4"/>
                <c:pt idx="0">
                  <c:v>26740</c:v>
                </c:pt>
                <c:pt idx="1">
                  <c:v>27192</c:v>
                </c:pt>
                <c:pt idx="2" formatCode="General">
                  <c:v>28676</c:v>
                </c:pt>
                <c:pt idx="3" formatCode="General">
                  <c:v>29555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1-4502-BB49-7E51C8BCB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0611311"/>
        <c:axId val="540609231"/>
      </c:lineChart>
      <c:catAx>
        <c:axId val="54061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09231"/>
        <c:crosses val="autoZero"/>
        <c:auto val="1"/>
        <c:lblAlgn val="ctr"/>
        <c:lblOffset val="100"/>
        <c:noMultiLvlLbl val="0"/>
      </c:catAx>
      <c:valAx>
        <c:axId val="540609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11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ИП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Sheet1!$I$8</c:f>
              <c:strCache>
                <c:ptCount val="1"/>
                <c:pt idx="0">
                  <c:v>средний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(Sheet1!$F$20,Sheet1!$F$16,Sheet1!$F$11,Sheet1!$F$7)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(Sheet1!$H$21,Sheet1!$H$17,Sheet1!$H$12,Sheet1!$H$8)</c:f>
              <c:numCache>
                <c:formatCode>General</c:formatCode>
                <c:ptCount val="4"/>
                <c:pt idx="0">
                  <c:v>89</c:v>
                </c:pt>
                <c:pt idx="1">
                  <c:v>325</c:v>
                </c:pt>
                <c:pt idx="2">
                  <c:v>354</c:v>
                </c:pt>
                <c:pt idx="3">
                  <c:v>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7D-4B6C-A5A7-2A3B33528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0611311"/>
        <c:axId val="540609231"/>
      </c:lineChart>
      <c:catAx>
        <c:axId val="54061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09231"/>
        <c:crosses val="autoZero"/>
        <c:auto val="1"/>
        <c:lblAlgn val="ctr"/>
        <c:lblOffset val="100"/>
        <c:noMultiLvlLbl val="0"/>
      </c:catAx>
      <c:valAx>
        <c:axId val="540609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11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ЮЛ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Sheet1!$I$8</c:f>
              <c:strCache>
                <c:ptCount val="1"/>
                <c:pt idx="0">
                  <c:v>средний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(Sheet1!$F$20,Sheet1!$F$16,Sheet1!$F$11,Sheet1!$F$7)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(Sheet1!$G$21,Sheet1!$G$17,Sheet1!$G$12,Sheet1!$G$8)</c:f>
              <c:numCache>
                <c:formatCode>#,##0</c:formatCode>
                <c:ptCount val="4"/>
                <c:pt idx="0">
                  <c:v>17327</c:v>
                </c:pt>
                <c:pt idx="1">
                  <c:v>17580</c:v>
                </c:pt>
                <c:pt idx="2" formatCode="General">
                  <c:v>17622</c:v>
                </c:pt>
                <c:pt idx="3" formatCode="General">
                  <c:v>18307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9F-44DB-B4E4-79A4A444B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0611311"/>
        <c:axId val="540609231"/>
      </c:lineChart>
      <c:catAx>
        <c:axId val="54061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09231"/>
        <c:crosses val="autoZero"/>
        <c:auto val="1"/>
        <c:lblAlgn val="ctr"/>
        <c:lblOffset val="100"/>
        <c:noMultiLvlLbl val="0"/>
      </c:catAx>
      <c:valAx>
        <c:axId val="540609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611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20.01.2024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861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316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721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20.01.2024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kravcenkonikita22@gmail.com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CE9789-B30E-4390-818C-54A80036699C}"/>
              </a:ext>
            </a:extLst>
          </p:cNvPr>
          <p:cNvSpPr/>
          <p:nvPr/>
        </p:nvSpPr>
        <p:spPr>
          <a:xfrm>
            <a:off x="6838987" y="2864656"/>
            <a:ext cx="4872941" cy="3457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Колл-</a:t>
            </a:r>
            <a:r>
              <a:rPr lang="ru-RU" sz="28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Тенд</a:t>
            </a:r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2" y="4696682"/>
            <a:ext cx="6018847" cy="138480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Трескин Никита, Трусов Михаил, Линявский Алексей, Григорьев Григорий, Кравченко Никита,</a:t>
            </a:r>
          </a:p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Ольга Горбик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DA4150-7795-42A2-A513-A175F495D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87" y="1822753"/>
            <a:ext cx="4258732" cy="425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0" y="1060133"/>
            <a:ext cx="11261407" cy="5374534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Bef>
                <a:spcPts val="600"/>
              </a:spcBef>
              <a:buClr>
                <a:srgbClr val="0084B4"/>
              </a:buClr>
              <a:buSzPct val="100000"/>
              <a:buAutoNum type="arabicPeriod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Малая вовлечённость сотрудников к решению задач бизнеса из-за недостатка интереса и мотивации. Согласно статистическим исследованиям, если у сотрудника есть интерес к выполняемой им задаче, его продуктивность растёт вплоть до 60%, а предприятие с такого сотрудника может заработать на 50% больше прибыли.</a:t>
            </a:r>
          </a:p>
          <a:p>
            <a:pPr marL="457200" lvl="2" indent="-457200">
              <a:spcBef>
                <a:spcPts val="600"/>
              </a:spcBef>
              <a:buClr>
                <a:srgbClr val="0084B4"/>
              </a:buClr>
              <a:buSzPct val="100000"/>
              <a:buAutoNum type="arabicPeriod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Пониженная ответственность сотрудников в своей предметной области. Это ведёт к снижению качества услуг и товаров.</a:t>
            </a:r>
          </a:p>
          <a:p>
            <a:pPr marL="457200" lvl="2" indent="-457200">
              <a:spcBef>
                <a:spcPts val="600"/>
              </a:spcBef>
              <a:buClr>
                <a:srgbClr val="0084B4"/>
              </a:buClr>
              <a:buSzPct val="100000"/>
              <a:buAutoNum type="arabicPeriod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Пониженная лояльность сотрудников к компании, в которой они работают. Меньшая лояльность способствует более скорому увольнению сотрудника по собственному желанию – сотрудник не видит ни перспектив, ни карьерного роста из-за своих предубеждений.</a:t>
            </a:r>
          </a:p>
        </p:txBody>
      </p:sp>
      <p:pic>
        <p:nvPicPr>
          <p:cNvPr id="1026" name="Picture 2" descr="Как падает статистика в Дзене из-за отсутствия? | Влог школьницы | Дзен">
            <a:extLst>
              <a:ext uri="{FF2B5EF4-FFF2-40B4-BE49-F238E27FC236}">
                <a16:creationId xmlns:a16="http://schemas.microsoft.com/office/drawing/2014/main" id="{3357F59B-2E01-4592-910B-C45CBF234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90" y="4765792"/>
            <a:ext cx="2844800" cy="195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2" y="934809"/>
            <a:ext cx="11306174" cy="2741842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Каждую из представленных проблем можно решить геймификацией (игрофикацией) бизнеса.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Геймификация — это применение игровых механик для неигровых процессов.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Однако геймификация бизнеса не столь проста, как кажется на первый взгляд.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 для решения данного вопроса существует Колл-</a:t>
            </a:r>
            <a:r>
              <a:rPr lang="ru-RU" sz="2200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Тенд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 Он позволит упростить игрофикацию для малого и среднего бизнеса за счёт уже готовых решений.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BE21820-7104-4664-B332-29C554B390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0686422"/>
              </p:ext>
            </p:extLst>
          </p:nvPr>
        </p:nvGraphicFramePr>
        <p:xfrm>
          <a:off x="442913" y="3430608"/>
          <a:ext cx="11306174" cy="292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816959"/>
            <a:ext cx="11566205" cy="300320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Колл-</a:t>
            </a:r>
            <a:r>
              <a:rPr lang="ru-RU" sz="2200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Тенд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использует некоторые концепции видеоигр для увеличения интереса сотрудников к задаче.</a:t>
            </a:r>
            <a:b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Конкретно к таким крючкам относятся:</a:t>
            </a:r>
          </a:p>
          <a:p>
            <a:pPr marL="457200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AutoNum type="arabicPeriod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Уровень профиля. Очки опыта для повышения уровня начисляются за каждую выполненную задачу. Это заинтересует пользователей к выполнению даже самых простых и скучных задач.</a:t>
            </a:r>
          </a:p>
          <a:p>
            <a:pPr marL="457200" lvl="2" indent="-4572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AutoNum type="arabicPeriod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Очки «</a:t>
            </a:r>
            <a:r>
              <a:rPr lang="ru-RU" sz="2200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Тасккоины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» в приложении, получаемые за выполнение задач. Их можно потратить в виртуальном магазине на различные бонусы – функционирующие как внутри, так и извне приложения.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E0BD0B5-29C8-4085-8D75-CA992306C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486807"/>
              </p:ext>
            </p:extLst>
          </p:nvPr>
        </p:nvGraphicFramePr>
        <p:xfrm>
          <a:off x="203200" y="4074161"/>
          <a:ext cx="11379200" cy="2529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6361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5" y="934807"/>
            <a:ext cx="11306174" cy="5601460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3. За невыполнение принятых задач будет начисляться штраф к </a:t>
            </a:r>
            <a:r>
              <a:rPr lang="ru-RU" sz="2200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тасккоинам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. В то же время, за выполнение задач полагается награда. Метод «кнута и пряника» способствует удержанию уже вовлечённых пользователей.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b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4. Таблица лидеров породит соперничество среди пользователей. Это поспособствует повышению продуктивности. В таблицу лидеров зачисляются лучшие пользователи – те, кто набрал наибольшее количество очков и опыта за выполнение задач.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3D52E8-8A75-4240-BF63-39AA785A3795}"/>
              </a:ext>
            </a:extLst>
          </p:cNvPr>
          <p:cNvSpPr txBox="1"/>
          <p:nvPr/>
        </p:nvSpPr>
        <p:spPr>
          <a:xfrm>
            <a:off x="6888480" y="5659120"/>
            <a:ext cx="352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Пример одной из простейших задач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4D6E77-0E7F-4F32-9C1B-3BD13CAF0F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33" y="3895898"/>
            <a:ext cx="6277073" cy="1763222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1400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10263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C6B35AA-8A40-4908-BAD2-DB61F6FBB3E8}"/>
              </a:ext>
            </a:extLst>
          </p:cNvPr>
          <p:cNvSpPr txBox="1">
            <a:spLocks/>
          </p:cNvSpPr>
          <p:nvPr/>
        </p:nvSpPr>
        <p:spPr>
          <a:xfrm>
            <a:off x="442916" y="805410"/>
            <a:ext cx="11393964" cy="183165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18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7538C1-39C7-4386-A05C-7C4CB9ED3B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46" y="2934865"/>
            <a:ext cx="4710474" cy="42057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FFD14F-0A0E-4512-B320-491FA44123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259" y="2934865"/>
            <a:ext cx="4709901" cy="4205270"/>
          </a:xfrm>
          <a:prstGeom prst="rect">
            <a:avLst/>
          </a:prstGeom>
        </p:spPr>
      </p:pic>
      <p:sp>
        <p:nvSpPr>
          <p:cNvPr id="24" name="Объект 2">
            <a:extLst>
              <a:ext uri="{FF2B5EF4-FFF2-40B4-BE49-F238E27FC236}">
                <a16:creationId xmlns:a16="http://schemas.microsoft.com/office/drawing/2014/main" id="{331CE283-EB1C-439B-9558-E7C69CDABC6F}"/>
              </a:ext>
            </a:extLst>
          </p:cNvPr>
          <p:cNvSpPr txBox="1">
            <a:spLocks/>
          </p:cNvSpPr>
          <p:nvPr/>
        </p:nvSpPr>
        <p:spPr>
          <a:xfrm>
            <a:off x="442916" y="754893"/>
            <a:ext cx="11306174" cy="2818993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Согласно данным ФНС, на момент 10 ноября 2023 года, количество предприятий малого и среднего бизнеса индивидуальных предпринимателей и юридических лиц составило 233 771 предприятий.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Тогда, для лицензирования, стоимостью 20 тыс. руб. за штуку, можно составить диаграмму согласно методике </a:t>
            </a:r>
            <a:r>
              <a:rPr lang="en-US" sz="20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PAM, TAM, SAM, SOM</a:t>
            </a: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(рис. 1).</a:t>
            </a:r>
            <a:b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20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Для контекстной и баннерной рекламы же, стоимостью 10 тыс. + 8,5 тыс. руб. – диаграмма (рис. 2) составила несколько меньший объём, в сравнении с диаграммой лицензирования.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B8EEAC-37CC-4882-8D0D-8188059CE643}"/>
              </a:ext>
            </a:extLst>
          </p:cNvPr>
          <p:cNvSpPr txBox="1"/>
          <p:nvPr/>
        </p:nvSpPr>
        <p:spPr>
          <a:xfrm>
            <a:off x="339046" y="6347191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Рис.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BE1DE2-ED32-4A49-B4C1-6482D96CAF2D}"/>
              </a:ext>
            </a:extLst>
          </p:cNvPr>
          <p:cNvSpPr txBox="1"/>
          <p:nvPr/>
        </p:nvSpPr>
        <p:spPr>
          <a:xfrm>
            <a:off x="6702471" y="6371718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Рис. 2</a:t>
            </a: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9CF6173-1C3A-4058-A109-4FE61075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D9B256-FB4C-469A-8AD7-33C48B59C0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21" y="1467305"/>
            <a:ext cx="6037579" cy="539069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346FC3-79CD-450D-8A34-5C1B1D4F0AEE}"/>
              </a:ext>
            </a:extLst>
          </p:cNvPr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4F68F43-6C97-40CA-923E-FA169CB7F4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078255"/>
              </p:ext>
            </p:extLst>
          </p:nvPr>
        </p:nvGraphicFramePr>
        <p:xfrm>
          <a:off x="246380" y="3025778"/>
          <a:ext cx="289560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0227E36-4E23-4563-BE83-E0F8FBE0FE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8154981"/>
              </p:ext>
            </p:extLst>
          </p:nvPr>
        </p:nvGraphicFramePr>
        <p:xfrm>
          <a:off x="3141979" y="3064195"/>
          <a:ext cx="2895599" cy="1698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515B6758-7E6F-4676-8573-E99EAA02B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48879"/>
              </p:ext>
            </p:extLst>
          </p:nvPr>
        </p:nvGraphicFramePr>
        <p:xfrm>
          <a:off x="3141981" y="4801555"/>
          <a:ext cx="289560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7821B75-0EC9-4DC8-9E11-39AD84A123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3942581"/>
              </p:ext>
            </p:extLst>
          </p:nvPr>
        </p:nvGraphicFramePr>
        <p:xfrm>
          <a:off x="246380" y="4801555"/>
          <a:ext cx="289560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Объект 2">
            <a:extLst>
              <a:ext uri="{FF2B5EF4-FFF2-40B4-BE49-F238E27FC236}">
                <a16:creationId xmlns:a16="http://schemas.microsoft.com/office/drawing/2014/main" id="{323AB012-3562-4EB3-ACA5-10DC830CAAB9}"/>
              </a:ext>
            </a:extLst>
          </p:cNvPr>
          <p:cNvSpPr txBox="1">
            <a:spLocks/>
          </p:cNvSpPr>
          <p:nvPr/>
        </p:nvSpPr>
        <p:spPr>
          <a:xfrm>
            <a:off x="442916" y="754894"/>
            <a:ext cx="5653084" cy="1698944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44,64% - лицензирование</a:t>
            </a:r>
            <a:b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55,35% - реклама в соответствующих блоках</a:t>
            </a:r>
            <a:b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0,01% - баннерная реклама</a:t>
            </a:r>
            <a:endParaRPr lang="ru-RU" sz="2200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915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8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252802"/>
              </p:ext>
            </p:extLst>
          </p:nvPr>
        </p:nvGraphicFramePr>
        <p:xfrm>
          <a:off x="442913" y="1134857"/>
          <a:ext cx="11306175" cy="52762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Создаваемый продукт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Ближайшие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Колл-</a:t>
                      </a:r>
                      <a:r>
                        <a:rPr lang="ru-RU" sz="1400" b="1" i="0" kern="120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Тенд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Notion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Microsoft To Do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Asana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Функциональность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Игровое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приложение с простым планировщиком задач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только планировщик задач, но и составление таблиц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Классический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планировщик с </a:t>
                      </a:r>
                      <a:r>
                        <a:rPr lang="ru-RU" sz="1400" b="1" i="0" kern="1200" baseline="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напоминалкой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Классический планировщик в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виде доски с поиском по тегам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Простота освоения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Простой интерфейс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Сложный интерфейс с большим количеством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настроек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Простой интерфейс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Перегруженный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интерфейс </a:t>
                      </a: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большим количеством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вкладок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Сопровождаемость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Новые версии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Новые версии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Новые версии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Новая версия – ведется</a:t>
                      </a:r>
                      <a:r>
                        <a:rPr lang="ru-RU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мониторинг сетей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Стоимость (ср.)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Free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million $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  <a:r>
                        <a:rPr lang="en-US" sz="1400" b="1" i="0" kern="120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million $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 million $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Russia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USA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USA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kern="120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USA</a:t>
                      </a:r>
                      <a:endParaRPr lang="ru-RU" sz="1400" b="1" i="0" kern="120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3236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664833"/>
              </p:ext>
            </p:extLst>
          </p:nvPr>
        </p:nvGraphicFramePr>
        <p:xfrm>
          <a:off x="451077" y="654239"/>
          <a:ext cx="11240180" cy="6196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011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12139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36333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232597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719100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1173481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Отсутствие мотивации и заинтересованности в решении задач бизнеса в своей сфере деятельности</a:t>
                      </a:r>
                    </a:p>
                    <a:p>
                      <a:pPr marL="171450" marR="0" lvl="2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Пониженная лояльность сотрудников к компании, в которой они работают.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-Колл-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Тенд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использует некоторые концепции видеоигр для увеличения интереса сотрудников к задаче.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-Для среднего и малого бизнеса – 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API 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для реализации своего решения.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-Простое решение введения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игрофикации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малый и средний бизнес.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-Мы помогаем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решить проблемы пониженной лояльности, мотивации и ответственности сотрудников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-Для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малого и среднего бизнеса мы предлагаем 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API 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реализации своего решения </a:t>
                      </a:r>
                      <a:r>
                        <a:rPr lang="ru-RU" sz="12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игрофикации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-Увеличения вовлеченности сотрудников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решение задач бизнеса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Характеристики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Новизна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Производительность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«Довести работу до конца»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издержек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рисков 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Доступность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Удобство в использовании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-Наш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продукт не имеет аналогов в своей области: простота внедрения его в предприятие с легкостью перебьет его цену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Наша целевая аудитория - мы работаем для малого и среднего бизнеса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271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Нам необходимы ресурсы: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Физические – для реализации ПК с ПО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Интеллектуальные – права на распространение </a:t>
                      </a: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API</a:t>
                      </a:r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Финансовые – реклама и маркетинг, ЗП для участников проекта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Человеческие – для разработки ПО, а также рекламы и маркетинга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Основными каналами для распространения нашего продукта являются: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-E-mail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-Платформа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Google Play</a:t>
                      </a:r>
                      <a:endParaRPr lang="ru-RU" sz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7761"/>
                  </a:ext>
                </a:extLst>
              </a:tr>
              <a:tr h="1850029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-Самые важные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затраты в нашем проекте приходятся на м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аркетинг и рекламу, покупку прав на распространение нашего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API,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аренду серверов и помещения для них, затраты на разработку – ЗП разработчика.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Для среднего и малого бизнеса мы предлагаем 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API 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для реализации своего решения. А также мы предлагаем рекламу внутри приложения.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Доля каждого из потоков в сумме всех доходов:</a:t>
                      </a: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44,64% - лицензирование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- 10699672,32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55,35% - реклама в соответствующих блоках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- 13266730,8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0,01% - баннерная реклама - 2396,88 руб.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3" y="1397838"/>
            <a:ext cx="6094631" cy="1640637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Имеется концепт и схема модулей </a:t>
            </a:r>
            <a:r>
              <a:rPr lang="en-US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API </a:t>
            </a: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 приложения.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Готов макет интерфейса приложения.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1B3E14-0638-4B63-B6B7-CFBB54EA5C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44" y="1397838"/>
            <a:ext cx="2651711" cy="47141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7EC2EA-439F-4A5D-AFF8-E753CA2E4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6141" y="1397838"/>
            <a:ext cx="2651710" cy="47141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486533" y="6173708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 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55130" y="6180296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 2.</a:t>
            </a:r>
          </a:p>
        </p:txBody>
      </p:sp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11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349" y="1084580"/>
            <a:ext cx="11191740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184" t="38820" r="27218" b="-1"/>
          <a:stretch/>
        </p:blipFill>
        <p:spPr>
          <a:xfrm>
            <a:off x="9185" y="1777344"/>
            <a:ext cx="2000290" cy="3563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5419048"/>
            <a:ext cx="2000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Трескин Никита</a:t>
            </a:r>
          </a:p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Зона ответственности – Код приложения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717" y="1991215"/>
            <a:ext cx="2219960" cy="3329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093717" y="5406571"/>
            <a:ext cx="2219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Григорий Григорьев</a:t>
            </a:r>
          </a:p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Зона ответственности – Код приложения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919" y="2334783"/>
            <a:ext cx="2104187" cy="2969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397919" y="5333489"/>
            <a:ext cx="23013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Линявский</a:t>
            </a:r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Алексей</a:t>
            </a:r>
          </a:p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Зона ответственности – Код и интерфейс приложения, со-лидер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3518" y="5331742"/>
            <a:ext cx="1529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Ольга Горбик</a:t>
            </a:r>
          </a:p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Зона ответственности – Экономист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7673" y="5340964"/>
            <a:ext cx="198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Трусов Михаил</a:t>
            </a:r>
          </a:p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Зона ответственности – Код приложения и интерфейс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7612" y="5263842"/>
            <a:ext cx="20059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Кравченко Никита</a:t>
            </a:r>
          </a:p>
          <a:p>
            <a:r>
              <a:rPr lang="ru-RU" sz="1600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Зона ответственности – Лидер, код приложения</a:t>
            </a:r>
          </a:p>
        </p:txBody>
      </p:sp>
      <p:pic>
        <p:nvPicPr>
          <p:cNvPr id="1026" name="Picture 2" descr="C:\Users\student.IRGUPS\Downloads\photo170174459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431" y="2544793"/>
            <a:ext cx="2065277" cy="2759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udent.IRGUPS\Downloads\photo_5435852172395925751_x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872" y="2608559"/>
            <a:ext cx="1771410" cy="2631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7" y="1894792"/>
            <a:ext cx="6721894" cy="45653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Колл-</a:t>
            </a:r>
            <a:r>
              <a:rPr lang="ru-RU" sz="2400" b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тенд</a:t>
            </a:r>
            <a:r>
              <a:rPr lang="en-US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en-US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b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Игрофикация бизнеса без сложностей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b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Выступал – Кравченко Никита Сергеевич, </a:t>
            </a:r>
            <a:r>
              <a:rPr lang="ru-RU" sz="2400" b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Линявский</a:t>
            </a: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Алексей Витальевич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b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en-US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E-mail: </a:t>
            </a:r>
            <a:r>
              <a:rPr lang="en-US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3"/>
              </a:rPr>
              <a:t>kravcenkonikita22@gmail.com</a:t>
            </a:r>
            <a:endParaRPr lang="en-US" sz="2400" b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b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Контакты – +79996861078 – Кравченко Н.С.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+79086607235 – </a:t>
            </a:r>
            <a:r>
              <a:rPr lang="ru-RU" sz="2400" b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Линявский</a:t>
            </a:r>
            <a:r>
              <a:rPr lang="ru-RU" sz="2400" b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А.В.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b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12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CA38DE-2D68-4A84-A575-588B3ED57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1894792"/>
            <a:ext cx="4007220" cy="400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12183</TotalTime>
  <Words>1028</Words>
  <Application>Microsoft Office PowerPoint</Application>
  <PresentationFormat>Широкоэкранный</PresentationFormat>
  <Paragraphs>154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Arial</vt:lpstr>
      <vt:lpstr>Montserrat Light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Линявский Алексей Витальевич</cp:lastModifiedBy>
  <cp:revision>721</cp:revision>
  <dcterms:created xsi:type="dcterms:W3CDTF">2017-01-30T07:16:04Z</dcterms:created>
  <dcterms:modified xsi:type="dcterms:W3CDTF">2024-01-20T06:42:32Z</dcterms:modified>
</cp:coreProperties>
</file>