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69" r:id="rId4"/>
    <p:sldId id="270" r:id="rId5"/>
    <p:sldId id="271" r:id="rId6"/>
    <p:sldId id="272" r:id="rId7"/>
    <p:sldId id="273" r:id="rId8"/>
    <p:sldId id="262" r:id="rId9"/>
    <p:sldId id="266" r:id="rId10"/>
    <p:sldId id="267" r:id="rId11"/>
    <p:sldId id="268" r:id="rId12"/>
    <p:sldId id="27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3FF2E"/>
    <a:srgbClr val="DEC6FE"/>
    <a:srgbClr val="6B04E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EA9CA-5895-44CC-B207-258E254AB5D2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12AFD-B098-4A1B-82B2-2CD689B009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642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393F9-BDE2-401E-A145-C35E1134596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9386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xmlns="" id="{D930F41F-7AA7-1706-8BDA-FCBA87FF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xmlns="" id="{C39820CB-5F2A-6A15-4E5A-F0C55FEDAC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xmlns="" id="{E16B1541-3F25-5F3F-3987-BFAD37FBF6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10013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5087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>
            <a:spLocks noGrp="1"/>
          </p:cNvSpPr>
          <p:nvPr>
            <p:ph type="ctrTitle"/>
          </p:nvPr>
        </p:nvSpPr>
        <p:spPr>
          <a:xfrm>
            <a:off x="685800" y="2125980"/>
            <a:ext cx="77724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9490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07935" lvl="0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415869" lvl="1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623804" lvl="2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831738" lvl="3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039673" lvl="4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1247607" lvl="5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1455542" lvl="6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1663476" lvl="7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1871411" lvl="8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185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07935" lvl="0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415869" lvl="1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623804" lvl="2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831738" lvl="3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039673" lvl="4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1247607" lvl="5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1455542" lvl="6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1663476" lvl="7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1871411" lvl="8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07935" lvl="0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415869" lvl="1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623804" lvl="2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831738" lvl="3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039673" lvl="4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1247607" lvl="5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1455542" lvl="6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1663476" lvl="7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1871411" lvl="8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229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854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860548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0232" y="5445224"/>
            <a:ext cx="2016224" cy="6804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5275868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0916" y="2390452"/>
            <a:ext cx="7304856" cy="1008112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Montserrat Medium" panose="00000600000000000000" pitchFamily="2" charset="-52"/>
              </a:rPr>
              <a:t>«</a:t>
            </a:r>
            <a:r>
              <a:rPr lang="ru-RU" sz="4000" dirty="0" err="1">
                <a:solidFill>
                  <a:schemeClr val="tx1"/>
                </a:solidFill>
              </a:rPr>
              <a:t>АрхиБот</a:t>
            </a:r>
            <a:r>
              <a:rPr lang="ru-RU" sz="4000" dirty="0" smtClean="0">
                <a:solidFill>
                  <a:schemeClr val="tx1"/>
                </a:solidFill>
                <a:latin typeface="Montserrat Medium" panose="00000600000000000000" pitchFamily="2" charset="-52"/>
              </a:rPr>
              <a:t>»</a:t>
            </a:r>
            <a:endParaRPr lang="ru-RU" sz="4000" dirty="0">
              <a:solidFill>
                <a:schemeClr val="tx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367" y="6024517"/>
            <a:ext cx="1083210" cy="5820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0653" y="6165304"/>
            <a:ext cx="1368152" cy="41549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2983" y="6159044"/>
            <a:ext cx="1063352" cy="38178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6165304"/>
            <a:ext cx="1326552" cy="33253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1742" y="5534005"/>
            <a:ext cx="1222594" cy="4152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2182" y="5661723"/>
            <a:ext cx="1201986" cy="18029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1" y="583436"/>
            <a:ext cx="2026568" cy="738184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3291060" y="3101055"/>
            <a:ext cx="230425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latin typeface="Montserrat Medium" panose="00000600000000000000" pitchFamily="2" charset="-52"/>
              </a:rPr>
              <a:t>Контакты команды</a:t>
            </a:r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9532" y="905722"/>
            <a:ext cx="2089273" cy="77021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8012" y="4466935"/>
            <a:ext cx="1409772" cy="33021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9514" y="4466935"/>
            <a:ext cx="1409772" cy="33021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9033" y="4466934"/>
            <a:ext cx="1409772" cy="3302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7DA4241B-4944-4365-AD43-5E05568F56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8227" y="5293467"/>
            <a:ext cx="1027469" cy="68568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37689" y="3123732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Montserrat Medium" panose="00000600000000000000" pitchFamily="2" charset="-52"/>
              </a:rPr>
              <a:t>(Робот Археолог)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038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75232" y="119675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5004048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01    АКТУАЛЬНОСТЬ ПРОЕКТА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126963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520" y="3669797"/>
            <a:ext cx="1127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ТРЕНДЫ</a:t>
            </a:r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>
          <a:xfrm>
            <a:off x="1115616" y="1608185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4">
            <a:extLst>
              <a:ext uri="{FF2B5EF4-FFF2-40B4-BE49-F238E27FC236}">
                <a16:creationId xmlns:a16="http://schemas.microsoft.com/office/drawing/2014/main" xmlns="" id="{8BF088AB-BA9E-4842-985E-672E24FAD38B}"/>
              </a:ext>
            </a:extLst>
          </p:cNvPr>
          <p:cNvSpPr/>
          <p:nvPr/>
        </p:nvSpPr>
        <p:spPr>
          <a:xfrm>
            <a:off x="354928" y="19159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31F0194-221E-454F-A9EC-538CF03DDEEE}"/>
              </a:ext>
            </a:extLst>
          </p:cNvPr>
          <p:cNvSpPr txBox="1"/>
          <p:nvPr/>
        </p:nvSpPr>
        <p:spPr>
          <a:xfrm>
            <a:off x="375232" y="19888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83767B35-D94F-47AF-933E-E689E8BA3E8B}"/>
              </a:ext>
            </a:extLst>
          </p:cNvPr>
          <p:cNvCxnSpPr>
            <a:cxnSpLocks/>
          </p:cNvCxnSpPr>
          <p:nvPr/>
        </p:nvCxnSpPr>
        <p:spPr>
          <a:xfrm>
            <a:off x="1095312" y="2327394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14">
            <a:extLst>
              <a:ext uri="{FF2B5EF4-FFF2-40B4-BE49-F238E27FC236}">
                <a16:creationId xmlns:a16="http://schemas.microsoft.com/office/drawing/2014/main" xmlns="" id="{B9F7F063-4AE2-49D3-9F25-DEA68A8E1944}"/>
              </a:ext>
            </a:extLst>
          </p:cNvPr>
          <p:cNvSpPr/>
          <p:nvPr/>
        </p:nvSpPr>
        <p:spPr>
          <a:xfrm>
            <a:off x="354404" y="259684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65984A1-6C1E-45C0-B841-25AD7BB65325}"/>
              </a:ext>
            </a:extLst>
          </p:cNvPr>
          <p:cNvSpPr txBox="1"/>
          <p:nvPr/>
        </p:nvSpPr>
        <p:spPr>
          <a:xfrm>
            <a:off x="374708" y="266972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7A31C4F1-C00A-4F8A-BB5E-9B92C5E94F61}"/>
              </a:ext>
            </a:extLst>
          </p:cNvPr>
          <p:cNvCxnSpPr>
            <a:cxnSpLocks/>
          </p:cNvCxnSpPr>
          <p:nvPr/>
        </p:nvCxnSpPr>
        <p:spPr>
          <a:xfrm>
            <a:off x="1094788" y="3008275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4">
            <a:extLst>
              <a:ext uri="{FF2B5EF4-FFF2-40B4-BE49-F238E27FC236}">
                <a16:creationId xmlns:a16="http://schemas.microsoft.com/office/drawing/2014/main" xmlns="" id="{D7D9E6D0-1F6C-467C-AD38-3B73ECD48C0A}"/>
              </a:ext>
            </a:extLst>
          </p:cNvPr>
          <p:cNvSpPr/>
          <p:nvPr/>
        </p:nvSpPr>
        <p:spPr>
          <a:xfrm>
            <a:off x="369953" y="415904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52D5103-2543-459C-8598-F4AC5B39E99B}"/>
              </a:ext>
            </a:extLst>
          </p:cNvPr>
          <p:cNvSpPr txBox="1"/>
          <p:nvPr/>
        </p:nvSpPr>
        <p:spPr>
          <a:xfrm>
            <a:off x="390257" y="423192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xmlns="" id="{EE60290B-9995-407C-8D1D-4610C8B7D6A6}"/>
              </a:ext>
            </a:extLst>
          </p:cNvPr>
          <p:cNvCxnSpPr>
            <a:cxnSpLocks/>
          </p:cNvCxnSpPr>
          <p:nvPr/>
        </p:nvCxnSpPr>
        <p:spPr>
          <a:xfrm>
            <a:off x="1110337" y="457047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14">
            <a:extLst>
              <a:ext uri="{FF2B5EF4-FFF2-40B4-BE49-F238E27FC236}">
                <a16:creationId xmlns:a16="http://schemas.microsoft.com/office/drawing/2014/main" xmlns="" id="{6C521A1A-C850-4E9C-BA11-20D6D5BE899C}"/>
              </a:ext>
            </a:extLst>
          </p:cNvPr>
          <p:cNvSpPr/>
          <p:nvPr/>
        </p:nvSpPr>
        <p:spPr>
          <a:xfrm>
            <a:off x="349649" y="487825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AEA6A1E-AD9A-4FA9-AFF2-B6BA0C7FF29D}"/>
              </a:ext>
            </a:extLst>
          </p:cNvPr>
          <p:cNvSpPr txBox="1"/>
          <p:nvPr/>
        </p:nvSpPr>
        <p:spPr>
          <a:xfrm>
            <a:off x="369953" y="495113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D92A32F8-F1CF-4A75-B9F1-188F3918DE98}"/>
              </a:ext>
            </a:extLst>
          </p:cNvPr>
          <p:cNvCxnSpPr>
            <a:cxnSpLocks/>
          </p:cNvCxnSpPr>
          <p:nvPr/>
        </p:nvCxnSpPr>
        <p:spPr>
          <a:xfrm>
            <a:off x="1090033" y="528968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14">
            <a:extLst>
              <a:ext uri="{FF2B5EF4-FFF2-40B4-BE49-F238E27FC236}">
                <a16:creationId xmlns:a16="http://schemas.microsoft.com/office/drawing/2014/main" xmlns="" id="{68FD2161-CABA-474A-8954-FAC9E1B82351}"/>
              </a:ext>
            </a:extLst>
          </p:cNvPr>
          <p:cNvSpPr/>
          <p:nvPr/>
        </p:nvSpPr>
        <p:spPr>
          <a:xfrm>
            <a:off x="349125" y="555913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D4877F47-166A-4F66-9FC6-C398C47F413A}"/>
              </a:ext>
            </a:extLst>
          </p:cNvPr>
          <p:cNvSpPr txBox="1"/>
          <p:nvPr/>
        </p:nvSpPr>
        <p:spPr>
          <a:xfrm>
            <a:off x="369429" y="563201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E57E0EFC-8283-4E3D-9446-09AA71D0D4F8}"/>
              </a:ext>
            </a:extLst>
          </p:cNvPr>
          <p:cNvCxnSpPr>
            <a:cxnSpLocks/>
          </p:cNvCxnSpPr>
          <p:nvPr/>
        </p:nvCxnSpPr>
        <p:spPr>
          <a:xfrm>
            <a:off x="1089509" y="597056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130871" y="1209687"/>
            <a:ext cx="452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Востребованность в археологической </a:t>
            </a:r>
            <a:r>
              <a:rPr lang="ru-RU" dirty="0" smtClean="0"/>
              <a:t>сфере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0337" y="1915961"/>
            <a:ext cx="4486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Сокращение денежных затрат на раскопках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89509" y="2577680"/>
            <a:ext cx="6174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Возможность творческого развития студентов практикантов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6635" y="4132016"/>
            <a:ext cx="16371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Робототехника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89509" y="4796689"/>
            <a:ext cx="5160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Информационные технологии в образовании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359617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02    ЦЕЛЕВАЯ АУДИТОРИЯ</a:t>
            </a:r>
          </a:p>
        </p:txBody>
      </p:sp>
      <p:sp>
        <p:nvSpPr>
          <p:cNvPr id="37" name="Скругленный прямоугольник 14">
            <a:extLst>
              <a:ext uri="{FF2B5EF4-FFF2-40B4-BE49-F238E27FC236}">
                <a16:creationId xmlns:a16="http://schemas.microsoft.com/office/drawing/2014/main" xmlns="" id="{C218447C-CCE5-429B-941E-59CE05A8B782}"/>
              </a:ext>
            </a:extLst>
          </p:cNvPr>
          <p:cNvSpPr/>
          <p:nvPr/>
        </p:nvSpPr>
        <p:spPr>
          <a:xfrm>
            <a:off x="539552" y="256490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6585311-2169-44F4-ADEC-70630520034C}"/>
              </a:ext>
            </a:extLst>
          </p:cNvPr>
          <p:cNvSpPr txBox="1"/>
          <p:nvPr/>
        </p:nvSpPr>
        <p:spPr>
          <a:xfrm>
            <a:off x="559856" y="263778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CD67ED44-7B74-46E5-BDE9-E6BEF4159052}"/>
              </a:ext>
            </a:extLst>
          </p:cNvPr>
          <p:cNvCxnSpPr>
            <a:cxnSpLocks/>
          </p:cNvCxnSpPr>
          <p:nvPr/>
        </p:nvCxnSpPr>
        <p:spPr>
          <a:xfrm>
            <a:off x="1279936" y="297633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4">
            <a:extLst>
              <a:ext uri="{FF2B5EF4-FFF2-40B4-BE49-F238E27FC236}">
                <a16:creationId xmlns:a16="http://schemas.microsoft.com/office/drawing/2014/main" xmlns="" id="{6243B6E2-9236-4E57-9B81-D2345C811A7E}"/>
              </a:ext>
            </a:extLst>
          </p:cNvPr>
          <p:cNvSpPr/>
          <p:nvPr/>
        </p:nvSpPr>
        <p:spPr>
          <a:xfrm>
            <a:off x="519248" y="328411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E48D9E9D-0A89-4162-9EDB-23C042754A59}"/>
              </a:ext>
            </a:extLst>
          </p:cNvPr>
          <p:cNvSpPr txBox="1"/>
          <p:nvPr/>
        </p:nvSpPr>
        <p:spPr>
          <a:xfrm>
            <a:off x="539552" y="335699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FDB8A29C-A819-48B2-B923-62AE4E850746}"/>
              </a:ext>
            </a:extLst>
          </p:cNvPr>
          <p:cNvCxnSpPr>
            <a:cxnSpLocks/>
          </p:cNvCxnSpPr>
          <p:nvPr/>
        </p:nvCxnSpPr>
        <p:spPr>
          <a:xfrm>
            <a:off x="1259632" y="369554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14">
            <a:extLst>
              <a:ext uri="{FF2B5EF4-FFF2-40B4-BE49-F238E27FC236}">
                <a16:creationId xmlns:a16="http://schemas.microsoft.com/office/drawing/2014/main" xmlns="" id="{6DDDDB7D-6827-4227-8183-53A3E50B7660}"/>
              </a:ext>
            </a:extLst>
          </p:cNvPr>
          <p:cNvSpPr/>
          <p:nvPr/>
        </p:nvSpPr>
        <p:spPr>
          <a:xfrm>
            <a:off x="518724" y="396499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19D49A84-8690-4E9A-8414-A35A1E3602CF}"/>
              </a:ext>
            </a:extLst>
          </p:cNvPr>
          <p:cNvSpPr txBox="1"/>
          <p:nvPr/>
        </p:nvSpPr>
        <p:spPr>
          <a:xfrm>
            <a:off x="539028" y="403787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xmlns="" id="{81C2216A-EFA5-467D-9C80-5A8C831A666C}"/>
              </a:ext>
            </a:extLst>
          </p:cNvPr>
          <p:cNvCxnSpPr>
            <a:cxnSpLocks/>
          </p:cNvCxnSpPr>
          <p:nvPr/>
        </p:nvCxnSpPr>
        <p:spPr>
          <a:xfrm>
            <a:off x="1259108" y="437642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236513" y="2535738"/>
            <a:ext cx="4498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Студенты </a:t>
            </a:r>
            <a:r>
              <a:rPr lang="ru-RU" dirty="0" smtClean="0"/>
              <a:t>практиканты и педагоги кураторы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36513" y="3235782"/>
            <a:ext cx="5876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Компании занимающийся археологическими раскопками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36513" y="3872726"/>
            <a:ext cx="6707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Компании </a:t>
            </a:r>
            <a:r>
              <a:rPr lang="ru-RU" dirty="0" err="1" smtClean="0"/>
              <a:t>занимающисйя</a:t>
            </a:r>
            <a:r>
              <a:rPr lang="ru-RU" dirty="0" smtClean="0"/>
              <a:t> геолога разведывательными работами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3829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03  КЛЮЧЕВАЯ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6598" y="1283090"/>
            <a:ext cx="1116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Для ЦА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2864550"/>
            <a:ext cx="1157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Для ЦА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598" y="4446184"/>
            <a:ext cx="55066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Подтверждение (исследование, анкетирование)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79712" y="1283090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Наличие большого объёма мотонного труда</a:t>
            </a:r>
            <a:endParaRPr lang="ru-RU"/>
          </a:p>
        </p:txBody>
      </p:sp>
      <p:sp>
        <p:nvSpPr>
          <p:cNvPr id="23" name="Скругленный прямоугольник 21">
            <a:extLst>
              <a:ext uri="{FF2B5EF4-FFF2-40B4-BE49-F238E27FC236}">
                <a16:creationId xmlns:a16="http://schemas.microsoft.com/office/drawing/2014/main" xmlns="" id="{A7CADEE9-BFD6-49B0-BF05-27839E448BB6}"/>
              </a:ext>
            </a:extLst>
          </p:cNvPr>
          <p:cNvSpPr/>
          <p:nvPr/>
        </p:nvSpPr>
        <p:spPr>
          <a:xfrm>
            <a:off x="1979712" y="2708786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Проблема больших финансовых затрат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ADAA11DE-6E8E-460A-B517-213CD54B6746}"/>
              </a:ext>
            </a:extLst>
          </p:cNvPr>
          <p:cNvCxnSpPr>
            <a:cxnSpLocks/>
          </p:cNvCxnSpPr>
          <p:nvPr/>
        </p:nvCxnSpPr>
        <p:spPr>
          <a:xfrm>
            <a:off x="539552" y="5157192"/>
            <a:ext cx="7992888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61812977-359A-448B-8B23-DCB6A8396F4E}"/>
              </a:ext>
            </a:extLst>
          </p:cNvPr>
          <p:cNvCxnSpPr>
            <a:cxnSpLocks/>
          </p:cNvCxnSpPr>
          <p:nvPr/>
        </p:nvCxnSpPr>
        <p:spPr>
          <a:xfrm>
            <a:off x="519248" y="5876402"/>
            <a:ext cx="7941184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499208CF-9457-445F-AA8C-EAAD54E0F1B4}"/>
              </a:ext>
            </a:extLst>
          </p:cNvPr>
          <p:cNvCxnSpPr>
            <a:cxnSpLocks/>
          </p:cNvCxnSpPr>
          <p:nvPr/>
        </p:nvCxnSpPr>
        <p:spPr>
          <a:xfrm>
            <a:off x="518724" y="6557282"/>
            <a:ext cx="7941708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15816" y="1845220"/>
            <a:ext cx="4597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Наличие большого </a:t>
            </a:r>
            <a:r>
              <a:rPr lang="ru-RU" dirty="0" smtClean="0"/>
              <a:t>объёма  </a:t>
            </a:r>
            <a:r>
              <a:rPr lang="ru-RU" dirty="0" err="1" smtClean="0"/>
              <a:t>мотонного</a:t>
            </a:r>
            <a:r>
              <a:rPr lang="ru-RU" dirty="0" smtClean="0"/>
              <a:t> труда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6598" y="4784738"/>
            <a:ext cx="82098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Экспертное интервью с специалистами проводящие раскопки – 4 человека.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332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7668344" cy="707886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04    ПРЕДЛАГАЕМОЕ РЕШЕНИЕ И ОСНОВНОЙ ФУНКЦИОНАЛ</a:t>
            </a:r>
          </a:p>
        </p:txBody>
      </p:sp>
      <p:sp>
        <p:nvSpPr>
          <p:cNvPr id="36" name="Скругленный прямоугольник 21">
            <a:extLst>
              <a:ext uri="{FF2B5EF4-FFF2-40B4-BE49-F238E27FC236}">
                <a16:creationId xmlns:a16="http://schemas.microsoft.com/office/drawing/2014/main" xmlns="" id="{0B40104A-C006-4151-807A-320AC2C61B51}"/>
              </a:ext>
            </a:extLst>
          </p:cNvPr>
          <p:cNvSpPr/>
          <p:nvPr/>
        </p:nvSpPr>
        <p:spPr>
          <a:xfrm>
            <a:off x="1979712" y="1283090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Робот</a:t>
            </a:r>
            <a:r>
              <a:rPr lang="ru-RU" dirty="0"/>
              <a:t> </a:t>
            </a:r>
            <a:r>
              <a:rPr lang="ru-RU" dirty="0" smtClean="0">
                <a:solidFill>
                  <a:schemeClr val="tx1"/>
                </a:solidFill>
              </a:rPr>
              <a:t>Археолог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Четырёх колесная платформа с установленным металлоискателем и </a:t>
            </a:r>
            <a:r>
              <a:rPr lang="en-US" dirty="0" smtClean="0">
                <a:solidFill>
                  <a:schemeClr val="tx1"/>
                </a:solidFill>
              </a:rPr>
              <a:t>GPS-</a:t>
            </a:r>
            <a:r>
              <a:rPr lang="ru-RU" dirty="0" smtClean="0">
                <a:solidFill>
                  <a:schemeClr val="tx1"/>
                </a:solidFill>
              </a:rPr>
              <a:t>модулем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21">
            <a:extLst>
              <a:ext uri="{FF2B5EF4-FFF2-40B4-BE49-F238E27FC236}">
                <a16:creationId xmlns:a16="http://schemas.microsoft.com/office/drawing/2014/main" xmlns="" id="{037FE2F9-ECC4-4BEE-A500-C844238BC58F}"/>
              </a:ext>
            </a:extLst>
          </p:cNvPr>
          <p:cNvSpPr/>
          <p:nvPr/>
        </p:nvSpPr>
        <p:spPr>
          <a:xfrm>
            <a:off x="1979712" y="2867269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Легкая конструкция, мобильный, высокая проходимость, простая модернизация</a:t>
            </a:r>
          </a:p>
        </p:txBody>
      </p:sp>
      <p:sp>
        <p:nvSpPr>
          <p:cNvPr id="38" name="Скругленный прямоугольник 21">
            <a:extLst>
              <a:ext uri="{FF2B5EF4-FFF2-40B4-BE49-F238E27FC236}">
                <a16:creationId xmlns:a16="http://schemas.microsoft.com/office/drawing/2014/main" xmlns="" id="{18E1DD4A-BE57-4555-80AD-2A2B78854713}"/>
              </a:ext>
            </a:extLst>
          </p:cNvPr>
          <p:cNvSpPr/>
          <p:nvPr/>
        </p:nvSpPr>
        <p:spPr>
          <a:xfrm>
            <a:off x="1979712" y="4451448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Поиск находок в грунте, отправка данных на носители, формирование отчётов</a:t>
            </a:r>
          </a:p>
        </p:txBody>
      </p:sp>
      <p:sp>
        <p:nvSpPr>
          <p:cNvPr id="32" name="Скругленный прямоугольник 3">
            <a:extLst>
              <a:ext uri="{FF2B5EF4-FFF2-40B4-BE49-F238E27FC236}">
                <a16:creationId xmlns:a16="http://schemas.microsoft.com/office/drawing/2014/main" xmlns="" id="{0C11F87E-9243-4727-BD28-17577D950685}"/>
              </a:ext>
            </a:extLst>
          </p:cNvPr>
          <p:cNvSpPr/>
          <p:nvPr/>
        </p:nvSpPr>
        <p:spPr>
          <a:xfrm>
            <a:off x="107504" y="162880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7751229-4FEF-4647-B0F7-3F5286241818}"/>
              </a:ext>
            </a:extLst>
          </p:cNvPr>
          <p:cNvSpPr txBox="1"/>
          <p:nvPr/>
        </p:nvSpPr>
        <p:spPr>
          <a:xfrm>
            <a:off x="369532" y="1630541"/>
            <a:ext cx="1864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Базовый продукт</a:t>
            </a:r>
          </a:p>
        </p:txBody>
      </p:sp>
      <p:sp>
        <p:nvSpPr>
          <p:cNvPr id="30" name="Скругленный прямоугольник 18">
            <a:extLst>
              <a:ext uri="{FF2B5EF4-FFF2-40B4-BE49-F238E27FC236}">
                <a16:creationId xmlns:a16="http://schemas.microsoft.com/office/drawing/2014/main" xmlns="" id="{FAEF7E11-A5F0-4D3F-92D2-1B13D9A71CB7}"/>
              </a:ext>
            </a:extLst>
          </p:cNvPr>
          <p:cNvSpPr/>
          <p:nvPr/>
        </p:nvSpPr>
        <p:spPr>
          <a:xfrm>
            <a:off x="91820" y="3361499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062BC8D-72B8-4EE2-8ED9-2E53A2919AA1}"/>
              </a:ext>
            </a:extLst>
          </p:cNvPr>
          <p:cNvSpPr txBox="1"/>
          <p:nvPr/>
        </p:nvSpPr>
        <p:spPr>
          <a:xfrm>
            <a:off x="289842" y="3505515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Свойства</a:t>
            </a:r>
          </a:p>
        </p:txBody>
      </p:sp>
      <p:sp>
        <p:nvSpPr>
          <p:cNvPr id="28" name="Скругленный прямоугольник 20">
            <a:extLst>
              <a:ext uri="{FF2B5EF4-FFF2-40B4-BE49-F238E27FC236}">
                <a16:creationId xmlns:a16="http://schemas.microsoft.com/office/drawing/2014/main" xmlns="" id="{0C64351B-DEB2-46D2-805A-338CACCA9403}"/>
              </a:ext>
            </a:extLst>
          </p:cNvPr>
          <p:cNvSpPr/>
          <p:nvPr/>
        </p:nvSpPr>
        <p:spPr>
          <a:xfrm>
            <a:off x="107504" y="479154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BD6671F6-FA5E-4367-B516-3632841C47BD}"/>
              </a:ext>
            </a:extLst>
          </p:cNvPr>
          <p:cNvSpPr txBox="1"/>
          <p:nvPr/>
        </p:nvSpPr>
        <p:spPr>
          <a:xfrm>
            <a:off x="268807" y="4894380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Функционал</a:t>
            </a:r>
          </a:p>
        </p:txBody>
      </p:sp>
    </p:spTree>
    <p:extLst>
      <p:ext uri="{BB962C8B-B14F-4D97-AF65-F5344CB8AC3E}">
        <p14:creationId xmlns:p14="http://schemas.microsoft.com/office/powerpoint/2010/main" xmlns="" val="747062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707886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</a:t>
            </a:r>
            <a:r>
              <a:rPr lang="en-US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5</a:t>
            </a: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    ЦЕННОСТНОЕ ПРЕДЛОЖЕНИЕ</a:t>
            </a:r>
          </a:p>
        </p:txBody>
      </p:sp>
      <p:sp>
        <p:nvSpPr>
          <p:cNvPr id="35" name="Скругленный прямоугольник 14">
            <a:extLst>
              <a:ext uri="{FF2B5EF4-FFF2-40B4-BE49-F238E27FC236}">
                <a16:creationId xmlns:a16="http://schemas.microsoft.com/office/drawing/2014/main" xmlns="" id="{0AFE0F05-21C1-4E6D-9E13-EC0801554368}"/>
              </a:ext>
            </a:extLst>
          </p:cNvPr>
          <p:cNvSpPr/>
          <p:nvPr/>
        </p:nvSpPr>
        <p:spPr>
          <a:xfrm>
            <a:off x="539552" y="256490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CCCA8D2-2EA4-4898-9AFE-F752E9BF4541}"/>
              </a:ext>
            </a:extLst>
          </p:cNvPr>
          <p:cNvSpPr txBox="1"/>
          <p:nvPr/>
        </p:nvSpPr>
        <p:spPr>
          <a:xfrm>
            <a:off x="559856" y="263778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B52CF1D7-02FC-43BE-8D39-A5D95D9C691F}"/>
              </a:ext>
            </a:extLst>
          </p:cNvPr>
          <p:cNvCxnSpPr>
            <a:cxnSpLocks/>
          </p:cNvCxnSpPr>
          <p:nvPr/>
        </p:nvCxnSpPr>
        <p:spPr>
          <a:xfrm>
            <a:off x="1279936" y="297633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14">
            <a:extLst>
              <a:ext uri="{FF2B5EF4-FFF2-40B4-BE49-F238E27FC236}">
                <a16:creationId xmlns:a16="http://schemas.microsoft.com/office/drawing/2014/main" xmlns="" id="{F23D9566-189A-46FC-9C1F-2970FE971BF8}"/>
              </a:ext>
            </a:extLst>
          </p:cNvPr>
          <p:cNvSpPr/>
          <p:nvPr/>
        </p:nvSpPr>
        <p:spPr>
          <a:xfrm>
            <a:off x="519248" y="328411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3D516351-579B-47BB-8956-7E11CC6C35C8}"/>
              </a:ext>
            </a:extLst>
          </p:cNvPr>
          <p:cNvSpPr txBox="1"/>
          <p:nvPr/>
        </p:nvSpPr>
        <p:spPr>
          <a:xfrm>
            <a:off x="539552" y="335699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6D46DBF6-D7FC-4EFC-A9C9-829253BB36DB}"/>
              </a:ext>
            </a:extLst>
          </p:cNvPr>
          <p:cNvCxnSpPr>
            <a:cxnSpLocks/>
          </p:cNvCxnSpPr>
          <p:nvPr/>
        </p:nvCxnSpPr>
        <p:spPr>
          <a:xfrm>
            <a:off x="1259632" y="369554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14">
            <a:extLst>
              <a:ext uri="{FF2B5EF4-FFF2-40B4-BE49-F238E27FC236}">
                <a16:creationId xmlns:a16="http://schemas.microsoft.com/office/drawing/2014/main" xmlns="" id="{3514EF5E-D46F-4AFF-9C4A-B4111917EFC8}"/>
              </a:ext>
            </a:extLst>
          </p:cNvPr>
          <p:cNvSpPr/>
          <p:nvPr/>
        </p:nvSpPr>
        <p:spPr>
          <a:xfrm>
            <a:off x="518724" y="396499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0291C3C9-684F-4DBB-9A4D-E0314285A74B}"/>
              </a:ext>
            </a:extLst>
          </p:cNvPr>
          <p:cNvSpPr txBox="1"/>
          <p:nvPr/>
        </p:nvSpPr>
        <p:spPr>
          <a:xfrm>
            <a:off x="539028" y="403787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53CC3E6C-E858-419D-B09B-FB61EC4AD4A5}"/>
              </a:ext>
            </a:extLst>
          </p:cNvPr>
          <p:cNvCxnSpPr>
            <a:cxnSpLocks/>
          </p:cNvCxnSpPr>
          <p:nvPr/>
        </p:nvCxnSpPr>
        <p:spPr>
          <a:xfrm>
            <a:off x="1259108" y="437642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259108" y="2564904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Разработка робота облегчающего работу в сфере археологии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79936" y="3179411"/>
            <a:ext cx="6030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Сокращение временных и финансовых затрат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79936" y="3799977"/>
            <a:ext cx="5742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Робот как расширение педагогических возможностей </a:t>
            </a:r>
          </a:p>
        </p:txBody>
      </p:sp>
    </p:spTree>
    <p:extLst>
      <p:ext uri="{BB962C8B-B14F-4D97-AF65-F5344CB8AC3E}">
        <p14:creationId xmlns:p14="http://schemas.microsoft.com/office/powerpoint/2010/main" xmlns="" val="3828385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7380312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06    КАНАЛЫ КОММУНИКАЦИЙ И ПРОДАЖ</a:t>
            </a:r>
          </a:p>
        </p:txBody>
      </p:sp>
      <p:sp>
        <p:nvSpPr>
          <p:cNvPr id="27" name="Скругленный прямоугольник 21">
            <a:extLst>
              <a:ext uri="{FF2B5EF4-FFF2-40B4-BE49-F238E27FC236}">
                <a16:creationId xmlns:a16="http://schemas.microsoft.com/office/drawing/2014/main" xmlns="" id="{FE7AD5DC-F427-4664-BA97-EE108E2FCA76}"/>
              </a:ext>
            </a:extLst>
          </p:cNvPr>
          <p:cNvSpPr/>
          <p:nvPr/>
        </p:nvSpPr>
        <p:spPr>
          <a:xfrm>
            <a:off x="6048164" y="2182552"/>
            <a:ext cx="2342816" cy="20608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Вузы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22">
            <a:extLst>
              <a:ext uri="{FF2B5EF4-FFF2-40B4-BE49-F238E27FC236}">
                <a16:creationId xmlns:a16="http://schemas.microsoft.com/office/drawing/2014/main" xmlns="" id="{5CBDEEA6-6E0F-4E8C-9F3D-532C6F4CB6F6}"/>
              </a:ext>
            </a:extLst>
          </p:cNvPr>
          <p:cNvSpPr/>
          <p:nvPr/>
        </p:nvSpPr>
        <p:spPr>
          <a:xfrm>
            <a:off x="6056526" y="3622712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17">
            <a:extLst>
              <a:ext uri="{FF2B5EF4-FFF2-40B4-BE49-F238E27FC236}">
                <a16:creationId xmlns:a16="http://schemas.microsoft.com/office/drawing/2014/main" xmlns="" id="{23FE36B4-A5BD-4F74-A2E3-EAE57315FC51}"/>
              </a:ext>
            </a:extLst>
          </p:cNvPr>
          <p:cNvSpPr/>
          <p:nvPr/>
        </p:nvSpPr>
        <p:spPr>
          <a:xfrm>
            <a:off x="3336899" y="1959713"/>
            <a:ext cx="2342816" cy="20608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Статьи, министерство образования, деканат, </a:t>
            </a:r>
            <a:r>
              <a:rPr lang="ru-RU" dirty="0" err="1" smtClean="0">
                <a:solidFill>
                  <a:schemeClr val="tx1"/>
                </a:solidFill>
              </a:rPr>
              <a:t>хакатоны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18">
            <a:extLst>
              <a:ext uri="{FF2B5EF4-FFF2-40B4-BE49-F238E27FC236}">
                <a16:creationId xmlns:a16="http://schemas.microsoft.com/office/drawing/2014/main" xmlns="" id="{DEEDE06B-624F-441C-8A11-F1C3627CC992}"/>
              </a:ext>
            </a:extLst>
          </p:cNvPr>
          <p:cNvSpPr/>
          <p:nvPr/>
        </p:nvSpPr>
        <p:spPr>
          <a:xfrm>
            <a:off x="3336899" y="3510572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2">
            <a:extLst>
              <a:ext uri="{FF2B5EF4-FFF2-40B4-BE49-F238E27FC236}">
                <a16:creationId xmlns:a16="http://schemas.microsoft.com/office/drawing/2014/main" xmlns="" id="{D7B0AE2F-D2C1-481C-A97C-38E92F3CFBCA}"/>
              </a:ext>
            </a:extLst>
          </p:cNvPr>
          <p:cNvSpPr/>
          <p:nvPr/>
        </p:nvSpPr>
        <p:spPr>
          <a:xfrm>
            <a:off x="564638" y="2155168"/>
            <a:ext cx="2342816" cy="20608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Мастер классы, конференции, ТВ-Каналы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3">
            <a:extLst>
              <a:ext uri="{FF2B5EF4-FFF2-40B4-BE49-F238E27FC236}">
                <a16:creationId xmlns:a16="http://schemas.microsoft.com/office/drawing/2014/main" xmlns="" id="{058B7A16-F423-4CC8-80E8-AB2D85E85F1E}"/>
              </a:ext>
            </a:extLst>
          </p:cNvPr>
          <p:cNvSpPr/>
          <p:nvPr/>
        </p:nvSpPr>
        <p:spPr>
          <a:xfrm>
            <a:off x="581362" y="3596032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951B61A-05A5-4F37-A3E7-1AAC13B2844E}"/>
              </a:ext>
            </a:extLst>
          </p:cNvPr>
          <p:cNvSpPr txBox="1"/>
          <p:nvPr/>
        </p:nvSpPr>
        <p:spPr>
          <a:xfrm>
            <a:off x="824569" y="3704811"/>
            <a:ext cx="1864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 Medium" panose="00000600000000000000" pitchFamily="2" charset="-52"/>
              </a:rPr>
              <a:t>B2B 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2EFDFFCA-FE2B-477F-92D6-E5CB9F9F30B9}"/>
              </a:ext>
            </a:extLst>
          </p:cNvPr>
          <p:cNvSpPr txBox="1"/>
          <p:nvPr/>
        </p:nvSpPr>
        <p:spPr>
          <a:xfrm>
            <a:off x="3508604" y="3510572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 Medium" panose="00000600000000000000" pitchFamily="2" charset="-52"/>
              </a:rPr>
              <a:t>B2C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699273CC-955F-488F-B631-C3264856BE68}"/>
              </a:ext>
            </a:extLst>
          </p:cNvPr>
          <p:cNvSpPr txBox="1"/>
          <p:nvPr/>
        </p:nvSpPr>
        <p:spPr>
          <a:xfrm>
            <a:off x="6271272" y="3674576"/>
            <a:ext cx="198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Партнеры в продажах и коммуникации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752988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24;p5">
            <a:extLst>
              <a:ext uri="{FF2B5EF4-FFF2-40B4-BE49-F238E27FC236}">
                <a16:creationId xmlns:a16="http://schemas.microsoft.com/office/drawing/2014/main" xmlns="" id="{9FF2A781-729D-A7D8-EC4C-E41F2AD4AA64}"/>
              </a:ext>
            </a:extLst>
          </p:cNvPr>
          <p:cNvGrpSpPr/>
          <p:nvPr/>
        </p:nvGrpSpPr>
        <p:grpSpPr>
          <a:xfrm>
            <a:off x="971600" y="2348880"/>
            <a:ext cx="2981713" cy="2814763"/>
            <a:chOff x="1974850" y="3027325"/>
            <a:chExt cx="6248400" cy="6361150"/>
          </a:xfrm>
        </p:grpSpPr>
        <p:sp>
          <p:nvSpPr>
            <p:cNvPr id="4" name="Google Shape;125;p5">
              <a:extLst>
                <a:ext uri="{FF2B5EF4-FFF2-40B4-BE49-F238E27FC236}">
                  <a16:creationId xmlns:a16="http://schemas.microsoft.com/office/drawing/2014/main" xmlns="" id="{648A9502-B491-1B73-D445-833C819A2134}"/>
                </a:ext>
              </a:extLst>
            </p:cNvPr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26;p5">
              <a:extLst>
                <a:ext uri="{FF2B5EF4-FFF2-40B4-BE49-F238E27FC236}">
                  <a16:creationId xmlns:a16="http://schemas.microsoft.com/office/drawing/2014/main" xmlns="" id="{F69A4304-8578-6DC2-A88C-81683285C579}"/>
                </a:ext>
              </a:extLst>
            </p:cNvPr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27;p5">
              <a:extLst>
                <a:ext uri="{FF2B5EF4-FFF2-40B4-BE49-F238E27FC236}">
                  <a16:creationId xmlns:a16="http://schemas.microsoft.com/office/drawing/2014/main" xmlns="" id="{86DB53FE-35FE-537B-9B02-D5A9877153D8}"/>
                </a:ext>
              </a:extLst>
            </p:cNvPr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28;p5">
              <a:extLst>
                <a:ext uri="{FF2B5EF4-FFF2-40B4-BE49-F238E27FC236}">
                  <a16:creationId xmlns:a16="http://schemas.microsoft.com/office/drawing/2014/main" xmlns="" id="{255B930C-4170-74B2-E5C2-A4084D504F5A}"/>
                </a:ext>
              </a:extLst>
            </p:cNvPr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oogle Shape;141;p5">
            <a:extLst>
              <a:ext uri="{FF2B5EF4-FFF2-40B4-BE49-F238E27FC236}">
                <a16:creationId xmlns:a16="http://schemas.microsoft.com/office/drawing/2014/main" xmlns="" id="{FF436A89-292E-8DB6-25B2-C185A52FB22E}"/>
              </a:ext>
            </a:extLst>
          </p:cNvPr>
          <p:cNvGrpSpPr/>
          <p:nvPr/>
        </p:nvGrpSpPr>
        <p:grpSpPr>
          <a:xfrm>
            <a:off x="748435" y="2182143"/>
            <a:ext cx="945160" cy="3248615"/>
            <a:chOff x="1658384" y="3226727"/>
            <a:chExt cx="1766381" cy="6044067"/>
          </a:xfrm>
        </p:grpSpPr>
        <p:sp>
          <p:nvSpPr>
            <p:cNvPr id="9" name="Google Shape;142;p5">
              <a:extLst>
                <a:ext uri="{FF2B5EF4-FFF2-40B4-BE49-F238E27FC236}">
                  <a16:creationId xmlns:a16="http://schemas.microsoft.com/office/drawing/2014/main" xmlns="" id="{E2ABD7D1-3CC0-DC91-7A95-D25022873DF6}"/>
                </a:ext>
              </a:extLst>
            </p:cNvPr>
            <p:cNvSpPr/>
            <p:nvPr/>
          </p:nvSpPr>
          <p:spPr>
            <a:xfrm>
              <a:off x="1670049" y="3226727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en-US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P</a:t>
              </a:r>
              <a:r>
                <a:rPr lang="ru-RU" sz="819" kern="0" dirty="0" smtClean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AM</a:t>
              </a:r>
              <a:endParaRPr sz="819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43;p5">
              <a:extLst>
                <a:ext uri="{FF2B5EF4-FFF2-40B4-BE49-F238E27FC236}">
                  <a16:creationId xmlns:a16="http://schemas.microsoft.com/office/drawing/2014/main" xmlns="" id="{DB353AC6-43DC-BB79-6BD2-34394CDDD9B7}"/>
                </a:ext>
              </a:extLst>
            </p:cNvPr>
            <p:cNvSpPr/>
            <p:nvPr/>
          </p:nvSpPr>
          <p:spPr>
            <a:xfrm>
              <a:off x="1661928" y="4750727"/>
              <a:ext cx="1752599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TAM</a:t>
              </a:r>
              <a:endParaRPr sz="819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44;p5">
              <a:extLst>
                <a:ext uri="{FF2B5EF4-FFF2-40B4-BE49-F238E27FC236}">
                  <a16:creationId xmlns:a16="http://schemas.microsoft.com/office/drawing/2014/main" xmlns="" id="{48FE139D-3DA6-97B3-7839-5EF3D91B0029}"/>
                </a:ext>
              </a:extLst>
            </p:cNvPr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SAM</a:t>
              </a:r>
              <a:endParaRPr sz="819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45;p5">
              <a:extLst>
                <a:ext uri="{FF2B5EF4-FFF2-40B4-BE49-F238E27FC236}">
                  <a16:creationId xmlns:a16="http://schemas.microsoft.com/office/drawing/2014/main" xmlns="" id="{32477CCB-C8FD-3183-05DC-0D56AE3E6F0B}"/>
                </a:ext>
              </a:extLst>
            </p:cNvPr>
            <p:cNvSpPr/>
            <p:nvPr/>
          </p:nvSpPr>
          <p:spPr>
            <a:xfrm>
              <a:off x="1672164" y="7746794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SOM</a:t>
              </a:r>
              <a:endParaRPr sz="819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9371317-9FB2-B50F-D2D4-10528CAA7A5A}"/>
              </a:ext>
            </a:extLst>
          </p:cNvPr>
          <p:cNvSpPr txBox="1"/>
          <p:nvPr/>
        </p:nvSpPr>
        <p:spPr>
          <a:xfrm>
            <a:off x="1907704" y="2564904"/>
            <a:ext cx="12276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000" dirty="0" smtClean="0">
                <a:latin typeface="Calibri" pitchFamily="34" charset="0"/>
                <a:cs typeface="Calibri" pitchFamily="34" charset="0"/>
              </a:rPr>
              <a:t>488 </a:t>
            </a:r>
            <a:r>
              <a:rPr lang="ru-RU" sz="1000" dirty="0" err="1" smtClean="0">
                <a:latin typeface="Calibri" pitchFamily="34" charset="0"/>
                <a:cs typeface="Calibri" pitchFamily="34" charset="0"/>
              </a:rPr>
              <a:t>млн</a:t>
            </a:r>
            <a:r>
              <a:rPr lang="ru-RU" sz="1000" dirty="0" smtClean="0">
                <a:latin typeface="Calibri" pitchFamily="34" charset="0"/>
                <a:cs typeface="Calibri" pitchFamily="34" charset="0"/>
              </a:rPr>
              <a:t> 106 </a:t>
            </a:r>
            <a:r>
              <a:rPr lang="ru-RU" sz="1000" dirty="0" err="1" smtClean="0">
                <a:latin typeface="Calibri" pitchFamily="34" charset="0"/>
                <a:cs typeface="Calibri" pitchFamily="34" charset="0"/>
              </a:rPr>
              <a:t>тыс</a:t>
            </a:r>
            <a:endParaRPr lang="ru-RU" sz="910" kern="0" dirty="0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7121B4B-CB9A-9EF3-11A1-8F42C54F9EE3}"/>
              </a:ext>
            </a:extLst>
          </p:cNvPr>
          <p:cNvSpPr txBox="1"/>
          <p:nvPr/>
        </p:nvSpPr>
        <p:spPr>
          <a:xfrm>
            <a:off x="1979712" y="4293096"/>
            <a:ext cx="8640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000" dirty="0" smtClean="0"/>
              <a:t>около 1 </a:t>
            </a:r>
            <a:r>
              <a:rPr lang="ru-RU" sz="1000" dirty="0" err="1" smtClean="0"/>
              <a:t>млн</a:t>
            </a:r>
            <a:r>
              <a:rPr lang="ru-RU" sz="1000" dirty="0" smtClean="0"/>
              <a:t> руб. за первый год</a:t>
            </a:r>
            <a:endParaRPr lang="ru-RU" sz="91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67B2BF9-99A6-D08C-35AF-70EC886B97FA}"/>
              </a:ext>
            </a:extLst>
          </p:cNvPr>
          <p:cNvSpPr txBox="1"/>
          <p:nvPr/>
        </p:nvSpPr>
        <p:spPr>
          <a:xfrm>
            <a:off x="1907704" y="3068960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000" dirty="0" smtClean="0"/>
              <a:t>424 </a:t>
            </a:r>
            <a:r>
              <a:rPr lang="ru-RU" sz="1000" dirty="0" err="1" smtClean="0"/>
              <a:t>млн</a:t>
            </a:r>
            <a:r>
              <a:rPr lang="ru-RU" sz="1000" dirty="0" smtClean="0"/>
              <a:t> 440 </a:t>
            </a:r>
            <a:r>
              <a:rPr lang="ru-RU" sz="1000" dirty="0" err="1" smtClean="0"/>
              <a:t>тыс</a:t>
            </a:r>
            <a:r>
              <a:rPr lang="ru-RU" sz="1000" dirty="0" smtClean="0"/>
              <a:t> </a:t>
            </a:r>
            <a:endParaRPr lang="ru-RU" sz="91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D36342A-3119-401D-EBFD-71CD432720A0}"/>
              </a:ext>
            </a:extLst>
          </p:cNvPr>
          <p:cNvSpPr txBox="1"/>
          <p:nvPr/>
        </p:nvSpPr>
        <p:spPr>
          <a:xfrm>
            <a:off x="1979712" y="3645024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000" dirty="0" smtClean="0"/>
              <a:t>220 </a:t>
            </a:r>
            <a:r>
              <a:rPr lang="ru-RU" sz="1000" dirty="0" err="1" smtClean="0"/>
              <a:t>млн</a:t>
            </a:r>
            <a:r>
              <a:rPr lang="ru-RU" sz="1000" dirty="0" smtClean="0"/>
              <a:t> руб.</a:t>
            </a:r>
            <a:endParaRPr lang="ru-RU" sz="91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4FF1BDFA-70A1-9095-4C9E-CD18565B1661}"/>
              </a:ext>
            </a:extLst>
          </p:cNvPr>
          <p:cNvSpPr/>
          <p:nvPr/>
        </p:nvSpPr>
        <p:spPr>
          <a:xfrm>
            <a:off x="0" y="1126543"/>
            <a:ext cx="4644008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marL="0" lvl="1" defTabSz="415869">
              <a:buClr>
                <a:srgbClr val="000000"/>
              </a:buClr>
              <a:buSzPts val="5400"/>
            </a:pPr>
            <a:r>
              <a:rPr lang="en-US" sz="2183" kern="0" dirty="0">
                <a:solidFill>
                  <a:srgbClr val="000000"/>
                </a:solidFill>
                <a:latin typeface="Montserrat Medium" panose="00000600000000000000" pitchFamily="2" charset="-52"/>
                <a:cs typeface="Arial"/>
                <a:sym typeface="Arial"/>
              </a:rPr>
              <a:t>	</a:t>
            </a:r>
            <a:r>
              <a:rPr lang="ru-RU" sz="2183" kern="0" dirty="0">
                <a:solidFill>
                  <a:srgbClr val="000000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    07 ОЦЕНКА РЫНКА</a:t>
            </a:r>
          </a:p>
        </p:txBody>
      </p:sp>
      <p:sp>
        <p:nvSpPr>
          <p:cNvPr id="18" name="Скругленный прямоугольник 2">
            <a:extLst>
              <a:ext uri="{FF2B5EF4-FFF2-40B4-BE49-F238E27FC236}">
                <a16:creationId xmlns:a16="http://schemas.microsoft.com/office/drawing/2014/main" xmlns="" id="{D4AAFEA9-E796-B133-A078-2CF7ED52B360}"/>
              </a:ext>
            </a:extLst>
          </p:cNvPr>
          <p:cNvSpPr/>
          <p:nvPr/>
        </p:nvSpPr>
        <p:spPr>
          <a:xfrm>
            <a:off x="4716016" y="908720"/>
            <a:ext cx="4176464" cy="54006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По данным на 6 ноября 2024 года, в России 7 компаний занимаются археологическими исследованиями. 160 вузов, которые занимаются археологией, компаний, которые занимаются инженерно-геологическими изысканиями 1382, в перспективе количество организаций вырастит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840 – компании арх.</a:t>
            </a:r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840 – компании арх.</a:t>
            </a:r>
          </a:p>
          <a:p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9 </a:t>
            </a:r>
            <a:r>
              <a:rPr lang="ru-RU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млн</a:t>
            </a:r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– вузы</a:t>
            </a:r>
          </a:p>
          <a:p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6600 </a:t>
            </a:r>
            <a:r>
              <a:rPr lang="ru-RU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млн</a:t>
            </a:r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– инженерные компании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Скругленный прямоугольник 3">
            <a:extLst>
              <a:ext uri="{FF2B5EF4-FFF2-40B4-BE49-F238E27FC236}">
                <a16:creationId xmlns:a16="http://schemas.microsoft.com/office/drawing/2014/main" xmlns="" id="{3839783B-4DDA-ED23-0D3D-BD1D177BEB19}"/>
              </a:ext>
            </a:extLst>
          </p:cNvPr>
          <p:cNvSpPr/>
          <p:nvPr/>
        </p:nvSpPr>
        <p:spPr>
          <a:xfrm>
            <a:off x="5148064" y="5517232"/>
            <a:ext cx="2389713" cy="115212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91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CA49E0A-F401-5C09-DE72-B6133CC872A6}"/>
              </a:ext>
            </a:extLst>
          </p:cNvPr>
          <p:cNvSpPr txBox="1"/>
          <p:nvPr/>
        </p:nvSpPr>
        <p:spPr>
          <a:xfrm>
            <a:off x="5364088" y="5661248"/>
            <a:ext cx="1902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5869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Montserrat Medium" panose="00000600000000000000" pitchFamily="2" charset="-52"/>
                <a:cs typeface="Arial"/>
                <a:sym typeface="Arial"/>
              </a:rPr>
              <a:t>Анализ</a:t>
            </a:r>
          </a:p>
          <a:p>
            <a:pPr algn="ctr" defTabSz="415869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Montserrat Medium" panose="00000600000000000000" pitchFamily="2" charset="-52"/>
                <a:cs typeface="Arial"/>
                <a:sym typeface="Arial"/>
              </a:rPr>
              <a:t>рынка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xmlns="" id="{7CC6643A-5AF0-4F9F-59BA-080111D0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097D789-A193-AEDE-8E57-2406FD370DFD}"/>
              </a:ext>
            </a:extLst>
          </p:cNvPr>
          <p:cNvSpPr/>
          <p:nvPr/>
        </p:nvSpPr>
        <p:spPr>
          <a:xfrm>
            <a:off x="-1" y="1126543"/>
            <a:ext cx="7812361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marL="0" lvl="1" defTabSz="415869">
              <a:buClr>
                <a:srgbClr val="000000"/>
              </a:buClr>
              <a:buSzPts val="5400"/>
            </a:pPr>
            <a:r>
              <a:rPr lang="ru-RU" sz="2183" kern="0" dirty="0">
                <a:solidFill>
                  <a:srgbClr val="000000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	08 ФИНАНСОВЫЕ ПОКАЗАТЕЛИ ПРОЕКТА</a:t>
            </a:r>
          </a:p>
        </p:txBody>
      </p:sp>
      <p:sp>
        <p:nvSpPr>
          <p:cNvPr id="25" name="Скругленный прямоугольник 11">
            <a:extLst>
              <a:ext uri="{FF2B5EF4-FFF2-40B4-BE49-F238E27FC236}">
                <a16:creationId xmlns:a16="http://schemas.microsoft.com/office/drawing/2014/main" xmlns="" id="{AFC3B28F-73F9-BFB2-34F2-70D133248F2B}"/>
              </a:ext>
            </a:extLst>
          </p:cNvPr>
          <p:cNvSpPr/>
          <p:nvPr/>
        </p:nvSpPr>
        <p:spPr>
          <a:xfrm>
            <a:off x="395536" y="2178152"/>
            <a:ext cx="2019597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C787649-A48A-AB34-617B-D9C975992465}"/>
              </a:ext>
            </a:extLst>
          </p:cNvPr>
          <p:cNvSpPr txBox="1"/>
          <p:nvPr/>
        </p:nvSpPr>
        <p:spPr>
          <a:xfrm>
            <a:off x="590371" y="2267295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Стоимость продукта</a:t>
            </a:r>
            <a:r>
              <a:rPr lang="en-US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/ </a:t>
            </a: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решения: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B6029DD0-FB70-C94E-954B-C1925621B4AA}"/>
              </a:ext>
            </a:extLst>
          </p:cNvPr>
          <p:cNvCxnSpPr>
            <a:cxnSpLocks/>
          </p:cNvCxnSpPr>
          <p:nvPr/>
        </p:nvCxnSpPr>
        <p:spPr>
          <a:xfrm>
            <a:off x="2488097" y="2538420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1">
            <a:extLst>
              <a:ext uri="{FF2B5EF4-FFF2-40B4-BE49-F238E27FC236}">
                <a16:creationId xmlns:a16="http://schemas.microsoft.com/office/drawing/2014/main" xmlns="" id="{05B3C72C-6F35-CD79-80AB-8806C954AF21}"/>
              </a:ext>
            </a:extLst>
          </p:cNvPr>
          <p:cNvSpPr/>
          <p:nvPr/>
        </p:nvSpPr>
        <p:spPr>
          <a:xfrm>
            <a:off x="395536" y="2740864"/>
            <a:ext cx="2019597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53928442-3035-0084-5BEC-C5E4C322F216}"/>
              </a:ext>
            </a:extLst>
          </p:cNvPr>
          <p:cNvSpPr txBox="1"/>
          <p:nvPr/>
        </p:nvSpPr>
        <p:spPr>
          <a:xfrm>
            <a:off x="590371" y="2830006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Выручка за 1 года:</a:t>
            </a:r>
            <a:endParaRPr lang="ru-RU" sz="91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2" name="Скругленный прямоугольник 11">
            <a:extLst>
              <a:ext uri="{FF2B5EF4-FFF2-40B4-BE49-F238E27FC236}">
                <a16:creationId xmlns:a16="http://schemas.microsoft.com/office/drawing/2014/main" xmlns="" id="{E187029A-2BDF-6C23-63D9-23EE8FAC3F06}"/>
              </a:ext>
            </a:extLst>
          </p:cNvPr>
          <p:cNvSpPr/>
          <p:nvPr/>
        </p:nvSpPr>
        <p:spPr>
          <a:xfrm>
            <a:off x="395536" y="3303940"/>
            <a:ext cx="2019597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27B4A64-1CFA-4F70-056A-E7AECEF509D4}"/>
              </a:ext>
            </a:extLst>
          </p:cNvPr>
          <p:cNvSpPr txBox="1"/>
          <p:nvPr/>
        </p:nvSpPr>
        <p:spPr>
          <a:xfrm>
            <a:off x="590371" y="3320117"/>
            <a:ext cx="172261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Структура затрат из бизнес-модели:    </a:t>
            </a:r>
          </a:p>
        </p:txBody>
      </p:sp>
      <p:sp>
        <p:nvSpPr>
          <p:cNvPr id="34" name="Скругленный прямоугольник 11">
            <a:extLst>
              <a:ext uri="{FF2B5EF4-FFF2-40B4-BE49-F238E27FC236}">
                <a16:creationId xmlns:a16="http://schemas.microsoft.com/office/drawing/2014/main" xmlns="" id="{06FC2387-9CAB-5204-C358-6781DD1AC9E1}"/>
              </a:ext>
            </a:extLst>
          </p:cNvPr>
          <p:cNvSpPr/>
          <p:nvPr/>
        </p:nvSpPr>
        <p:spPr>
          <a:xfrm>
            <a:off x="395536" y="3864900"/>
            <a:ext cx="2019597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46DE699-2A74-7C86-ED35-411C1FB97666}"/>
              </a:ext>
            </a:extLst>
          </p:cNvPr>
          <p:cNvSpPr txBox="1"/>
          <p:nvPr/>
        </p:nvSpPr>
        <p:spPr>
          <a:xfrm>
            <a:off x="528195" y="3945230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Постоянные:</a:t>
            </a:r>
          </a:p>
        </p:txBody>
      </p:sp>
      <p:sp>
        <p:nvSpPr>
          <p:cNvPr id="36" name="Скругленный прямоугольник 11">
            <a:extLst>
              <a:ext uri="{FF2B5EF4-FFF2-40B4-BE49-F238E27FC236}">
                <a16:creationId xmlns:a16="http://schemas.microsoft.com/office/drawing/2014/main" xmlns="" id="{9D86E1BB-B00F-45BC-FB47-4061998C3567}"/>
              </a:ext>
            </a:extLst>
          </p:cNvPr>
          <p:cNvSpPr/>
          <p:nvPr/>
        </p:nvSpPr>
        <p:spPr>
          <a:xfrm>
            <a:off x="395536" y="4414901"/>
            <a:ext cx="2019597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6801C0D-E0F6-6F93-3BE2-A705E033E09E}"/>
              </a:ext>
            </a:extLst>
          </p:cNvPr>
          <p:cNvSpPr txBox="1"/>
          <p:nvPr/>
        </p:nvSpPr>
        <p:spPr>
          <a:xfrm>
            <a:off x="590371" y="4447722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Переменные:</a:t>
            </a:r>
          </a:p>
        </p:txBody>
      </p:sp>
      <p:sp>
        <p:nvSpPr>
          <p:cNvPr id="39" name="Скругленный прямоугольник 11">
            <a:extLst>
              <a:ext uri="{FF2B5EF4-FFF2-40B4-BE49-F238E27FC236}">
                <a16:creationId xmlns:a16="http://schemas.microsoft.com/office/drawing/2014/main" xmlns="" id="{DA9A5C52-CC11-1C55-2EE0-AC0FCACAC001}"/>
              </a:ext>
            </a:extLst>
          </p:cNvPr>
          <p:cNvSpPr/>
          <p:nvPr/>
        </p:nvSpPr>
        <p:spPr>
          <a:xfrm>
            <a:off x="395536" y="4964820"/>
            <a:ext cx="2019597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639BB7F2-E228-E810-6C25-C7D9DCF91778}"/>
              </a:ext>
            </a:extLst>
          </p:cNvPr>
          <p:cNvSpPr txBox="1"/>
          <p:nvPr/>
        </p:nvSpPr>
        <p:spPr>
          <a:xfrm>
            <a:off x="528195" y="4980998"/>
            <a:ext cx="1886937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Окупаемость и потенциальный доход от проекта (</a:t>
            </a:r>
            <a:r>
              <a:rPr lang="ru-RU" sz="91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 </a:t>
            </a: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года)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288B1D33-F3A9-366E-1D26-71F85AE657F9}"/>
              </a:ext>
            </a:extLst>
          </p:cNvPr>
          <p:cNvCxnSpPr>
            <a:cxnSpLocks/>
          </p:cNvCxnSpPr>
          <p:nvPr/>
        </p:nvCxnSpPr>
        <p:spPr>
          <a:xfrm>
            <a:off x="2488097" y="3078754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7185E3B0-C6BA-8704-313E-60A355B385F2}"/>
              </a:ext>
            </a:extLst>
          </p:cNvPr>
          <p:cNvCxnSpPr>
            <a:cxnSpLocks/>
          </p:cNvCxnSpPr>
          <p:nvPr/>
        </p:nvCxnSpPr>
        <p:spPr>
          <a:xfrm>
            <a:off x="2506338" y="3634699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E389233B-DDEA-4BC0-3213-F1DC715EBFA6}"/>
              </a:ext>
            </a:extLst>
          </p:cNvPr>
          <p:cNvCxnSpPr>
            <a:cxnSpLocks/>
          </p:cNvCxnSpPr>
          <p:nvPr/>
        </p:nvCxnSpPr>
        <p:spPr>
          <a:xfrm>
            <a:off x="2506338" y="4204600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xmlns="" id="{765E2D5B-18BC-865A-404D-31585266097D}"/>
              </a:ext>
            </a:extLst>
          </p:cNvPr>
          <p:cNvCxnSpPr>
            <a:cxnSpLocks/>
          </p:cNvCxnSpPr>
          <p:nvPr/>
        </p:nvCxnSpPr>
        <p:spPr>
          <a:xfrm>
            <a:off x="2524580" y="4702717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xmlns="" id="{A0FB158A-DCFF-3C4C-E641-F35221E20035}"/>
              </a:ext>
            </a:extLst>
          </p:cNvPr>
          <p:cNvCxnSpPr>
            <a:cxnSpLocks/>
          </p:cNvCxnSpPr>
          <p:nvPr/>
        </p:nvCxnSpPr>
        <p:spPr>
          <a:xfrm>
            <a:off x="2520932" y="5285132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477310" y="2117559"/>
            <a:ext cx="5119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среднем 3 тысячи аренда робота за сутки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92907" y="2660328"/>
            <a:ext cx="3015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70134" y="2643590"/>
            <a:ext cx="1810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5,4 млн рублей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09656" y="4298811"/>
            <a:ext cx="6196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Транспортировка, </a:t>
            </a:r>
            <a:r>
              <a:rPr lang="ru-RU" dirty="0" smtClean="0"/>
              <a:t>обслуживание </a:t>
            </a:r>
            <a:r>
              <a:rPr lang="ru-RU" dirty="0" smtClean="0"/>
              <a:t>роботов после работы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70134" y="3788911"/>
            <a:ext cx="6494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Оплата склада, выплата зарплат, </a:t>
            </a:r>
            <a:r>
              <a:rPr lang="ru-RU" dirty="0" smtClean="0"/>
              <a:t>обслуживание </a:t>
            </a:r>
            <a:r>
              <a:rPr lang="ru-RU" dirty="0" smtClean="0"/>
              <a:t>роботов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477309" y="4826373"/>
            <a:ext cx="1948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70% от выручки 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627784" y="3212976"/>
            <a:ext cx="1810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1,5</a:t>
            </a:r>
            <a:r>
              <a:rPr lang="ru-RU" dirty="0" smtClean="0"/>
              <a:t> </a:t>
            </a:r>
            <a:r>
              <a:rPr lang="ru-RU" dirty="0" smtClean="0"/>
              <a:t>млн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24473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96F8CF-2364-98DC-DC3E-3F8F2DF1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0656228-AAF9-9B70-FED4-574BCFBE2EEB}"/>
              </a:ext>
            </a:extLst>
          </p:cNvPr>
          <p:cNvSpPr/>
          <p:nvPr/>
        </p:nvSpPr>
        <p:spPr>
          <a:xfrm>
            <a:off x="0" y="188640"/>
            <a:ext cx="7236296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09    ПЛАН РАЗВИТИЯ ПРОЕКТА</a:t>
            </a:r>
          </a:p>
        </p:txBody>
      </p:sp>
      <p:sp>
        <p:nvSpPr>
          <p:cNvPr id="35" name="Скругленный прямоугольник 14">
            <a:extLst>
              <a:ext uri="{FF2B5EF4-FFF2-40B4-BE49-F238E27FC236}">
                <a16:creationId xmlns:a16="http://schemas.microsoft.com/office/drawing/2014/main" xmlns="" id="{60C948B4-43EE-497C-DC44-6B0FEE469106}"/>
              </a:ext>
            </a:extLst>
          </p:cNvPr>
          <p:cNvSpPr/>
          <p:nvPr/>
        </p:nvSpPr>
        <p:spPr>
          <a:xfrm>
            <a:off x="395536" y="2564904"/>
            <a:ext cx="740384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CF264A9-4FB3-5EB6-7D5D-BACF0387A56E}"/>
              </a:ext>
            </a:extLst>
          </p:cNvPr>
          <p:cNvSpPr txBox="1"/>
          <p:nvPr/>
        </p:nvSpPr>
        <p:spPr>
          <a:xfrm>
            <a:off x="323528" y="2624934"/>
            <a:ext cx="88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 год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4C429DF0-2EB9-A534-E9E9-9434FC8C6E84}"/>
              </a:ext>
            </a:extLst>
          </p:cNvPr>
          <p:cNvCxnSpPr>
            <a:cxnSpLocks/>
          </p:cNvCxnSpPr>
          <p:nvPr/>
        </p:nvCxnSpPr>
        <p:spPr>
          <a:xfrm>
            <a:off x="1279936" y="297633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14">
            <a:extLst>
              <a:ext uri="{FF2B5EF4-FFF2-40B4-BE49-F238E27FC236}">
                <a16:creationId xmlns:a16="http://schemas.microsoft.com/office/drawing/2014/main" xmlns="" id="{7CD602CF-CF3F-E727-35F1-D1CD7668EB23}"/>
              </a:ext>
            </a:extLst>
          </p:cNvPr>
          <p:cNvSpPr/>
          <p:nvPr/>
        </p:nvSpPr>
        <p:spPr>
          <a:xfrm>
            <a:off x="519248" y="328411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BFB4AFF7-CBCC-B5C7-0EF3-287C97B32D8C}"/>
              </a:ext>
            </a:extLst>
          </p:cNvPr>
          <p:cNvSpPr txBox="1"/>
          <p:nvPr/>
        </p:nvSpPr>
        <p:spPr>
          <a:xfrm>
            <a:off x="539552" y="335699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8908BDAB-6150-8D03-BF5F-B1E56C4DDB26}"/>
              </a:ext>
            </a:extLst>
          </p:cNvPr>
          <p:cNvCxnSpPr>
            <a:cxnSpLocks/>
          </p:cNvCxnSpPr>
          <p:nvPr/>
        </p:nvCxnSpPr>
        <p:spPr>
          <a:xfrm>
            <a:off x="1259632" y="369554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14">
            <a:extLst>
              <a:ext uri="{FF2B5EF4-FFF2-40B4-BE49-F238E27FC236}">
                <a16:creationId xmlns:a16="http://schemas.microsoft.com/office/drawing/2014/main" xmlns="" id="{4722488C-9DE2-B4CD-59B3-7F574C5BC918}"/>
              </a:ext>
            </a:extLst>
          </p:cNvPr>
          <p:cNvSpPr/>
          <p:nvPr/>
        </p:nvSpPr>
        <p:spPr>
          <a:xfrm>
            <a:off x="518724" y="396499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52121A6-28A1-7A04-C5CA-DD35304E1387}"/>
              </a:ext>
            </a:extLst>
          </p:cNvPr>
          <p:cNvSpPr txBox="1"/>
          <p:nvPr/>
        </p:nvSpPr>
        <p:spPr>
          <a:xfrm>
            <a:off x="539028" y="403787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EEB30337-10DE-4D2D-CF41-9AEFE771BC04}"/>
              </a:ext>
            </a:extLst>
          </p:cNvPr>
          <p:cNvCxnSpPr>
            <a:cxnSpLocks/>
          </p:cNvCxnSpPr>
          <p:nvPr/>
        </p:nvCxnSpPr>
        <p:spPr>
          <a:xfrm>
            <a:off x="1259108" y="437642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233611" y="2536988"/>
            <a:ext cx="7669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Выходим на окупаемость, находим постоянных клиентов, обратная связь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07928" y="3284113"/>
            <a:ext cx="7853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Техническая доработка робота, увеличение процент клиентов, сферы продаж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35396" y="4006432"/>
            <a:ext cx="7853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Выход на международный рынок, существенная модернизация, расширение </a:t>
            </a:r>
          </a:p>
          <a:p>
            <a:endParaRPr lang="ru-RU" dirty="0"/>
          </a:p>
          <a:p>
            <a:r>
              <a:rPr lang="ru-RU" dirty="0" smtClean="0"/>
              <a:t>сферы применения</a:t>
            </a:r>
            <a:endParaRPr lang="ru-RU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4C429DF0-2EB9-A534-E9E9-9434FC8C6E84}"/>
              </a:ext>
            </a:extLst>
          </p:cNvPr>
          <p:cNvCxnSpPr>
            <a:cxnSpLocks/>
          </p:cNvCxnSpPr>
          <p:nvPr/>
        </p:nvCxnSpPr>
        <p:spPr>
          <a:xfrm>
            <a:off x="1207928" y="501317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8881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5796136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08    КОМАНДА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480170"/>
            <a:ext cx="3240360" cy="504056"/>
          </a:xfrm>
          <a:prstGeom prst="rect">
            <a:avLst/>
          </a:prstGeom>
          <a:solidFill>
            <a:srgbClr val="A3FF2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Необходимые роли в проекте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1480170"/>
            <a:ext cx="3240360" cy="504056"/>
          </a:xfrm>
          <a:prstGeom prst="rect">
            <a:avLst/>
          </a:prstGeom>
          <a:solidFill>
            <a:srgbClr val="A3FF2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Обоснование, краткое описание функций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984226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355976" y="1984226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2490589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2490589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2994645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355976" y="2994645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3498701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355976" y="3498701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15616" y="4002757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355976" y="4002757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15616" y="4509120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4509120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115616" y="5013176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355976" y="5013176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752148" y="1993589"/>
            <a:ext cx="1418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Разработчик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752148" y="2542087"/>
            <a:ext cx="146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Тестировщик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3066655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Дизайнер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594221" y="3066655"/>
            <a:ext cx="2872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/>
              <a:t>Создание веб интерфейсов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397789" y="2524543"/>
            <a:ext cx="3264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/>
              <a:t>Проверка и выявление ошибок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809939" y="2016592"/>
            <a:ext cx="2332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</a:t>
            </a:r>
            <a:r>
              <a:rPr lang="ru-RU" dirty="0" smtClean="0"/>
              <a:t>азработка программ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403648" y="3570711"/>
            <a:ext cx="2437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Эксперт по археологии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544988" y="3570711"/>
            <a:ext cx="305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Консультация по археологии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1567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0232" y="5445224"/>
            <a:ext cx="2016224" cy="6804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7766"/>
            <a:ext cx="9144000" cy="527586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367" y="6024517"/>
            <a:ext cx="1083210" cy="5820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0653" y="6165304"/>
            <a:ext cx="1368152" cy="41549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2983" y="6159044"/>
            <a:ext cx="1063352" cy="3817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6165304"/>
            <a:ext cx="1326552" cy="3325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1742" y="5534005"/>
            <a:ext cx="1222594" cy="4152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2182" y="5661723"/>
            <a:ext cx="1201986" cy="18029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1" y="583436"/>
            <a:ext cx="2026568" cy="7381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9532" y="498542"/>
            <a:ext cx="2089273" cy="77021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959478" y="177539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latin typeface="Montserrat Medium" panose="00000600000000000000" pitchFamily="2" charset="-52"/>
              </a:rPr>
              <a:t>Контакты </a:t>
            </a:r>
            <a:r>
              <a:rPr lang="ru-RU" sz="2400" dirty="0" smtClean="0">
                <a:latin typeface="Montserrat Medium" panose="00000600000000000000" pitchFamily="2" charset="-52"/>
              </a:rPr>
              <a:t>команды:</a:t>
            </a:r>
            <a:endParaRPr lang="ru-RU" sz="2400" dirty="0">
              <a:latin typeface="Montserrat Medium" panose="00000600000000000000" pitchFamily="2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99791" y="4621778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Спасибо за внимание!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98E292D-B714-4806-981F-60C08611C68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8227" y="5293467"/>
            <a:ext cx="1027469" cy="68568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618270" y="2336649"/>
            <a:ext cx="2000952" cy="1948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3253039" y="4329001"/>
            <a:ext cx="280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Montserrat Medium" panose="00000600000000000000" pitchFamily="2" charset="-52"/>
              </a:rPr>
              <a:t>Свидерский</a:t>
            </a:r>
            <a:r>
              <a:rPr lang="ru-RU" dirty="0" smtClean="0">
                <a:latin typeface="Montserrat Medium" panose="00000600000000000000" pitchFamily="2" charset="-52"/>
              </a:rPr>
              <a:t> Виталий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529887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398</Words>
  <Application>Microsoft Office PowerPoint</Application>
  <PresentationFormat>Экран (4:3)</PresentationFormat>
  <Paragraphs>107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Акселератор ОмГТУ</dc:title>
  <dc:creator>Мария И. Веревкина</dc:creator>
  <cp:lastModifiedBy>User</cp:lastModifiedBy>
  <cp:revision>35</cp:revision>
  <dcterms:created xsi:type="dcterms:W3CDTF">2024-06-06T03:31:29Z</dcterms:created>
  <dcterms:modified xsi:type="dcterms:W3CDTF">2024-12-06T03:48:00Z</dcterms:modified>
</cp:coreProperties>
</file>